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4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6" r:id="rId2"/>
    <p:sldId id="257" r:id="rId3"/>
    <p:sldId id="259" r:id="rId4"/>
    <p:sldId id="271" r:id="rId5"/>
    <p:sldId id="278" r:id="rId6"/>
    <p:sldId id="277" r:id="rId7"/>
    <p:sldId id="280" r:id="rId8"/>
    <p:sldId id="272" r:id="rId9"/>
    <p:sldId id="279" r:id="rId10"/>
    <p:sldId id="265" r:id="rId11"/>
    <p:sldId id="267" r:id="rId1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94660"/>
  </p:normalViewPr>
  <p:slideViewPr>
    <p:cSldViewPr>
      <p:cViewPr varScale="1">
        <p:scale>
          <a:sx n="68" d="100"/>
          <a:sy n="68" d="100"/>
        </p:scale>
        <p:origin x="159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9329" y="7180"/>
            <a:ext cx="9124670" cy="6850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4919" y="1489812"/>
            <a:ext cx="7434160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8527" y="2141018"/>
            <a:ext cx="7021195" cy="2827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E9DBFFF-FC03-4686-9C63-506CF1DC5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657600" y="1371600"/>
            <a:ext cx="4808873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400" spc="-50" dirty="0">
                <a:solidFill>
                  <a:schemeClr val="tx2"/>
                </a:solidFill>
              </a:rPr>
              <a:t>Winter Poetry</a:t>
            </a:r>
            <a:endParaRPr sz="5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47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4417E5-1FBF-44D3-9886-20555327AA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2000" y="3153843"/>
            <a:ext cx="747587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200" spc="-50" dirty="0">
                <a:solidFill>
                  <a:schemeClr val="tx2"/>
                </a:solidFill>
              </a:rPr>
              <a:t>LI: to identify techniques used in poetry</a:t>
            </a:r>
            <a:endParaRPr sz="3200" dirty="0">
              <a:solidFill>
                <a:schemeClr val="tx2"/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762000" y="3659110"/>
            <a:ext cx="8149919" cy="1107996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b="1" spc="-30" dirty="0"/>
              <a:t>I can take part in a group discussion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b="1" spc="-30" dirty="0"/>
              <a:t>I can identify some poetry techniques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255290-76E2-48BA-AFCE-A2CC295F1567}"/>
              </a:ext>
            </a:extLst>
          </p:cNvPr>
          <p:cNvSpPr txBox="1"/>
          <p:nvPr/>
        </p:nvSpPr>
        <p:spPr>
          <a:xfrm>
            <a:off x="3581400" y="457200"/>
            <a:ext cx="487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Monday 8</a:t>
            </a:r>
            <a:r>
              <a:rPr lang="en-GB" sz="4000" baseline="30000" dirty="0"/>
              <a:t>th</a:t>
            </a:r>
            <a:r>
              <a:rPr lang="en-GB" sz="4000" dirty="0"/>
              <a:t> February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9320A7-48E2-45D2-A1F8-3F2B630876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21"/>
          <a:stretch/>
        </p:blipFill>
        <p:spPr>
          <a:xfrm>
            <a:off x="-304800" y="0"/>
            <a:ext cx="94488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1000" y="533400"/>
            <a:ext cx="7924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marR="5080" indent="-511809" algn="ctr">
              <a:lnSpc>
                <a:spcPct val="100000"/>
              </a:lnSpc>
              <a:spcBef>
                <a:spcPts val="100"/>
              </a:spcBef>
            </a:pPr>
            <a:r>
              <a:rPr lang="en-GB" sz="3600" u="sng" spc="-50" dirty="0">
                <a:solidFill>
                  <a:srgbClr val="000000"/>
                </a:solidFill>
                <a:latin typeface="Futura Md BT"/>
                <a:cs typeface="Futura Md BT"/>
              </a:rPr>
              <a:t>Winter</a:t>
            </a:r>
            <a:endParaRPr sz="3600" u="sng" dirty="0">
              <a:latin typeface="Futura Md BT"/>
              <a:cs typeface="Futura Md B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C2A477-A9B2-4174-90B6-14A60C206B57}"/>
              </a:ext>
            </a:extLst>
          </p:cNvPr>
          <p:cNvSpPr txBox="1"/>
          <p:nvPr/>
        </p:nvSpPr>
        <p:spPr>
          <a:xfrm>
            <a:off x="1447800" y="1447800"/>
            <a:ext cx="7467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Winter, when your warm breath smokes</a:t>
            </a:r>
          </a:p>
          <a:p>
            <a:r>
              <a:rPr lang="en-GB" sz="3200" b="1" dirty="0"/>
              <a:t>In the bitter morning chill.</a:t>
            </a:r>
          </a:p>
          <a:p>
            <a:r>
              <a:rPr lang="en-GB" sz="3200" b="1" dirty="0"/>
              <a:t>Night brings frosts that creep and crisp.</a:t>
            </a:r>
          </a:p>
          <a:p>
            <a:r>
              <a:rPr lang="en-GB" sz="3200" b="1" dirty="0"/>
              <a:t>Trees are stretching, black and still,</a:t>
            </a:r>
          </a:p>
          <a:p>
            <a:r>
              <a:rPr lang="en-GB" sz="3200" b="1" dirty="0"/>
              <a:t>Etching patterns where the bright</a:t>
            </a:r>
          </a:p>
          <a:p>
            <a:r>
              <a:rPr lang="en-GB" sz="3200" b="1" dirty="0"/>
              <a:t>Robin dares a whistling trill.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17C1BCB-18CB-4482-B990-AE74E19868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67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8090" y="406735"/>
            <a:ext cx="814991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400" spc="-50" dirty="0">
                <a:solidFill>
                  <a:schemeClr val="tx2"/>
                </a:solidFill>
              </a:rPr>
              <a:t>Techniques</a:t>
            </a:r>
            <a:endParaRPr sz="4400" dirty="0">
              <a:solidFill>
                <a:schemeClr val="tx2"/>
              </a:solidFill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81D28C32-543B-449F-94B8-EAB4977F83D6}"/>
              </a:ext>
            </a:extLst>
          </p:cNvPr>
          <p:cNvSpPr txBox="1">
            <a:spLocks/>
          </p:cNvSpPr>
          <p:nvPr/>
        </p:nvSpPr>
        <p:spPr>
          <a:xfrm>
            <a:off x="2366708" y="1427529"/>
            <a:ext cx="6167692" cy="2677656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>
            <a:lvl1pPr marL="0">
              <a:defRPr sz="2300" b="0" i="0">
                <a:solidFill>
                  <a:schemeClr val="tx1"/>
                </a:solidFill>
                <a:latin typeface="Futura Md BT"/>
                <a:ea typeface="+mn-ea"/>
                <a:cs typeface="Futura Md BT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3600" b="1" kern="0" spc="-30" dirty="0"/>
              <a:t>Rhyme </a:t>
            </a:r>
            <a:r>
              <a:rPr lang="en-GB" sz="2800" b="1" kern="0" spc="-30" dirty="0"/>
              <a:t>(rhyming pattern)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3600" b="1" kern="0" spc="-30" dirty="0"/>
              <a:t>Syllables </a:t>
            </a:r>
            <a:r>
              <a:rPr lang="en-GB" sz="2800" b="1" kern="0" spc="-30" dirty="0"/>
              <a:t>(Syllable pattern)</a:t>
            </a:r>
            <a:endParaRPr lang="en-GB" sz="3600" b="1" kern="0" spc="-30" dirty="0"/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endParaRPr lang="en-GB" sz="3600" kern="0" spc="-30" dirty="0"/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endParaRPr lang="en-GB" sz="2600" kern="0" spc="-30" dirty="0"/>
          </a:p>
        </p:txBody>
      </p:sp>
    </p:spTree>
    <p:extLst>
      <p:ext uri="{BB962C8B-B14F-4D97-AF65-F5344CB8AC3E}">
        <p14:creationId xmlns:p14="http://schemas.microsoft.com/office/powerpoint/2010/main" val="327541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9320A7-48E2-45D2-A1F8-3F2B630876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00"/>
          <a:stretch/>
        </p:blipFill>
        <p:spPr>
          <a:xfrm>
            <a:off x="-304800" y="0"/>
            <a:ext cx="94488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 rot="5400000">
            <a:off x="6341311" y="1598822"/>
            <a:ext cx="35814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marR="5080" indent="-511809" algn="ctr">
              <a:lnSpc>
                <a:spcPct val="100000"/>
              </a:lnSpc>
              <a:spcBef>
                <a:spcPts val="100"/>
              </a:spcBef>
            </a:pPr>
            <a:r>
              <a:rPr lang="en-GB" sz="3600" u="sng" spc="-50" dirty="0">
                <a:solidFill>
                  <a:srgbClr val="000000"/>
                </a:solidFill>
                <a:latin typeface="Futura Md BT"/>
                <a:cs typeface="Futura Md BT"/>
              </a:rPr>
              <a:t>Falling Snow</a:t>
            </a:r>
            <a:endParaRPr sz="3600" u="sng" dirty="0">
              <a:latin typeface="Futura Md BT"/>
              <a:cs typeface="Futura Md BT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E8F7F226-5FF4-4078-B892-A4509688D21F}"/>
              </a:ext>
            </a:extLst>
          </p:cNvPr>
          <p:cNvSpPr txBox="1">
            <a:spLocks/>
          </p:cNvSpPr>
          <p:nvPr/>
        </p:nvSpPr>
        <p:spPr>
          <a:xfrm>
            <a:off x="2667000" y="91533"/>
            <a:ext cx="5181600" cy="66069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ea typeface="+mj-ea"/>
                <a:cs typeface="Futura Md BT"/>
              </a:defRPr>
            </a:lvl1pPr>
          </a:lstStyle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See the pretty snowflakes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Falling from the sky;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On the wall and housetops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Soft and thick they lie.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On the window ledges,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On the branches bare;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Now how fast they gather,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Filling all the air.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Look into the garden,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Where the grass was green;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Covered by the snowflakes,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Not a blade is seen.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Now the bare black bushes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All look soft and white.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Every twig is laden,</a:t>
            </a:r>
          </a:p>
          <a:p>
            <a:pPr marL="523875" marR="5080" indent="-511809">
              <a:spcBef>
                <a:spcPts val="100"/>
              </a:spcBef>
            </a:pPr>
            <a:r>
              <a:rPr lang="en-GB" sz="2600" kern="0" spc="-50" dirty="0">
                <a:solidFill>
                  <a:srgbClr val="000000"/>
                </a:solidFill>
              </a:rPr>
              <a:t>What a pretty sight!</a:t>
            </a:r>
            <a:endParaRPr lang="en-GB" sz="2600" kern="0" dirty="0"/>
          </a:p>
        </p:txBody>
      </p:sp>
    </p:spTree>
    <p:extLst>
      <p:ext uri="{BB962C8B-B14F-4D97-AF65-F5344CB8AC3E}">
        <p14:creationId xmlns:p14="http://schemas.microsoft.com/office/powerpoint/2010/main" val="454468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9320A7-48E2-45D2-A1F8-3F2B630876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00"/>
          <a:stretch/>
        </p:blipFill>
        <p:spPr>
          <a:xfrm>
            <a:off x="-304800" y="0"/>
            <a:ext cx="94488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1000" y="533400"/>
            <a:ext cx="79248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marR="5080" indent="-511809" algn="ctr">
              <a:lnSpc>
                <a:spcPct val="100000"/>
              </a:lnSpc>
              <a:spcBef>
                <a:spcPts val="100"/>
              </a:spcBef>
            </a:pPr>
            <a:r>
              <a:rPr lang="en-GB" sz="3600" u="sng" spc="-50" dirty="0">
                <a:solidFill>
                  <a:srgbClr val="000000"/>
                </a:solidFill>
                <a:latin typeface="Futura Md BT"/>
                <a:cs typeface="Futura Md BT"/>
              </a:rPr>
              <a:t>Penguins on Ice</a:t>
            </a:r>
            <a:endParaRPr sz="3600" u="sng" dirty="0">
              <a:latin typeface="Futura Md BT"/>
              <a:cs typeface="Futura Md B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C2A477-A9B2-4174-90B6-14A60C206B57}"/>
              </a:ext>
            </a:extLst>
          </p:cNvPr>
          <p:cNvSpPr txBox="1"/>
          <p:nvPr/>
        </p:nvSpPr>
        <p:spPr>
          <a:xfrm>
            <a:off x="1143000" y="1430953"/>
            <a:ext cx="383110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/>
              <a:t>Every penguin’s mum</a:t>
            </a:r>
          </a:p>
          <a:p>
            <a:r>
              <a:rPr lang="en-GB" sz="2600" b="1" dirty="0"/>
              <a:t>can toboggan on her tum.</a:t>
            </a:r>
          </a:p>
          <a:p>
            <a:r>
              <a:rPr lang="en-GB" sz="2600" b="1" dirty="0"/>
              <a:t>She can only do that</a:t>
            </a:r>
          </a:p>
          <a:p>
            <a:r>
              <a:rPr lang="en-GB" sz="2600" b="1" dirty="0"/>
              <a:t>as she’s fluffy and fat:</a:t>
            </a:r>
          </a:p>
          <a:p>
            <a:endParaRPr lang="en-GB" sz="2600" b="1" dirty="0"/>
          </a:p>
          <a:p>
            <a:r>
              <a:rPr lang="en-GB" sz="2600" b="1" i="1" dirty="0"/>
              <a:t>It must be nice</a:t>
            </a:r>
          </a:p>
          <a:p>
            <a:r>
              <a:rPr lang="en-GB" sz="2600" b="1" i="1" dirty="0"/>
              <a:t>to live on ice.</a:t>
            </a:r>
          </a:p>
          <a:p>
            <a:endParaRPr lang="en-GB" sz="2600" b="1" dirty="0"/>
          </a:p>
          <a:p>
            <a:r>
              <a:rPr lang="en-GB" sz="2600" b="1" dirty="0"/>
              <a:t>Every penguin’s dad</a:t>
            </a:r>
          </a:p>
          <a:p>
            <a:r>
              <a:rPr lang="en-GB" sz="2600" b="1" dirty="0"/>
              <a:t>is happy and glad.</a:t>
            </a:r>
          </a:p>
          <a:p>
            <a:r>
              <a:rPr lang="en-GB" sz="2600" b="1" dirty="0"/>
              <a:t>He can slip and slide</a:t>
            </a:r>
          </a:p>
          <a:p>
            <a:r>
              <a:rPr lang="en-GB" sz="2600" b="1" dirty="0"/>
              <a:t>and swim and glide: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8BCF78-ABED-4641-BBA9-F8904237348B}"/>
              </a:ext>
            </a:extLst>
          </p:cNvPr>
          <p:cNvSpPr txBox="1"/>
          <p:nvPr/>
        </p:nvSpPr>
        <p:spPr>
          <a:xfrm>
            <a:off x="5153463" y="1633622"/>
            <a:ext cx="36576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i="1" dirty="0"/>
              <a:t>It must be nice</a:t>
            </a:r>
          </a:p>
          <a:p>
            <a:r>
              <a:rPr lang="en-GB" sz="2600" b="1" i="1" dirty="0"/>
              <a:t>to live on ice.</a:t>
            </a:r>
          </a:p>
          <a:p>
            <a:endParaRPr lang="en-GB" sz="2600" b="1" dirty="0"/>
          </a:p>
          <a:p>
            <a:r>
              <a:rPr lang="en-GB" sz="2600" b="1" dirty="0"/>
              <a:t>All penguin chicks</a:t>
            </a:r>
          </a:p>
          <a:p>
            <a:r>
              <a:rPr lang="en-GB" sz="2600" b="1" dirty="0"/>
              <a:t>do slippery tricks.</a:t>
            </a:r>
          </a:p>
          <a:p>
            <a:r>
              <a:rPr lang="en-GB" sz="2600" b="1" dirty="0"/>
              <a:t>They waddle and fall</a:t>
            </a:r>
          </a:p>
          <a:p>
            <a:r>
              <a:rPr lang="en-GB" sz="2600" b="1" dirty="0"/>
              <a:t>but don’t mind at all:</a:t>
            </a:r>
          </a:p>
          <a:p>
            <a:endParaRPr lang="en-GB" sz="2600" b="1" dirty="0"/>
          </a:p>
          <a:p>
            <a:r>
              <a:rPr lang="en-GB" sz="2600" b="1" i="1" dirty="0"/>
              <a:t>It must be nice</a:t>
            </a:r>
          </a:p>
          <a:p>
            <a:r>
              <a:rPr lang="en-GB" sz="2600" b="1" i="1" dirty="0"/>
              <a:t>to live on ice.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612740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4417E5-1FBF-44D3-9886-20555327AA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000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03221" y="1906830"/>
            <a:ext cx="747587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200" spc="-50" dirty="0">
                <a:solidFill>
                  <a:schemeClr val="tx2"/>
                </a:solidFill>
              </a:rPr>
              <a:t>LI: to generate a word bank for poetry</a:t>
            </a:r>
            <a:endParaRPr sz="3200" dirty="0">
              <a:solidFill>
                <a:schemeClr val="tx2"/>
              </a:solidFill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1219200" y="2572944"/>
            <a:ext cx="7996916" cy="2062103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b="1" spc="-30" dirty="0"/>
              <a:t>I can decide on a theme for my poem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b="1" spc="-30" dirty="0"/>
              <a:t>I can generate a list of words associated with my theme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b="1" spc="-30" dirty="0"/>
              <a:t>I can find rhyming 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255290-76E2-48BA-AFCE-A2CC295F1567}"/>
              </a:ext>
            </a:extLst>
          </p:cNvPr>
          <p:cNvSpPr txBox="1"/>
          <p:nvPr/>
        </p:nvSpPr>
        <p:spPr>
          <a:xfrm>
            <a:off x="3581400" y="457200"/>
            <a:ext cx="487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Tuesday 9</a:t>
            </a:r>
            <a:r>
              <a:rPr lang="en-GB" sz="4000" baseline="30000" dirty="0"/>
              <a:t>th</a:t>
            </a:r>
            <a:r>
              <a:rPr lang="en-GB" sz="4000" dirty="0"/>
              <a:t> February</a:t>
            </a:r>
          </a:p>
        </p:txBody>
      </p:sp>
    </p:spTree>
    <p:extLst>
      <p:ext uri="{BB962C8B-B14F-4D97-AF65-F5344CB8AC3E}">
        <p14:creationId xmlns:p14="http://schemas.microsoft.com/office/powerpoint/2010/main" val="895491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56F919-49C3-4C18-9BB3-6AD0CA2C39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7040" y="186368"/>
            <a:ext cx="814991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400" spc="-50" dirty="0">
                <a:solidFill>
                  <a:schemeClr val="tx2"/>
                </a:solidFill>
              </a:rPr>
              <a:t>Poetic Techniques</a:t>
            </a:r>
            <a:endParaRPr sz="4400" dirty="0">
              <a:solidFill>
                <a:schemeClr val="tx2"/>
              </a:solidFill>
            </a:endParaRPr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DEB53442-BC73-47D5-8C47-B7A9B960F43B}"/>
              </a:ext>
            </a:extLst>
          </p:cNvPr>
          <p:cNvSpPr txBox="1">
            <a:spLocks/>
          </p:cNvSpPr>
          <p:nvPr/>
        </p:nvSpPr>
        <p:spPr>
          <a:xfrm>
            <a:off x="1192853" y="876300"/>
            <a:ext cx="74341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ea typeface="+mj-ea"/>
                <a:cs typeface="Futura Md BT"/>
              </a:defRPr>
            </a:lvl1pPr>
          </a:lstStyle>
          <a:p>
            <a:pPr marL="42545" marR="5080" indent="321945">
              <a:spcBef>
                <a:spcPts val="100"/>
              </a:spcBef>
            </a:pPr>
            <a:r>
              <a:rPr lang="en-GB" kern="0" spc="-15" dirty="0">
                <a:solidFill>
                  <a:schemeClr val="tx2"/>
                </a:solidFill>
              </a:rPr>
              <a:t>Poetic </a:t>
            </a:r>
            <a:r>
              <a:rPr lang="en-GB" kern="0" spc="-5" dirty="0">
                <a:solidFill>
                  <a:schemeClr val="tx2"/>
                </a:solidFill>
              </a:rPr>
              <a:t>techniques are writing tools that  </a:t>
            </a:r>
            <a:r>
              <a:rPr lang="en-GB" kern="0" spc="-30" dirty="0">
                <a:solidFill>
                  <a:schemeClr val="tx2"/>
                </a:solidFill>
              </a:rPr>
              <a:t>make </a:t>
            </a:r>
            <a:r>
              <a:rPr lang="en-GB" kern="0" spc="-5" dirty="0">
                <a:solidFill>
                  <a:schemeClr val="tx2"/>
                </a:solidFill>
              </a:rPr>
              <a:t>your poem more interesting to</a:t>
            </a:r>
            <a:r>
              <a:rPr lang="en-GB" kern="0" spc="-35" dirty="0">
                <a:solidFill>
                  <a:schemeClr val="tx2"/>
                </a:solidFill>
              </a:rPr>
              <a:t> </a:t>
            </a:r>
            <a:r>
              <a:rPr lang="en-GB" kern="0" dirty="0">
                <a:solidFill>
                  <a:schemeClr val="tx2"/>
                </a:solidFill>
              </a:rPr>
              <a:t>read.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6584428-C4E0-4EBE-AAC4-44ABB9FE38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62000" y="2111532"/>
            <a:ext cx="3327009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Simile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Personification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Metaphor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Onomatopoeia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Repetition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Alliteration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Rhyme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Verse / stanza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771CCAF-6149-40D0-A35A-8A315023C4CE}"/>
              </a:ext>
            </a:extLst>
          </p:cNvPr>
          <p:cNvSpPr txBox="1">
            <a:spLocks/>
          </p:cNvSpPr>
          <p:nvPr/>
        </p:nvSpPr>
        <p:spPr>
          <a:xfrm>
            <a:off x="4792412" y="2161640"/>
            <a:ext cx="3849841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marL="0">
              <a:defRPr sz="2300" b="0" i="0">
                <a:solidFill>
                  <a:schemeClr val="tx1"/>
                </a:solidFill>
                <a:latin typeface="Futura Md BT"/>
                <a:ea typeface="+mn-ea"/>
                <a:cs typeface="Futura Md BT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Imagery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Powerful adjectives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Powerful adverbs</a:t>
            </a:r>
          </a:p>
        </p:txBody>
      </p:sp>
    </p:spTree>
    <p:extLst>
      <p:ext uri="{BB962C8B-B14F-4D97-AF65-F5344CB8AC3E}">
        <p14:creationId xmlns:p14="http://schemas.microsoft.com/office/powerpoint/2010/main" val="3219921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13444-3C3C-45A9-8E0E-0B47669DC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7879AB-407F-4608-8FA9-42A7C685B1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DB39EA-8F44-41F4-8159-67DC878FFE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084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AAB709-6ADB-4D08-80F2-6F8CC2E8668F}"/>
              </a:ext>
            </a:extLst>
          </p:cNvPr>
          <p:cNvSpPr txBox="1"/>
          <p:nvPr/>
        </p:nvSpPr>
        <p:spPr>
          <a:xfrm>
            <a:off x="3200400" y="408057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tx2"/>
                </a:solidFill>
              </a:rPr>
              <a:t>Creating a Word Bank</a:t>
            </a:r>
          </a:p>
        </p:txBody>
      </p:sp>
    </p:spTree>
    <p:extLst>
      <p:ext uri="{BB962C8B-B14F-4D97-AF65-F5344CB8AC3E}">
        <p14:creationId xmlns:p14="http://schemas.microsoft.com/office/powerpoint/2010/main" val="2509624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D85B6A-5535-4068-B6C6-CE53A5EAC6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04800" y="1437640"/>
            <a:ext cx="8534400" cy="4755661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298450" marR="5080" indent="-285750">
              <a:lnSpc>
                <a:spcPct val="1018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400" b="1" dirty="0">
                <a:latin typeface="Futura Md BT"/>
                <a:cs typeface="Futura Md BT"/>
              </a:rPr>
              <a:t>Imagery - using </a:t>
            </a:r>
            <a:r>
              <a:rPr sz="2400" b="1" spc="-5" dirty="0">
                <a:latin typeface="Futura Md BT"/>
                <a:cs typeface="Futura Md BT"/>
              </a:rPr>
              <a:t>description, particularly </a:t>
            </a:r>
            <a:r>
              <a:rPr sz="2400" b="1" dirty="0">
                <a:latin typeface="Futura Md BT"/>
                <a:cs typeface="Futura Md BT"/>
              </a:rPr>
              <a:t>senses, </a:t>
            </a:r>
            <a:r>
              <a:rPr sz="2400" b="1" spc="-5" dirty="0">
                <a:latin typeface="Futura Md BT"/>
                <a:cs typeface="Futura Md BT"/>
              </a:rPr>
              <a:t>to paint </a:t>
            </a:r>
            <a:r>
              <a:rPr sz="2400" b="1" dirty="0">
                <a:latin typeface="Futura Md BT"/>
                <a:cs typeface="Futura Md BT"/>
              </a:rPr>
              <a:t>a </a:t>
            </a:r>
            <a:r>
              <a:rPr sz="2400" b="1" spc="-5" dirty="0">
                <a:latin typeface="Futura Md BT"/>
                <a:cs typeface="Futura Md BT"/>
              </a:rPr>
              <a:t>picture in  the </a:t>
            </a:r>
            <a:r>
              <a:rPr sz="2400" b="1" spc="5" dirty="0">
                <a:latin typeface="Futura Md BT"/>
                <a:cs typeface="Futura Md BT"/>
              </a:rPr>
              <a:t>reader’s </a:t>
            </a:r>
            <a:r>
              <a:rPr sz="2400" b="1" dirty="0">
                <a:latin typeface="Futura Md BT"/>
                <a:cs typeface="Futura Md BT"/>
              </a:rPr>
              <a:t>mind.</a:t>
            </a:r>
            <a:r>
              <a:rPr sz="2400" b="1" spc="-10" dirty="0">
                <a:latin typeface="Futura Md BT"/>
                <a:cs typeface="Futura Md BT"/>
              </a:rPr>
              <a:t> </a:t>
            </a:r>
            <a:endParaRPr sz="2400" b="1" dirty="0">
              <a:latin typeface="Futura Md BT"/>
              <a:cs typeface="Futura Md BT"/>
            </a:endParaRPr>
          </a:p>
          <a:p>
            <a:pPr marL="298450" indent="-285750">
              <a:lnSpc>
                <a:spcPct val="10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r>
              <a:rPr sz="2400" b="1" dirty="0">
                <a:solidFill>
                  <a:srgbClr val="BD1521"/>
                </a:solidFill>
                <a:latin typeface="Futura Md BT"/>
                <a:cs typeface="Futura Md BT"/>
              </a:rPr>
              <a:t>The were-rabbit was </a:t>
            </a:r>
            <a:r>
              <a:rPr sz="2400" b="1" spc="-5" dirty="0">
                <a:solidFill>
                  <a:srgbClr val="BD1521"/>
                </a:solidFill>
                <a:latin typeface="Futura Md BT"/>
                <a:cs typeface="Futura Md BT"/>
              </a:rPr>
              <a:t>fluffy but </a:t>
            </a:r>
            <a:r>
              <a:rPr sz="2400" b="1" dirty="0">
                <a:solidFill>
                  <a:srgbClr val="BD1521"/>
                </a:solidFill>
                <a:latin typeface="Futura Md BT"/>
                <a:cs typeface="Futura Md BT"/>
              </a:rPr>
              <a:t>huge with </a:t>
            </a:r>
            <a:r>
              <a:rPr sz="2400" b="1" spc="-5" dirty="0">
                <a:solidFill>
                  <a:srgbClr val="BD1521"/>
                </a:solidFill>
                <a:latin typeface="Futura Md BT"/>
                <a:cs typeface="Futura Md BT"/>
              </a:rPr>
              <a:t>fangs as long as your</a:t>
            </a:r>
            <a:r>
              <a:rPr sz="2400" b="1" spc="-15" dirty="0">
                <a:solidFill>
                  <a:srgbClr val="BD1521"/>
                </a:solidFill>
                <a:latin typeface="Futura Md BT"/>
                <a:cs typeface="Futura Md BT"/>
              </a:rPr>
              <a:t> </a:t>
            </a:r>
            <a:r>
              <a:rPr sz="2400" b="1" spc="-5" dirty="0">
                <a:solidFill>
                  <a:srgbClr val="BD1521"/>
                </a:solidFill>
                <a:latin typeface="Futura Md BT"/>
                <a:cs typeface="Futura Md BT"/>
              </a:rPr>
              <a:t>arm!</a:t>
            </a:r>
            <a:endParaRPr sz="2400" b="1" dirty="0">
              <a:latin typeface="Futura Md BT"/>
              <a:cs typeface="Futura Md BT"/>
            </a:endParaRPr>
          </a:p>
          <a:p>
            <a:pPr marL="298450" marR="418465" indent="-285750">
              <a:lnSpc>
                <a:spcPct val="1018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400" b="1" spc="-5" dirty="0">
                <a:latin typeface="Futura Md BT"/>
                <a:cs typeface="Futura Md BT"/>
              </a:rPr>
              <a:t>Simile </a:t>
            </a:r>
            <a:r>
              <a:rPr sz="2400" b="1" dirty="0">
                <a:latin typeface="Futura Md BT"/>
                <a:cs typeface="Futura Md BT"/>
              </a:rPr>
              <a:t>- </a:t>
            </a:r>
            <a:r>
              <a:rPr sz="2400" b="1" spc="-5" dirty="0">
                <a:latin typeface="Futura Md BT"/>
                <a:cs typeface="Futura Md BT"/>
              </a:rPr>
              <a:t>describing </a:t>
            </a:r>
            <a:r>
              <a:rPr sz="2400" b="1" dirty="0">
                <a:latin typeface="Futura Md BT"/>
                <a:cs typeface="Futura Md BT"/>
              </a:rPr>
              <a:t>something </a:t>
            </a:r>
            <a:r>
              <a:rPr sz="2400" b="1" spc="-5" dirty="0">
                <a:latin typeface="Futura Md BT"/>
                <a:cs typeface="Futura Md BT"/>
              </a:rPr>
              <a:t>like </a:t>
            </a:r>
            <a:r>
              <a:rPr sz="2400" b="1" dirty="0">
                <a:latin typeface="Futura Md BT"/>
                <a:cs typeface="Futura Md BT"/>
              </a:rPr>
              <a:t>or </a:t>
            </a:r>
            <a:r>
              <a:rPr sz="2400" b="1" spc="-5" dirty="0">
                <a:latin typeface="Futura Md BT"/>
                <a:cs typeface="Futura Md BT"/>
              </a:rPr>
              <a:t>as </a:t>
            </a:r>
            <a:r>
              <a:rPr sz="2400" b="1" dirty="0">
                <a:latin typeface="Futura Md BT"/>
                <a:cs typeface="Futura Md BT"/>
              </a:rPr>
              <a:t>something </a:t>
            </a:r>
            <a:r>
              <a:rPr sz="2400" b="1" spc="-5" dirty="0">
                <a:latin typeface="Futura Md BT"/>
                <a:cs typeface="Futura Md BT"/>
              </a:rPr>
              <a:t>else. </a:t>
            </a:r>
            <a:r>
              <a:rPr sz="2400" b="1" spc="-10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Roger </a:t>
            </a:r>
            <a:r>
              <a:rPr sz="2400" b="1" spc="-5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the </a:t>
            </a:r>
            <a:r>
              <a:rPr sz="2400" b="1" spc="-35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T-rex </a:t>
            </a:r>
            <a:r>
              <a:rPr sz="2400" b="1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was </a:t>
            </a:r>
            <a:r>
              <a:rPr sz="2400" b="1" spc="-5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friendly like </a:t>
            </a:r>
            <a:r>
              <a:rPr sz="2400" b="1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a </a:t>
            </a:r>
            <a:r>
              <a:rPr sz="2400" b="1" spc="-30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puppy, </a:t>
            </a:r>
            <a:r>
              <a:rPr sz="2400" b="1" spc="-5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as loud as thunder and as  terrifying as </a:t>
            </a:r>
            <a:r>
              <a:rPr sz="2400" b="1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a </a:t>
            </a:r>
            <a:r>
              <a:rPr sz="2400" b="1" spc="-5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thousand</a:t>
            </a:r>
            <a:r>
              <a:rPr sz="2400" b="1" spc="-10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 </a:t>
            </a:r>
            <a:r>
              <a:rPr sz="2400" b="1" dirty="0">
                <a:solidFill>
                  <a:schemeClr val="accent6">
                    <a:lumMod val="75000"/>
                  </a:schemeClr>
                </a:solidFill>
                <a:latin typeface="Futura Md BT"/>
                <a:cs typeface="Futura Md BT"/>
              </a:rPr>
              <a:t>spiders!</a:t>
            </a:r>
          </a:p>
          <a:p>
            <a:pPr marL="298450" marR="168275" indent="-285750">
              <a:lnSpc>
                <a:spcPct val="101800"/>
              </a:lnSpc>
              <a:spcBef>
                <a:spcPts val="1105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400" b="1" dirty="0">
                <a:latin typeface="Futura Md BT"/>
                <a:cs typeface="Futura Md BT"/>
              </a:rPr>
              <a:t>Onomatopoeia - a word </a:t>
            </a:r>
            <a:r>
              <a:rPr sz="2400" b="1" spc="-5" dirty="0">
                <a:latin typeface="Futura Md BT"/>
                <a:cs typeface="Futura Md BT"/>
              </a:rPr>
              <a:t>that </a:t>
            </a:r>
            <a:r>
              <a:rPr sz="2400" b="1" dirty="0">
                <a:latin typeface="Futura Md BT"/>
                <a:cs typeface="Futura Md BT"/>
              </a:rPr>
              <a:t>names a sound, </a:t>
            </a:r>
            <a:r>
              <a:rPr sz="2400" b="1" spc="-5" dirty="0">
                <a:latin typeface="Futura Md BT"/>
                <a:cs typeface="Futura Md BT"/>
              </a:rPr>
              <a:t>but also </a:t>
            </a:r>
            <a:r>
              <a:rPr sz="2400" b="1" dirty="0">
                <a:latin typeface="Futura Md BT"/>
                <a:cs typeface="Futura Md BT"/>
              </a:rPr>
              <a:t>sounds</a:t>
            </a:r>
            <a:r>
              <a:rPr sz="2400" b="1" spc="-95" dirty="0">
                <a:latin typeface="Futura Md BT"/>
                <a:cs typeface="Futura Md BT"/>
              </a:rPr>
              <a:t> </a:t>
            </a:r>
            <a:r>
              <a:rPr sz="2400" b="1" spc="-5" dirty="0">
                <a:latin typeface="Futura Md BT"/>
                <a:cs typeface="Futura Md BT"/>
              </a:rPr>
              <a:t>like  that </a:t>
            </a:r>
            <a:r>
              <a:rPr sz="2400" b="1" dirty="0">
                <a:latin typeface="Futura Md BT"/>
                <a:cs typeface="Futura Md BT"/>
              </a:rPr>
              <a:t>sound!</a:t>
            </a:r>
            <a:r>
              <a:rPr sz="2400" b="1" spc="-5" dirty="0">
                <a:latin typeface="Futura Md BT"/>
                <a:cs typeface="Futura Md BT"/>
              </a:rPr>
              <a:t> </a:t>
            </a:r>
            <a:endParaRPr sz="2400" b="1" dirty="0">
              <a:latin typeface="Futura Md BT"/>
              <a:cs typeface="Futura Md BT"/>
            </a:endParaRPr>
          </a:p>
          <a:p>
            <a:pPr marL="298450" marR="629285" indent="-285750">
              <a:lnSpc>
                <a:spcPct val="101800"/>
              </a:lnSpc>
              <a:buFont typeface="Arial" panose="020B0604020202020204" pitchFamily="34" charset="0"/>
              <a:buChar char="•"/>
            </a:pPr>
            <a:r>
              <a:rPr sz="2400" b="1" dirty="0">
                <a:solidFill>
                  <a:srgbClr val="302783"/>
                </a:solidFill>
                <a:latin typeface="Futura Md BT"/>
                <a:cs typeface="Futura Md BT"/>
              </a:rPr>
              <a:t>Stomp! Stomp! </a:t>
            </a:r>
            <a:r>
              <a:rPr sz="2400" b="1" spc="-5" dirty="0">
                <a:solidFill>
                  <a:srgbClr val="302783"/>
                </a:solidFill>
                <a:latin typeface="Futura Md BT"/>
                <a:cs typeface="Futura Md BT"/>
              </a:rPr>
              <a:t>Zanloo the </a:t>
            </a:r>
            <a:r>
              <a:rPr sz="2400" b="1" spc="-10" dirty="0">
                <a:solidFill>
                  <a:srgbClr val="302783"/>
                </a:solidFill>
                <a:latin typeface="Futura Md BT"/>
                <a:cs typeface="Futura Md BT"/>
              </a:rPr>
              <a:t>badger-horse </a:t>
            </a:r>
            <a:r>
              <a:rPr sz="2400" b="1" dirty="0">
                <a:solidFill>
                  <a:srgbClr val="302783"/>
                </a:solidFill>
                <a:latin typeface="Futura Md BT"/>
                <a:cs typeface="Futura Md BT"/>
              </a:rPr>
              <a:t>was on her way </a:t>
            </a:r>
            <a:r>
              <a:rPr sz="2400" b="1" spc="-5" dirty="0">
                <a:solidFill>
                  <a:srgbClr val="302783"/>
                </a:solidFill>
                <a:latin typeface="Futura Md BT"/>
                <a:cs typeface="Futura Md BT"/>
              </a:rPr>
              <a:t>to cause  trouble</a:t>
            </a:r>
            <a:r>
              <a:rPr sz="2400" b="1" spc="-10" dirty="0">
                <a:solidFill>
                  <a:srgbClr val="302783"/>
                </a:solidFill>
                <a:latin typeface="Futura Md BT"/>
                <a:cs typeface="Futura Md BT"/>
              </a:rPr>
              <a:t> </a:t>
            </a:r>
            <a:r>
              <a:rPr sz="2400" b="1" spc="-5" dirty="0">
                <a:solidFill>
                  <a:srgbClr val="302783"/>
                </a:solidFill>
                <a:latin typeface="Futura Md BT"/>
                <a:cs typeface="Futura Md BT"/>
              </a:rPr>
              <a:t>again!</a:t>
            </a:r>
            <a:endParaRPr sz="2400" b="1" dirty="0">
              <a:latin typeface="Futura Md BT"/>
              <a:cs typeface="Futura Md B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90600" y="294640"/>
            <a:ext cx="74341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545" marR="5080" indent="321945">
              <a:lnSpc>
                <a:spcPct val="100000"/>
              </a:lnSpc>
              <a:spcBef>
                <a:spcPts val="100"/>
              </a:spcBef>
            </a:pPr>
            <a:r>
              <a:rPr spc="-15" dirty="0">
                <a:solidFill>
                  <a:schemeClr val="tx2"/>
                </a:solidFill>
              </a:rPr>
              <a:t>Poetic </a:t>
            </a:r>
            <a:r>
              <a:rPr spc="-5" dirty="0">
                <a:solidFill>
                  <a:schemeClr val="tx2"/>
                </a:solidFill>
              </a:rPr>
              <a:t>techniques are writing tools that  </a:t>
            </a:r>
            <a:r>
              <a:rPr spc="-30" dirty="0">
                <a:solidFill>
                  <a:schemeClr val="tx2"/>
                </a:solidFill>
              </a:rPr>
              <a:t>make </a:t>
            </a:r>
            <a:r>
              <a:rPr spc="-5" dirty="0">
                <a:solidFill>
                  <a:schemeClr val="tx2"/>
                </a:solidFill>
              </a:rPr>
              <a:t>your poem more interesting to</a:t>
            </a:r>
            <a:r>
              <a:rPr spc="-35" dirty="0">
                <a:solidFill>
                  <a:schemeClr val="tx2"/>
                </a:solidFill>
              </a:rPr>
              <a:t> </a:t>
            </a:r>
            <a:r>
              <a:rPr dirty="0">
                <a:solidFill>
                  <a:schemeClr val="tx2"/>
                </a:solidFill>
              </a:rPr>
              <a:t>read.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B0F65F-3127-42F4-A7D9-DE8EEAD2E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09600" y="623263"/>
            <a:ext cx="7772399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chemeClr val="tx2"/>
                </a:solidFill>
              </a:rPr>
              <a:t>Now you are </a:t>
            </a:r>
            <a:r>
              <a:rPr sz="3600" dirty="0">
                <a:solidFill>
                  <a:schemeClr val="tx2"/>
                </a:solidFill>
              </a:rPr>
              <a:t>ready </a:t>
            </a:r>
            <a:r>
              <a:rPr sz="3600" spc="-5" dirty="0">
                <a:solidFill>
                  <a:schemeClr val="tx2"/>
                </a:solidFill>
              </a:rPr>
              <a:t>to get</a:t>
            </a:r>
            <a:r>
              <a:rPr sz="3600" spc="-80" dirty="0">
                <a:solidFill>
                  <a:schemeClr val="tx2"/>
                </a:solidFill>
              </a:rPr>
              <a:t> </a:t>
            </a:r>
            <a:r>
              <a:rPr sz="3600" spc="-5" dirty="0">
                <a:solidFill>
                  <a:schemeClr val="tx2"/>
                </a:solidFill>
              </a:rPr>
              <a:t>writing!</a:t>
            </a:r>
            <a:endParaRPr sz="3600" dirty="0">
              <a:solidFill>
                <a:schemeClr val="tx2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685" y="2209800"/>
            <a:ext cx="6911340" cy="3513782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3600" b="1" spc="-5" dirty="0">
                <a:latin typeface="Futura Md BT"/>
                <a:cs typeface="Futura Md BT"/>
              </a:rPr>
              <a:t>If you </a:t>
            </a:r>
            <a:r>
              <a:rPr sz="3600" b="1" dirty="0">
                <a:latin typeface="Futura Md BT"/>
                <a:cs typeface="Futura Md BT"/>
              </a:rPr>
              <a:t>have </a:t>
            </a:r>
            <a:r>
              <a:rPr sz="3600" b="1" spc="-5" dirty="0">
                <a:latin typeface="Futura Md BT"/>
                <a:cs typeface="Futura Md BT"/>
              </a:rPr>
              <a:t>any questions, </a:t>
            </a:r>
            <a:endParaRPr lang="en-GB" sz="3600" b="1" spc="-5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3600" b="1" dirty="0">
                <a:latin typeface="Futura Md BT"/>
                <a:cs typeface="Futura Md BT"/>
              </a:rPr>
              <a:t>now </a:t>
            </a:r>
            <a:r>
              <a:rPr sz="3600" b="1" spc="-5" dirty="0">
                <a:latin typeface="Futura Md BT"/>
                <a:cs typeface="Futura Md BT"/>
              </a:rPr>
              <a:t>is the time to ask</a:t>
            </a:r>
            <a:r>
              <a:rPr lang="en-GB" sz="3600" b="1" spc="-5" dirty="0">
                <a:latin typeface="Futura Md BT"/>
                <a:cs typeface="Futura Md BT"/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endParaRPr sz="3600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sz="3600" b="1" spc="10" dirty="0">
                <a:latin typeface="Futura Md BT"/>
                <a:cs typeface="Futura Md BT"/>
              </a:rPr>
              <a:t>It’s </a:t>
            </a:r>
            <a:r>
              <a:rPr sz="3600" b="1" spc="-5" dirty="0">
                <a:latin typeface="Futura Md BT"/>
                <a:cs typeface="Futura Md BT"/>
              </a:rPr>
              <a:t>time to </a:t>
            </a:r>
            <a:r>
              <a:rPr sz="3600" b="1" dirty="0">
                <a:latin typeface="Futura Md BT"/>
                <a:cs typeface="Futura Md BT"/>
              </a:rPr>
              <a:t>write </a:t>
            </a:r>
            <a:r>
              <a:rPr sz="3600" b="1" spc="-5" dirty="0">
                <a:latin typeface="Futura Md BT"/>
                <a:cs typeface="Futura Md BT"/>
              </a:rPr>
              <a:t>your </a:t>
            </a:r>
            <a:endParaRPr lang="en-GB" sz="3600" b="1" spc="-5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lang="en-GB" sz="3600" b="1" spc="-5" dirty="0">
                <a:latin typeface="Futura Md BT"/>
                <a:cs typeface="Futura Md BT"/>
              </a:rPr>
              <a:t>winter </a:t>
            </a:r>
            <a:r>
              <a:rPr sz="3600" b="1" spc="-5" dirty="0">
                <a:latin typeface="Futura Md BT"/>
                <a:cs typeface="Futura Md BT"/>
              </a:rPr>
              <a:t>poem!</a:t>
            </a:r>
            <a:endParaRPr sz="3600" b="1" dirty="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6007D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</TotalTime>
  <Words>459</Words>
  <Application>Microsoft Office PowerPoint</Application>
  <PresentationFormat>On-screen Show (4:3)</PresentationFormat>
  <Paragraphs>86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Futura Md BT</vt:lpstr>
      <vt:lpstr>Office Theme</vt:lpstr>
      <vt:lpstr>Winter Poetry</vt:lpstr>
      <vt:lpstr>LI: to identify techniques used in poetry</vt:lpstr>
      <vt:lpstr>Winter</vt:lpstr>
      <vt:lpstr>Techniques</vt:lpstr>
      <vt:lpstr>Falling Snow</vt:lpstr>
      <vt:lpstr>Penguins on Ice</vt:lpstr>
      <vt:lpstr>LI: to generate a word bank for poetry</vt:lpstr>
      <vt:lpstr>Poetic Techniques</vt:lpstr>
      <vt:lpstr>PowerPoint Presentation</vt:lpstr>
      <vt:lpstr>Poetic techniques are writing tools that  make your poem more interesting to read.</vt:lpstr>
      <vt:lpstr>Now you are ready to get writing!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Peculiar Pets Powerpoint</dc:title>
  <dc:creator>Julia LYALL</dc:creator>
  <cp:lastModifiedBy>Julia LYALL</cp:lastModifiedBy>
  <cp:revision>43</cp:revision>
  <dcterms:created xsi:type="dcterms:W3CDTF">2020-09-01T08:26:45Z</dcterms:created>
  <dcterms:modified xsi:type="dcterms:W3CDTF">2021-02-09T11:59:18Z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2020-09-01T00:00:00Z</vt:filetime>
  </property>
  <property fmtid="{D5CDD505-2E9C-101B-9397-08002B2CF9AE}" pid="3" name="Creator">
    <vt:lpwstr>Adobe Illustrator 24.3 (Windows)</vt:lpwstr>
  </property>
  <property fmtid="{D5CDD505-2E9C-101B-9397-08002B2CF9AE}" pid="4" name="LastSaved">
    <vt:filetime>2020-09-01T00:00:00Z</vt:filetime>
  </property>
</Properties>
</file>