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59" r:id="rId5"/>
    <p:sldId id="260" r:id="rId6"/>
    <p:sldId id="261" r:id="rId7"/>
    <p:sldId id="26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FD721-A650-4557-93D3-B77793775E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8626FF-10C4-41E3-AD42-ED5B055AEF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64CA66-C8F6-4D1D-8A70-E0324198D624}"/>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53454C5B-954A-493C-B174-9199A11019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BACF2B-CF3D-4C59-B830-DE12192A309B}"/>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1281639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338A9-DD4D-48F9-9DC2-58759991A2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E3A996-F0FF-4F7F-971A-BAD7499145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EF13DB-CAD5-4E13-82A8-05A39DB74A82}"/>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2302232C-6A75-4169-92D3-8A3AA05153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2A88FC-445D-4812-9DFE-A7FD4FFDDCC7}"/>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15501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435D3-60CC-4FB0-B514-A73536CB23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0626F0-EB22-40FF-AFC0-346D23A062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755C4C-12E7-48B1-86E6-D2E358931134}"/>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ABB53EC6-43EC-446E-9336-9E90BB8829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72299C-2869-47D1-8B48-7E85B11E1FF3}"/>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2619869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23675-7080-4B0A-B383-42BDE2F7BA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4EB14E-3B33-491B-A2E7-A5B15B45BD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B47D50-EF9B-4A1D-8B02-D0DA566BCF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4258CD-CD32-4DD7-A89F-280ACE0F2AA9}"/>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6" name="Footer Placeholder 5">
            <a:extLst>
              <a:ext uri="{FF2B5EF4-FFF2-40B4-BE49-F238E27FC236}">
                <a16:creationId xmlns:a16="http://schemas.microsoft.com/office/drawing/2014/main" id="{70B1B2F3-A5A6-4E78-83D9-1146FEF0C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07DB70-7C3A-48A3-85A9-88920CC25B36}"/>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1085855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03695-593D-458E-8EBA-8552571CF3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2A4015-C41E-4545-81B5-4E488F2DBB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7BF8DC-2CB2-42E0-AE85-953D10BE87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D8FB95-4A43-4346-B74E-753409CAA9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B16940-C79E-47AC-8118-0A6033DDF4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CBC2691-30F2-4317-A7FF-5D8C7C858308}"/>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8" name="Footer Placeholder 7">
            <a:extLst>
              <a:ext uri="{FF2B5EF4-FFF2-40B4-BE49-F238E27FC236}">
                <a16:creationId xmlns:a16="http://schemas.microsoft.com/office/drawing/2014/main" id="{7A0351D1-CAF7-475C-A5E1-824B89BED3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B8AC5A-C315-4630-9AF9-0C30AB88BEF3}"/>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3171957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B2CE6-9323-4DC2-B034-9C7DEF3D52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4D1359-899D-4276-97CC-3150FF040CB1}"/>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4" name="Footer Placeholder 3">
            <a:extLst>
              <a:ext uri="{FF2B5EF4-FFF2-40B4-BE49-F238E27FC236}">
                <a16:creationId xmlns:a16="http://schemas.microsoft.com/office/drawing/2014/main" id="{D64CE40A-9237-4172-BDBA-2EBB91162E0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8CDB24C-88F1-4DF0-8504-C7EFB56E52AF}"/>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2217140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97B9F7-AAB7-44F1-9229-2125A3CDFD5E}"/>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3" name="Footer Placeholder 2">
            <a:extLst>
              <a:ext uri="{FF2B5EF4-FFF2-40B4-BE49-F238E27FC236}">
                <a16:creationId xmlns:a16="http://schemas.microsoft.com/office/drawing/2014/main" id="{1CC37371-02E8-4886-A543-91179A742C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DC2DF71-C993-49A9-A03A-C4285BE4A0D2}"/>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2850450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81088-12F3-4DCF-8B47-68D6C94CC0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9E18028-6E06-4CEC-94A2-276B43C6F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5C8E60-B6A5-41D2-B498-64DB93B00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BCA998-79DC-4E22-B133-83FD794180C6}"/>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6" name="Footer Placeholder 5">
            <a:extLst>
              <a:ext uri="{FF2B5EF4-FFF2-40B4-BE49-F238E27FC236}">
                <a16:creationId xmlns:a16="http://schemas.microsoft.com/office/drawing/2014/main" id="{E052436F-F484-47EC-B69A-13836E7ED8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A464C2-AB83-4CCC-BE7A-7512245E4B29}"/>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1256868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54F87-7108-45B3-BF90-D5EB69E4CA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765C62-7A70-4F62-B44D-9E1279A007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B170951-0F65-4E86-BDA3-C6FBDB9EF8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0B0732-153F-4F2D-AA06-3423EC3347D2}"/>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6" name="Footer Placeholder 5">
            <a:extLst>
              <a:ext uri="{FF2B5EF4-FFF2-40B4-BE49-F238E27FC236}">
                <a16:creationId xmlns:a16="http://schemas.microsoft.com/office/drawing/2014/main" id="{F1078ABD-E051-47A3-B83F-EB7290DDBA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72205C-5057-47ED-9FFE-CB9BACF158AA}"/>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3869813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0A75B-9555-425E-9120-BABCA94CAD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5E744F-0F11-4AF6-A1FF-A8C20833F4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1938C1-22C9-4448-B96D-6A672C9870A7}"/>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3EC93AF6-F5E0-410B-86DB-72748FDC86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C113B4-CD84-44C6-8F0C-805A706606F0}"/>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3294510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0C17C3-CAE4-43D2-B749-16A2F6DFF2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FADC47-1131-4F0F-9A25-1C67EB4DC0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00AD6D-DF6A-49BB-954C-4486D7A1D82D}"/>
              </a:ext>
            </a:extLst>
          </p:cNvPr>
          <p:cNvSpPr>
            <a:spLocks noGrp="1"/>
          </p:cNvSpPr>
          <p:nvPr>
            <p:ph type="dt" sz="half" idx="10"/>
          </p:nvPr>
        </p:nvSpPr>
        <p:spPr/>
        <p:txBody>
          <a:body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1DD2C18F-ABBA-4A22-807C-BFE52EF6F7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A5F687-1D3B-4963-A644-6E65EE8268E8}"/>
              </a:ext>
            </a:extLst>
          </p:cNvPr>
          <p:cNvSpPr>
            <a:spLocks noGrp="1"/>
          </p:cNvSpPr>
          <p:nvPr>
            <p:ph type="sldNum" sz="quarter" idx="12"/>
          </p:nvPr>
        </p:nvSpPr>
        <p:spPr/>
        <p:txBody>
          <a:bodyPr/>
          <a:lstStyle/>
          <a:p>
            <a:fld id="{37ABBB82-1198-413B-8833-58ECFEEC2E12}" type="slidenum">
              <a:rPr lang="en-GB" smtClean="0"/>
              <a:t>‹#›</a:t>
            </a:fld>
            <a:endParaRPr lang="en-GB"/>
          </a:p>
        </p:txBody>
      </p:sp>
    </p:spTree>
    <p:extLst>
      <p:ext uri="{BB962C8B-B14F-4D97-AF65-F5344CB8AC3E}">
        <p14:creationId xmlns:p14="http://schemas.microsoft.com/office/powerpoint/2010/main" val="2002457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1BCB16-7B71-4F1E-A3D5-65FFDD020A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88A75E-DB7E-463F-BBC6-22CFC8890B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88873-083B-405F-B01C-3A3475161B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9072B0-E405-45C1-86EB-2554BF05E127}" type="datetimeFigureOut">
              <a:rPr lang="en-GB" smtClean="0"/>
              <a:t>03/03/2021</a:t>
            </a:fld>
            <a:endParaRPr lang="en-GB"/>
          </a:p>
        </p:txBody>
      </p:sp>
      <p:sp>
        <p:nvSpPr>
          <p:cNvPr id="5" name="Footer Placeholder 4">
            <a:extLst>
              <a:ext uri="{FF2B5EF4-FFF2-40B4-BE49-F238E27FC236}">
                <a16:creationId xmlns:a16="http://schemas.microsoft.com/office/drawing/2014/main" id="{302100CA-5C56-4499-8FC8-77A6905737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14D925E-34C7-4756-AD33-25FC987B95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BBB82-1198-413B-8833-58ECFEEC2E12}" type="slidenum">
              <a:rPr lang="en-GB" smtClean="0"/>
              <a:t>‹#›</a:t>
            </a:fld>
            <a:endParaRPr lang="en-GB"/>
          </a:p>
        </p:txBody>
      </p:sp>
    </p:spTree>
    <p:extLst>
      <p:ext uri="{BB962C8B-B14F-4D97-AF65-F5344CB8AC3E}">
        <p14:creationId xmlns:p14="http://schemas.microsoft.com/office/powerpoint/2010/main" val="3531654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ommons.wikimedia.org/wiki/File:Arctic_Ocean,_off_Tromso,_Norway.jp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Robert_Stein_(explorer)"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arctic-coast-shore-water-north-984127/"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pxhere.com/en/photo/457537"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en.m.wikipedia.org/wiki/Military_activity_in_the_Antarctic"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theconversation.com/cold-weather-in-the-us-no-solace-for-starving-polar-bears-21942"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3544BF24-F44E-4A90-869D-77D7719FA2B0}"/>
              </a:ext>
            </a:extLst>
          </p:cNvPr>
          <p:cNvPicPr>
            <a:picLocks noChangeAspect="1"/>
          </p:cNvPicPr>
          <p:nvPr/>
        </p:nvPicPr>
        <p:blipFill rotWithShape="1">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5413"/>
          <a:stretch/>
        </p:blipFill>
        <p:spPr>
          <a:xfrm>
            <a:off x="20" y="1"/>
            <a:ext cx="12191980" cy="6857999"/>
          </a:xfrm>
          <a:prstGeom prst="rect">
            <a:avLst/>
          </a:prstGeom>
        </p:spPr>
      </p:pic>
      <p:sp>
        <p:nvSpPr>
          <p:cNvPr id="2" name="Title 1">
            <a:extLst>
              <a:ext uri="{FF2B5EF4-FFF2-40B4-BE49-F238E27FC236}">
                <a16:creationId xmlns:a16="http://schemas.microsoft.com/office/drawing/2014/main" id="{C09F7432-6A2F-433B-8EF8-08A3410FD858}"/>
              </a:ext>
            </a:extLst>
          </p:cNvPr>
          <p:cNvSpPr>
            <a:spLocks noGrp="1"/>
          </p:cNvSpPr>
          <p:nvPr>
            <p:ph type="ctrTitle"/>
          </p:nvPr>
        </p:nvSpPr>
        <p:spPr>
          <a:xfrm>
            <a:off x="1524000" y="1122362"/>
            <a:ext cx="9144000" cy="2900518"/>
          </a:xfrm>
        </p:spPr>
        <p:txBody>
          <a:bodyPr>
            <a:normAutofit/>
          </a:bodyPr>
          <a:lstStyle/>
          <a:p>
            <a:r>
              <a:rPr lang="en-GB">
                <a:solidFill>
                  <a:srgbClr val="FFFFFF"/>
                </a:solidFill>
              </a:rPr>
              <a:t>The Arctic</a:t>
            </a:r>
          </a:p>
        </p:txBody>
      </p:sp>
      <p:sp>
        <p:nvSpPr>
          <p:cNvPr id="3" name="Subtitle 2">
            <a:extLst>
              <a:ext uri="{FF2B5EF4-FFF2-40B4-BE49-F238E27FC236}">
                <a16:creationId xmlns:a16="http://schemas.microsoft.com/office/drawing/2014/main" id="{AC61FF99-B19E-4657-821E-BBFF0AC6EBA9}"/>
              </a:ext>
            </a:extLst>
          </p:cNvPr>
          <p:cNvSpPr>
            <a:spLocks noGrp="1"/>
          </p:cNvSpPr>
          <p:nvPr>
            <p:ph type="subTitle" idx="1"/>
          </p:nvPr>
        </p:nvSpPr>
        <p:spPr>
          <a:xfrm>
            <a:off x="1524000" y="4159404"/>
            <a:ext cx="9144000" cy="1098395"/>
          </a:xfrm>
        </p:spPr>
        <p:txBody>
          <a:bodyPr>
            <a:normAutofit/>
          </a:bodyPr>
          <a:lstStyle/>
          <a:p>
            <a:r>
              <a:rPr lang="en-GB" dirty="0">
                <a:solidFill>
                  <a:srgbClr val="FFFFFF"/>
                </a:solidFill>
              </a:rPr>
              <a:t>By Freddie</a:t>
            </a:r>
          </a:p>
        </p:txBody>
      </p:sp>
    </p:spTree>
    <p:extLst>
      <p:ext uri="{BB962C8B-B14F-4D97-AF65-F5344CB8AC3E}">
        <p14:creationId xmlns:p14="http://schemas.microsoft.com/office/powerpoint/2010/main" val="26141393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938"/>
    </mc:Choice>
    <mc:Fallback xmlns="">
      <p:transition spd="slow" advTm="139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B7C90-B62D-4AE3-B382-68F33BBB21EF}"/>
              </a:ext>
            </a:extLst>
          </p:cNvPr>
          <p:cNvSpPr>
            <a:spLocks noGrp="1"/>
          </p:cNvSpPr>
          <p:nvPr>
            <p:ph type="title"/>
          </p:nvPr>
        </p:nvSpPr>
        <p:spPr>
          <a:xfrm>
            <a:off x="648929" y="629266"/>
            <a:ext cx="3667039" cy="1676603"/>
          </a:xfrm>
        </p:spPr>
        <p:txBody>
          <a:bodyPr>
            <a:normAutofit/>
          </a:bodyPr>
          <a:lstStyle/>
          <a:p>
            <a:r>
              <a:rPr lang="en-GB" sz="3600" dirty="0"/>
              <a:t>Where is it?</a:t>
            </a:r>
          </a:p>
        </p:txBody>
      </p:sp>
      <p:sp>
        <p:nvSpPr>
          <p:cNvPr id="39" name="Content Placeholder 38">
            <a:extLst>
              <a:ext uri="{FF2B5EF4-FFF2-40B4-BE49-F238E27FC236}">
                <a16:creationId xmlns:a16="http://schemas.microsoft.com/office/drawing/2014/main" id="{08096D83-CCDC-4192-AF8D-AD4D9DAEB707}"/>
              </a:ext>
            </a:extLst>
          </p:cNvPr>
          <p:cNvSpPr>
            <a:spLocks noGrp="1"/>
          </p:cNvSpPr>
          <p:nvPr>
            <p:ph idx="1"/>
          </p:nvPr>
        </p:nvSpPr>
        <p:spPr>
          <a:xfrm>
            <a:off x="1" y="2438400"/>
            <a:ext cx="4784034" cy="4108173"/>
          </a:xfrm>
        </p:spPr>
        <p:txBody>
          <a:bodyPr>
            <a:normAutofit/>
          </a:bodyPr>
          <a:lstStyle/>
          <a:p>
            <a:pPr marL="0" indent="0">
              <a:buNone/>
            </a:pPr>
            <a:endParaRPr lang="en-US" sz="1800" dirty="0"/>
          </a:p>
          <a:p>
            <a:r>
              <a:rPr lang="en-GB" sz="2200" dirty="0"/>
              <a:t>The Arctic is the most northern region of Earth. Most scientists define the Arctic as the area within the Arctic Circle.  The Arctic includes parts of Russia, Alaska, Canada, Greenland, Lapland and Svalbard  as well as the Arctic Ocean.</a:t>
            </a:r>
            <a:endParaRPr lang="en-US" sz="2200" dirty="0"/>
          </a:p>
        </p:txBody>
      </p:sp>
      <p:sp>
        <p:nvSpPr>
          <p:cNvPr id="42" name="Rectangle 41">
            <a:extLst>
              <a:ext uri="{FF2B5EF4-FFF2-40B4-BE49-F238E27FC236}">
                <a16:creationId xmlns:a16="http://schemas.microsoft.com/office/drawing/2014/main" id="{F2B38F72-8FC4-4001-8C67-FA6B86DEC7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2"/>
            <a:ext cx="7555992" cy="6857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Diagram&#10;&#10;Description automatically generated">
            <a:extLst>
              <a:ext uri="{FF2B5EF4-FFF2-40B4-BE49-F238E27FC236}">
                <a16:creationId xmlns:a16="http://schemas.microsoft.com/office/drawing/2014/main" id="{71FAC90D-96AC-40A3-A02F-E6F2DE83168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7995" b="5355"/>
          <a:stretch/>
        </p:blipFill>
        <p:spPr>
          <a:xfrm>
            <a:off x="5276088" y="640082"/>
            <a:ext cx="6276250" cy="5577838"/>
          </a:xfrm>
          <a:prstGeom prst="rect">
            <a:avLst/>
          </a:prstGeom>
          <a:effectLst/>
        </p:spPr>
      </p:pic>
      <p:sp>
        <p:nvSpPr>
          <p:cNvPr id="4" name="AutoShape 2" descr="Geography of Antarctica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20645137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9301"/>
    </mc:Choice>
    <mc:Fallback xmlns="">
      <p:transition spd="slow" advTm="5930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picture containing outdoor, nature, clouds, shore&#10;&#10;Description automatically generated">
            <a:extLst>
              <a:ext uri="{FF2B5EF4-FFF2-40B4-BE49-F238E27FC236}">
                <a16:creationId xmlns:a16="http://schemas.microsoft.com/office/drawing/2014/main" id="{F87C86F8-9625-4D90-82EC-057BDEDD6AA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907" t="6491" r="28352"/>
          <a:stretch/>
        </p:blipFill>
        <p:spPr>
          <a:xfrm>
            <a:off x="3522468" y="10"/>
            <a:ext cx="8669532" cy="6857990"/>
          </a:xfrm>
          <a:prstGeom prst="rect">
            <a:avLst/>
          </a:prstGeom>
        </p:spPr>
      </p:pic>
      <p:sp>
        <p:nvSpPr>
          <p:cNvPr id="26" name="Rectangle 25">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F537DD-0DA5-4902-B014-DBB24215BB6D}"/>
              </a:ext>
            </a:extLst>
          </p:cNvPr>
          <p:cNvSpPr>
            <a:spLocks noGrp="1"/>
          </p:cNvSpPr>
          <p:nvPr>
            <p:ph type="title"/>
          </p:nvPr>
        </p:nvSpPr>
        <p:spPr>
          <a:xfrm>
            <a:off x="371094" y="1161288"/>
            <a:ext cx="3438144" cy="1124712"/>
          </a:xfrm>
        </p:spPr>
        <p:txBody>
          <a:bodyPr anchor="b">
            <a:normAutofit/>
          </a:bodyPr>
          <a:lstStyle/>
          <a:p>
            <a:r>
              <a:rPr lang="en-GB" sz="2800"/>
              <a:t>What is it?</a:t>
            </a:r>
          </a:p>
        </p:txBody>
      </p:sp>
      <p:sp>
        <p:nvSpPr>
          <p:cNvPr id="28" name="Rectangle 2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Content Placeholder 20">
            <a:extLst>
              <a:ext uri="{FF2B5EF4-FFF2-40B4-BE49-F238E27FC236}">
                <a16:creationId xmlns:a16="http://schemas.microsoft.com/office/drawing/2014/main" id="{B73062CF-F20E-4314-86E0-D9FAA2D699E6}"/>
              </a:ext>
            </a:extLst>
          </p:cNvPr>
          <p:cNvSpPr>
            <a:spLocks noGrp="1"/>
          </p:cNvSpPr>
          <p:nvPr>
            <p:ph idx="1"/>
          </p:nvPr>
        </p:nvSpPr>
        <p:spPr>
          <a:xfrm>
            <a:off x="371094" y="2718054"/>
            <a:ext cx="3438906" cy="3207258"/>
          </a:xfrm>
        </p:spPr>
        <p:txBody>
          <a:bodyPr anchor="t">
            <a:normAutofit/>
          </a:bodyPr>
          <a:lstStyle/>
          <a:p>
            <a:r>
              <a:rPr lang="en-US" sz="2200" dirty="0"/>
              <a:t>The Arctic is a polar region located at the top of the earth. It is the opposite to the Antarctic located at the bottom of the world in the south pole.</a:t>
            </a:r>
          </a:p>
        </p:txBody>
      </p:sp>
    </p:spTree>
    <p:extLst>
      <p:ext uri="{BB962C8B-B14F-4D97-AF65-F5344CB8AC3E}">
        <p14:creationId xmlns:p14="http://schemas.microsoft.com/office/powerpoint/2010/main" val="942718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484"/>
    </mc:Choice>
    <mc:Fallback xmlns="">
      <p:transition spd="slow" advTm="5448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3830AD7-3B37-4FCF-8C26-7A7A937C2AC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81" t="9091" r="41007" b="1"/>
          <a:stretch/>
        </p:blipFill>
        <p:spPr>
          <a:xfrm>
            <a:off x="3522468" y="10"/>
            <a:ext cx="8669532" cy="6857990"/>
          </a:xfrm>
          <a:prstGeom prst="rect">
            <a:avLst/>
          </a:prstGeom>
        </p:spPr>
      </p:pic>
      <p:sp>
        <p:nvSpPr>
          <p:cNvPr id="31" name="Rectangle 3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3CFF5E7-2FFC-481F-8F30-BD70CB19E9ED}"/>
              </a:ext>
            </a:extLst>
          </p:cNvPr>
          <p:cNvSpPr>
            <a:spLocks noGrp="1"/>
          </p:cNvSpPr>
          <p:nvPr>
            <p:ph type="title"/>
          </p:nvPr>
        </p:nvSpPr>
        <p:spPr>
          <a:xfrm>
            <a:off x="371094" y="1161288"/>
            <a:ext cx="3438144" cy="1124712"/>
          </a:xfrm>
        </p:spPr>
        <p:txBody>
          <a:bodyPr anchor="b">
            <a:normAutofit/>
          </a:bodyPr>
          <a:lstStyle/>
          <a:p>
            <a:r>
              <a:rPr lang="en-GB" sz="2800" dirty="0"/>
              <a:t>What is the weather like?</a:t>
            </a:r>
          </a:p>
        </p:txBody>
      </p:sp>
      <p:sp>
        <p:nvSpPr>
          <p:cNvPr id="33" name="Rectangle 3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5" name="Rectangle 3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Content Placeholder 14">
            <a:extLst>
              <a:ext uri="{FF2B5EF4-FFF2-40B4-BE49-F238E27FC236}">
                <a16:creationId xmlns:a16="http://schemas.microsoft.com/office/drawing/2014/main" id="{7745EBDC-7535-4003-BBB0-2EC7EDFCFEBA}"/>
              </a:ext>
            </a:extLst>
          </p:cNvPr>
          <p:cNvSpPr>
            <a:spLocks noGrp="1"/>
          </p:cNvSpPr>
          <p:nvPr>
            <p:ph idx="1"/>
          </p:nvPr>
        </p:nvSpPr>
        <p:spPr>
          <a:xfrm>
            <a:off x="371094" y="2718054"/>
            <a:ext cx="3438906" cy="3207258"/>
          </a:xfrm>
        </p:spPr>
        <p:txBody>
          <a:bodyPr anchor="t">
            <a:normAutofit/>
          </a:bodyPr>
          <a:lstStyle/>
          <a:p>
            <a:endParaRPr lang="en-GB" sz="1700"/>
          </a:p>
          <a:p>
            <a:endParaRPr lang="en-US" sz="1700" dirty="0"/>
          </a:p>
        </p:txBody>
      </p:sp>
      <p:sp>
        <p:nvSpPr>
          <p:cNvPr id="5" name="TextBox 4">
            <a:extLst>
              <a:ext uri="{FF2B5EF4-FFF2-40B4-BE49-F238E27FC236}">
                <a16:creationId xmlns:a16="http://schemas.microsoft.com/office/drawing/2014/main" id="{7581FD1A-27E4-4136-8851-8111705BAAF5}"/>
              </a:ext>
            </a:extLst>
          </p:cNvPr>
          <p:cNvSpPr txBox="1"/>
          <p:nvPr/>
        </p:nvSpPr>
        <p:spPr>
          <a:xfrm>
            <a:off x="699135" y="2893822"/>
            <a:ext cx="2937363" cy="3139321"/>
          </a:xfrm>
          <a:prstGeom prst="rect">
            <a:avLst/>
          </a:prstGeom>
          <a:noFill/>
        </p:spPr>
        <p:txBody>
          <a:bodyPr wrap="square" rtlCol="0">
            <a:spAutoFit/>
          </a:bodyPr>
          <a:lstStyle/>
          <a:p>
            <a:r>
              <a:rPr lang="en-GB" dirty="0"/>
              <a:t>The climate of the Arctic is characterized by long, cold winters and short, cool summers. The Arctic consists of ocean that is largely surrounded by land. As such, the climate of much of the Arctic is moderated by the ocean water, which can never have a temperature below −2 °C</a:t>
            </a:r>
          </a:p>
        </p:txBody>
      </p:sp>
    </p:spTree>
    <p:extLst>
      <p:ext uri="{BB962C8B-B14F-4D97-AF65-F5344CB8AC3E}">
        <p14:creationId xmlns:p14="http://schemas.microsoft.com/office/powerpoint/2010/main" val="30286437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34324"/>
    </mc:Choice>
    <mc:Fallback xmlns="">
      <p:transition spd="slow" advTm="3432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E507D2E-6862-4470-BF1F-8D0C8C651F22}"/>
              </a:ext>
            </a:extLst>
          </p:cNvPr>
          <p:cNvSpPr>
            <a:spLocks noGrp="1"/>
          </p:cNvSpPr>
          <p:nvPr>
            <p:ph type="title"/>
          </p:nvPr>
        </p:nvSpPr>
        <p:spPr>
          <a:xfrm>
            <a:off x="371094" y="1161288"/>
            <a:ext cx="3438144" cy="1124712"/>
          </a:xfrm>
        </p:spPr>
        <p:txBody>
          <a:bodyPr anchor="b">
            <a:normAutofit/>
          </a:bodyPr>
          <a:lstStyle/>
          <a:p>
            <a:r>
              <a:rPr lang="en-GB" sz="2800"/>
              <a:t>What lives there?</a:t>
            </a: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id="{9EBC904D-4539-441D-BB9E-25A8AD72A0FB}"/>
              </a:ext>
            </a:extLst>
          </p:cNvPr>
          <p:cNvSpPr>
            <a:spLocks noGrp="1"/>
          </p:cNvSpPr>
          <p:nvPr>
            <p:ph idx="1"/>
          </p:nvPr>
        </p:nvSpPr>
        <p:spPr>
          <a:xfrm>
            <a:off x="371094" y="2718054"/>
            <a:ext cx="3438906" cy="3207258"/>
          </a:xfrm>
        </p:spPr>
        <p:txBody>
          <a:bodyPr anchor="t">
            <a:normAutofit fontScale="92500" lnSpcReduction="20000"/>
          </a:bodyPr>
          <a:lstStyle/>
          <a:p>
            <a:r>
              <a:rPr lang="en-GB" dirty="0"/>
              <a:t>Polar bear </a:t>
            </a:r>
          </a:p>
          <a:p>
            <a:r>
              <a:rPr lang="en-GB" dirty="0"/>
              <a:t>Walrus</a:t>
            </a:r>
          </a:p>
          <a:p>
            <a:r>
              <a:rPr lang="en-GB" dirty="0"/>
              <a:t>Musk ox</a:t>
            </a:r>
          </a:p>
          <a:p>
            <a:r>
              <a:rPr lang="en-GB" dirty="0"/>
              <a:t>Arctic wolf</a:t>
            </a:r>
          </a:p>
          <a:p>
            <a:r>
              <a:rPr lang="en-GB" dirty="0"/>
              <a:t>Svalbard reindeer </a:t>
            </a:r>
          </a:p>
          <a:p>
            <a:r>
              <a:rPr lang="en-GB" dirty="0"/>
              <a:t>Bearded seal </a:t>
            </a:r>
          </a:p>
          <a:p>
            <a:r>
              <a:rPr lang="en-GB" dirty="0"/>
              <a:t>Arctic fox </a:t>
            </a:r>
          </a:p>
          <a:p>
            <a:r>
              <a:rPr lang="en-GB" dirty="0"/>
              <a:t>Arctic hare</a:t>
            </a:r>
          </a:p>
          <a:p>
            <a:endParaRPr lang="en-GB" b="1" dirty="0"/>
          </a:p>
        </p:txBody>
      </p:sp>
    </p:spTree>
    <p:extLst>
      <p:ext uri="{BB962C8B-B14F-4D97-AF65-F5344CB8AC3E}">
        <p14:creationId xmlns:p14="http://schemas.microsoft.com/office/powerpoint/2010/main" val="8041115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547"/>
    </mc:Choice>
    <mc:Fallback xmlns="">
      <p:transition spd="slow" advTm="854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descr="A picture containing sky, snow, outdoor, day&#10;&#10;Description automatically generated">
            <a:extLst>
              <a:ext uri="{FF2B5EF4-FFF2-40B4-BE49-F238E27FC236}">
                <a16:creationId xmlns:a16="http://schemas.microsoft.com/office/drawing/2014/main" id="{0DA9ACDE-812C-4A3F-BDE6-BAA01FD2D0D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573" r="9090" b="4815"/>
          <a:stretch/>
        </p:blipFill>
        <p:spPr>
          <a:xfrm>
            <a:off x="3522468" y="10"/>
            <a:ext cx="8669532" cy="6857990"/>
          </a:xfrm>
          <a:prstGeom prst="rect">
            <a:avLst/>
          </a:prstGeom>
        </p:spPr>
      </p:pic>
      <p:sp>
        <p:nvSpPr>
          <p:cNvPr id="28" name="Rectangle 27">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C16794-05EE-4B09-ADA2-D30D502AC84F}"/>
              </a:ext>
            </a:extLst>
          </p:cNvPr>
          <p:cNvSpPr>
            <a:spLocks noGrp="1"/>
          </p:cNvSpPr>
          <p:nvPr>
            <p:ph type="title"/>
          </p:nvPr>
        </p:nvSpPr>
        <p:spPr>
          <a:xfrm>
            <a:off x="371094" y="1161288"/>
            <a:ext cx="3438144" cy="1124712"/>
          </a:xfrm>
        </p:spPr>
        <p:txBody>
          <a:bodyPr anchor="b">
            <a:normAutofit/>
          </a:bodyPr>
          <a:lstStyle/>
          <a:p>
            <a:r>
              <a:rPr lang="en-GB" sz="2400"/>
              <a:t>Who was the first person to explore it successfully?</a:t>
            </a:r>
          </a:p>
        </p:txBody>
      </p:sp>
      <p:sp>
        <p:nvSpPr>
          <p:cNvPr id="30" name="Rectangle 2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ntent Placeholder 22">
            <a:extLst>
              <a:ext uri="{FF2B5EF4-FFF2-40B4-BE49-F238E27FC236}">
                <a16:creationId xmlns:a16="http://schemas.microsoft.com/office/drawing/2014/main" id="{5DE6EB5B-CEEE-4CEC-97DD-0C9CAA867510}"/>
              </a:ext>
            </a:extLst>
          </p:cNvPr>
          <p:cNvSpPr>
            <a:spLocks noGrp="1"/>
          </p:cNvSpPr>
          <p:nvPr>
            <p:ph idx="1"/>
          </p:nvPr>
        </p:nvSpPr>
        <p:spPr>
          <a:xfrm>
            <a:off x="371094" y="2718054"/>
            <a:ext cx="3438144" cy="3207258"/>
          </a:xfrm>
        </p:spPr>
        <p:txBody>
          <a:bodyPr anchor="t">
            <a:normAutofit fontScale="77500" lnSpcReduction="20000"/>
          </a:bodyPr>
          <a:lstStyle/>
          <a:p>
            <a:r>
              <a:rPr lang="en-GB" dirty="0"/>
              <a:t>Robert Peary</a:t>
            </a:r>
          </a:p>
          <a:p>
            <a:r>
              <a:rPr lang="en-GB" dirty="0"/>
              <a:t>On April 6, 1909, </a:t>
            </a:r>
            <a:r>
              <a:rPr lang="en-GB" b="1" dirty="0"/>
              <a:t>Robert Peary</a:t>
            </a:r>
            <a:r>
              <a:rPr lang="en-GB" dirty="0"/>
              <a:t> claimed to be the first person in recorded history to reach the North Pole. He </a:t>
            </a:r>
            <a:r>
              <a:rPr lang="en-GB" dirty="0" err="1"/>
              <a:t>traveled</a:t>
            </a:r>
            <a:r>
              <a:rPr lang="en-GB" dirty="0"/>
              <a:t> with the aid of dogsleds and three separate support crews who turned back at successive intervals before reaching the Pole</a:t>
            </a:r>
          </a:p>
          <a:p>
            <a:endParaRPr lang="en-GB" dirty="0"/>
          </a:p>
        </p:txBody>
      </p:sp>
    </p:spTree>
    <p:extLst>
      <p:ext uri="{BB962C8B-B14F-4D97-AF65-F5344CB8AC3E}">
        <p14:creationId xmlns:p14="http://schemas.microsoft.com/office/powerpoint/2010/main" val="8647204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
    </mc:Choice>
    <mc:Fallback xmlns="">
      <p:transition spd="slow" advTm="4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3A7F6B83-102B-4D01-8CD5-1412AC771D15}"/>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1942" r="20072"/>
          <a:stretch/>
        </p:blipFill>
        <p:spPr>
          <a:xfrm>
            <a:off x="4746171" y="10"/>
            <a:ext cx="7445829" cy="6857990"/>
          </a:xfrm>
          <a:prstGeom prst="rect">
            <a:avLst/>
          </a:prstGeom>
        </p:spPr>
      </p:pic>
      <p:sp>
        <p:nvSpPr>
          <p:cNvPr id="17" name="Freeform: Shape 16">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87A3FC3-B178-4DE2-9568-42B69A039A79}"/>
              </a:ext>
            </a:extLst>
          </p:cNvPr>
          <p:cNvSpPr>
            <a:spLocks noGrp="1"/>
          </p:cNvSpPr>
          <p:nvPr>
            <p:ph type="title"/>
          </p:nvPr>
        </p:nvSpPr>
        <p:spPr>
          <a:xfrm>
            <a:off x="804672" y="365125"/>
            <a:ext cx="5266155" cy="1325563"/>
          </a:xfrm>
        </p:spPr>
        <p:txBody>
          <a:bodyPr vert="horz" lIns="91440" tIns="45720" rIns="91440" bIns="45720" rtlCol="0" anchor="ctr">
            <a:normAutofit/>
          </a:bodyPr>
          <a:lstStyle/>
          <a:p>
            <a:r>
              <a:rPr lang="en-US" sz="3700"/>
              <a:t>Fun Facts that you didn’t know about the arctic</a:t>
            </a:r>
          </a:p>
        </p:txBody>
      </p:sp>
      <p:sp>
        <p:nvSpPr>
          <p:cNvPr id="7" name="TextBox 6">
            <a:extLst>
              <a:ext uri="{FF2B5EF4-FFF2-40B4-BE49-F238E27FC236}">
                <a16:creationId xmlns:a16="http://schemas.microsoft.com/office/drawing/2014/main" id="{7E04510C-7F4D-445D-A796-A0B8B5B5F165}"/>
              </a:ext>
            </a:extLst>
          </p:cNvPr>
          <p:cNvSpPr txBox="1"/>
          <p:nvPr/>
        </p:nvSpPr>
        <p:spPr>
          <a:xfrm>
            <a:off x="804672" y="2022601"/>
            <a:ext cx="3941499" cy="4154361"/>
          </a:xfrm>
          <a:prstGeom prst="rect">
            <a:avLst/>
          </a:prstGeom>
        </p:spPr>
        <p:txBody>
          <a:bodyPr vert="horz" lIns="91440" tIns="45720" rIns="91440" bIns="45720" rtlCol="0">
            <a:normAutofit/>
          </a:bodyPr>
          <a:lstStyle/>
          <a:p>
            <a:pPr marL="342900" indent="-228600">
              <a:lnSpc>
                <a:spcPct val="90000"/>
              </a:lnSpc>
              <a:spcAft>
                <a:spcPts val="600"/>
              </a:spcAft>
              <a:buFont typeface="Arial" panose="020B0604020202020204" pitchFamily="34" charset="0"/>
              <a:buChar char="•"/>
            </a:pPr>
            <a:r>
              <a:rPr lang="en-US" sz="1400" dirty="0"/>
              <a:t>Bird poo helps keep the area cool. </a:t>
            </a:r>
          </a:p>
          <a:p>
            <a:pPr marL="342900" indent="-228600">
              <a:lnSpc>
                <a:spcPct val="90000"/>
              </a:lnSpc>
              <a:spcAft>
                <a:spcPts val="600"/>
              </a:spcAft>
              <a:buFont typeface="Arial" panose="020B0604020202020204" pitchFamily="34" charset="0"/>
              <a:buChar char="•"/>
            </a:pPr>
            <a:r>
              <a:rPr lang="en-US" sz="1400" dirty="0"/>
              <a:t>The Arctic comes to life during the Winter.</a:t>
            </a:r>
          </a:p>
          <a:p>
            <a:pPr marL="342900" indent="-228600">
              <a:lnSpc>
                <a:spcPct val="90000"/>
              </a:lnSpc>
              <a:spcAft>
                <a:spcPts val="600"/>
              </a:spcAft>
              <a:buFont typeface="Arial" panose="020B0604020202020204" pitchFamily="34" charset="0"/>
              <a:buChar char="•"/>
            </a:pPr>
            <a:r>
              <a:rPr lang="en-US" sz="1400" dirty="0"/>
              <a:t>It’s home to the biggest, most secure seed storage facility</a:t>
            </a:r>
          </a:p>
          <a:p>
            <a:pPr marL="342900" indent="-228600">
              <a:lnSpc>
                <a:spcPct val="90000"/>
              </a:lnSpc>
              <a:spcAft>
                <a:spcPts val="600"/>
              </a:spcAft>
              <a:buFont typeface="Arial" panose="020B0604020202020204" pitchFamily="34" charset="0"/>
              <a:buChar char="•"/>
            </a:pPr>
            <a:r>
              <a:rPr lang="en-US" sz="1400" dirty="0"/>
              <a:t>The first man to reach the North Pole was overlooked for decades</a:t>
            </a:r>
          </a:p>
          <a:p>
            <a:pPr marL="342900" indent="-228600">
              <a:lnSpc>
                <a:spcPct val="90000"/>
              </a:lnSpc>
              <a:spcAft>
                <a:spcPts val="600"/>
              </a:spcAft>
              <a:buFont typeface="Arial" panose="020B0604020202020204" pitchFamily="34" charset="0"/>
              <a:buChar char="•"/>
            </a:pPr>
            <a:r>
              <a:rPr lang="en-US" sz="1400" dirty="0"/>
              <a:t>4  million people live there</a:t>
            </a:r>
          </a:p>
          <a:p>
            <a:pPr marL="342900" indent="-228600">
              <a:lnSpc>
                <a:spcPct val="90000"/>
              </a:lnSpc>
              <a:spcAft>
                <a:spcPts val="600"/>
              </a:spcAft>
              <a:buFont typeface="Arial" panose="020B0604020202020204" pitchFamily="34" charset="0"/>
              <a:buChar char="•"/>
            </a:pPr>
            <a:r>
              <a:rPr lang="en-US" sz="1400" dirty="0"/>
              <a:t>There is an Intergovernmental Arctic Forum between Arctic states where they come together on common issues such as sustainable development and environmental protection  </a:t>
            </a:r>
          </a:p>
          <a:p>
            <a:pPr marL="342900" indent="-228600">
              <a:lnSpc>
                <a:spcPct val="90000"/>
              </a:lnSpc>
              <a:spcAft>
                <a:spcPts val="600"/>
              </a:spcAft>
              <a:buFont typeface="Arial" panose="020B0604020202020204" pitchFamily="34" charset="0"/>
              <a:buChar char="•"/>
            </a:pPr>
            <a:r>
              <a:rPr lang="en-US" sz="1400" dirty="0"/>
              <a:t>The word Arctic is derived from the Greek word </a:t>
            </a:r>
            <a:r>
              <a:rPr lang="en-US" sz="1400" dirty="0" err="1"/>
              <a:t>Arktos</a:t>
            </a:r>
            <a:endParaRPr lang="en-US" sz="1400" dirty="0"/>
          </a:p>
          <a:p>
            <a:pPr marL="342900" indent="-228600">
              <a:lnSpc>
                <a:spcPct val="90000"/>
              </a:lnSpc>
              <a:spcAft>
                <a:spcPts val="600"/>
              </a:spcAft>
              <a:buFont typeface="Arial" panose="020B0604020202020204" pitchFamily="34" charset="0"/>
              <a:buChar char="•"/>
            </a:pPr>
            <a:r>
              <a:rPr lang="en-US" sz="1400" dirty="0"/>
              <a:t>The Arctic Ocean is the world’s smallest Ocean</a:t>
            </a:r>
          </a:p>
          <a:p>
            <a:pPr marL="342900" indent="-228600">
              <a:lnSpc>
                <a:spcPct val="90000"/>
              </a:lnSpc>
              <a:spcAft>
                <a:spcPts val="600"/>
              </a:spcAft>
              <a:buFont typeface="Arial" panose="020B0604020202020204" pitchFamily="34" charset="0"/>
              <a:buChar char="•"/>
            </a:pPr>
            <a:r>
              <a:rPr lang="en-US" sz="1400" dirty="0"/>
              <a:t>The North Pole is much warmer than the South Pole.</a:t>
            </a:r>
            <a:endParaRPr lang="en-US" sz="1400" b="1" dirty="0"/>
          </a:p>
          <a:p>
            <a:pPr marL="342900" indent="-228600">
              <a:lnSpc>
                <a:spcPct val="90000"/>
              </a:lnSpc>
              <a:spcAft>
                <a:spcPts val="600"/>
              </a:spcAft>
              <a:buFont typeface="Arial" panose="020B0604020202020204" pitchFamily="34" charset="0"/>
              <a:buChar char="•"/>
            </a:pPr>
            <a:endParaRPr lang="en-US" sz="1400" b="1" dirty="0"/>
          </a:p>
          <a:p>
            <a:pPr marL="342900" indent="-228600">
              <a:lnSpc>
                <a:spcPct val="90000"/>
              </a:lnSpc>
              <a:spcAft>
                <a:spcPts val="600"/>
              </a:spcAft>
              <a:buFont typeface="Arial" panose="020B0604020202020204" pitchFamily="34" charset="0"/>
              <a:buChar char="•"/>
            </a:pPr>
            <a:endParaRPr lang="en-US" sz="1400" b="1" dirty="0"/>
          </a:p>
          <a:p>
            <a:pPr marL="342900"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271078969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337</Words>
  <Application>Microsoft Office PowerPoint</Application>
  <PresentationFormat>Widescreen</PresentationFormat>
  <Paragraphs>32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The Arctic</vt:lpstr>
      <vt:lpstr>Where is it?</vt:lpstr>
      <vt:lpstr>What is it?</vt:lpstr>
      <vt:lpstr>What is the weather like?</vt:lpstr>
      <vt:lpstr>What lives there?</vt:lpstr>
      <vt:lpstr>Who was the first person to explore it successfully?</vt:lpstr>
      <vt:lpstr>Fun Facts that you didn’t know about the arctic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Arctic</dc:title>
  <dc:creator>Clare Snell</dc:creator>
  <cp:lastModifiedBy>Hayley Excell</cp:lastModifiedBy>
  <cp:revision>3</cp:revision>
  <dcterms:created xsi:type="dcterms:W3CDTF">2021-03-03T16:29:50Z</dcterms:created>
  <dcterms:modified xsi:type="dcterms:W3CDTF">2021-03-03T20:11:19Z</dcterms:modified>
</cp:coreProperties>
</file>