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7" r:id="rId21"/>
    <p:sldId id="27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147" autoAdjust="0"/>
    <p:restoredTop sz="94660"/>
  </p:normalViewPr>
  <p:slideViewPr>
    <p:cSldViewPr snapToGrid="0">
      <p:cViewPr varScale="1">
        <p:scale>
          <a:sx n="72" d="100"/>
          <a:sy n="72" d="100"/>
        </p:scale>
        <p:origin x="8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57888-31B9-441D-97A2-44D4F774591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6D997F8-7735-47BE-ACD5-0EA4E24F7E0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EE761E6-828B-4377-AF36-AFE3C40AFBD0}"/>
              </a:ext>
            </a:extLst>
          </p:cNvPr>
          <p:cNvSpPr>
            <a:spLocks noGrp="1"/>
          </p:cNvSpPr>
          <p:nvPr>
            <p:ph type="dt" sz="half" idx="10"/>
          </p:nvPr>
        </p:nvSpPr>
        <p:spPr/>
        <p:txBody>
          <a:bodyPr/>
          <a:lstStyle/>
          <a:p>
            <a:fld id="{34665C0C-DAA5-48DF-AC81-65C8DF5E101F}" type="datetimeFigureOut">
              <a:rPr lang="en-GB" smtClean="0"/>
              <a:t>25/01/2021</a:t>
            </a:fld>
            <a:endParaRPr lang="en-GB"/>
          </a:p>
        </p:txBody>
      </p:sp>
      <p:sp>
        <p:nvSpPr>
          <p:cNvPr id="5" name="Footer Placeholder 4">
            <a:extLst>
              <a:ext uri="{FF2B5EF4-FFF2-40B4-BE49-F238E27FC236}">
                <a16:creationId xmlns:a16="http://schemas.microsoft.com/office/drawing/2014/main" id="{D4293E20-573C-48BC-90F7-A02B1266AE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78CBB2-ED3F-4FAB-B2FD-399F4AB6B634}"/>
              </a:ext>
            </a:extLst>
          </p:cNvPr>
          <p:cNvSpPr>
            <a:spLocks noGrp="1"/>
          </p:cNvSpPr>
          <p:nvPr>
            <p:ph type="sldNum" sz="quarter" idx="12"/>
          </p:nvPr>
        </p:nvSpPr>
        <p:spPr/>
        <p:txBody>
          <a:bodyPr/>
          <a:lstStyle/>
          <a:p>
            <a:fld id="{E797EA01-4C3F-4223-9708-AFA81D382953}" type="slidenum">
              <a:rPr lang="en-GB" smtClean="0"/>
              <a:t>‹#›</a:t>
            </a:fld>
            <a:endParaRPr lang="en-GB"/>
          </a:p>
        </p:txBody>
      </p:sp>
    </p:spTree>
    <p:extLst>
      <p:ext uri="{BB962C8B-B14F-4D97-AF65-F5344CB8AC3E}">
        <p14:creationId xmlns:p14="http://schemas.microsoft.com/office/powerpoint/2010/main" val="485359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EADB9-DAF6-4B76-9A6F-AB06A9900A1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92F925-FE17-4E14-BED3-A713A5A103C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DA0C04-CE53-4AD7-82FC-A387730891EA}"/>
              </a:ext>
            </a:extLst>
          </p:cNvPr>
          <p:cNvSpPr>
            <a:spLocks noGrp="1"/>
          </p:cNvSpPr>
          <p:nvPr>
            <p:ph type="dt" sz="half" idx="10"/>
          </p:nvPr>
        </p:nvSpPr>
        <p:spPr/>
        <p:txBody>
          <a:bodyPr/>
          <a:lstStyle/>
          <a:p>
            <a:fld id="{34665C0C-DAA5-48DF-AC81-65C8DF5E101F}" type="datetimeFigureOut">
              <a:rPr lang="en-GB" smtClean="0"/>
              <a:t>25/01/2021</a:t>
            </a:fld>
            <a:endParaRPr lang="en-GB"/>
          </a:p>
        </p:txBody>
      </p:sp>
      <p:sp>
        <p:nvSpPr>
          <p:cNvPr id="5" name="Footer Placeholder 4">
            <a:extLst>
              <a:ext uri="{FF2B5EF4-FFF2-40B4-BE49-F238E27FC236}">
                <a16:creationId xmlns:a16="http://schemas.microsoft.com/office/drawing/2014/main" id="{B954E4D2-14B2-4274-B8A3-CE1E6EF0D1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8F1E71-5DC2-4BB1-8B4D-2A0A203FF86E}"/>
              </a:ext>
            </a:extLst>
          </p:cNvPr>
          <p:cNvSpPr>
            <a:spLocks noGrp="1"/>
          </p:cNvSpPr>
          <p:nvPr>
            <p:ph type="sldNum" sz="quarter" idx="12"/>
          </p:nvPr>
        </p:nvSpPr>
        <p:spPr/>
        <p:txBody>
          <a:bodyPr/>
          <a:lstStyle/>
          <a:p>
            <a:fld id="{E797EA01-4C3F-4223-9708-AFA81D382953}" type="slidenum">
              <a:rPr lang="en-GB" smtClean="0"/>
              <a:t>‹#›</a:t>
            </a:fld>
            <a:endParaRPr lang="en-GB"/>
          </a:p>
        </p:txBody>
      </p:sp>
    </p:spTree>
    <p:extLst>
      <p:ext uri="{BB962C8B-B14F-4D97-AF65-F5344CB8AC3E}">
        <p14:creationId xmlns:p14="http://schemas.microsoft.com/office/powerpoint/2010/main" val="10569697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75174-BAA8-43A7-ACDB-66297EE75D8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3C8F46-9E17-4CCB-AE06-17752BF8D75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CE82DA1-7DA7-472A-B643-C66DC27311B6}"/>
              </a:ext>
            </a:extLst>
          </p:cNvPr>
          <p:cNvSpPr>
            <a:spLocks noGrp="1"/>
          </p:cNvSpPr>
          <p:nvPr>
            <p:ph type="dt" sz="half" idx="10"/>
          </p:nvPr>
        </p:nvSpPr>
        <p:spPr/>
        <p:txBody>
          <a:bodyPr/>
          <a:lstStyle/>
          <a:p>
            <a:fld id="{34665C0C-DAA5-48DF-AC81-65C8DF5E101F}" type="datetimeFigureOut">
              <a:rPr lang="en-GB" smtClean="0"/>
              <a:t>25/01/2021</a:t>
            </a:fld>
            <a:endParaRPr lang="en-GB"/>
          </a:p>
        </p:txBody>
      </p:sp>
      <p:sp>
        <p:nvSpPr>
          <p:cNvPr id="5" name="Footer Placeholder 4">
            <a:extLst>
              <a:ext uri="{FF2B5EF4-FFF2-40B4-BE49-F238E27FC236}">
                <a16:creationId xmlns:a16="http://schemas.microsoft.com/office/drawing/2014/main" id="{F94FA7EE-3948-402F-8B11-FE582CFA56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9A9227-B7DD-4B99-8C4F-FC19135EB446}"/>
              </a:ext>
            </a:extLst>
          </p:cNvPr>
          <p:cNvSpPr>
            <a:spLocks noGrp="1"/>
          </p:cNvSpPr>
          <p:nvPr>
            <p:ph type="sldNum" sz="quarter" idx="12"/>
          </p:nvPr>
        </p:nvSpPr>
        <p:spPr/>
        <p:txBody>
          <a:bodyPr/>
          <a:lstStyle/>
          <a:p>
            <a:fld id="{E797EA01-4C3F-4223-9708-AFA81D382953}" type="slidenum">
              <a:rPr lang="en-GB" smtClean="0"/>
              <a:t>‹#›</a:t>
            </a:fld>
            <a:endParaRPr lang="en-GB"/>
          </a:p>
        </p:txBody>
      </p:sp>
    </p:spTree>
    <p:extLst>
      <p:ext uri="{BB962C8B-B14F-4D97-AF65-F5344CB8AC3E}">
        <p14:creationId xmlns:p14="http://schemas.microsoft.com/office/powerpoint/2010/main" val="4131233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3851D-A2F7-4DBB-B52D-242CC5F7C8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606F3F-CEAF-4C66-B18E-F961FACB136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399B781-E8D5-456B-B0EC-4FC2627C214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E83695B-537B-46AC-8832-4A9313B079B0}"/>
              </a:ext>
            </a:extLst>
          </p:cNvPr>
          <p:cNvSpPr>
            <a:spLocks noGrp="1"/>
          </p:cNvSpPr>
          <p:nvPr>
            <p:ph type="dt" sz="half" idx="10"/>
          </p:nvPr>
        </p:nvSpPr>
        <p:spPr/>
        <p:txBody>
          <a:bodyPr/>
          <a:lstStyle/>
          <a:p>
            <a:fld id="{34665C0C-DAA5-48DF-AC81-65C8DF5E101F}" type="datetimeFigureOut">
              <a:rPr lang="en-GB" smtClean="0"/>
              <a:t>25/01/2021</a:t>
            </a:fld>
            <a:endParaRPr lang="en-GB"/>
          </a:p>
        </p:txBody>
      </p:sp>
      <p:sp>
        <p:nvSpPr>
          <p:cNvPr id="6" name="Footer Placeholder 5">
            <a:extLst>
              <a:ext uri="{FF2B5EF4-FFF2-40B4-BE49-F238E27FC236}">
                <a16:creationId xmlns:a16="http://schemas.microsoft.com/office/drawing/2014/main" id="{AB1E6422-8677-4876-849C-8B8FDFA78C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55BCF10-4D25-4B10-851C-B276F3C7567E}"/>
              </a:ext>
            </a:extLst>
          </p:cNvPr>
          <p:cNvSpPr>
            <a:spLocks noGrp="1"/>
          </p:cNvSpPr>
          <p:nvPr>
            <p:ph type="sldNum" sz="quarter" idx="12"/>
          </p:nvPr>
        </p:nvSpPr>
        <p:spPr/>
        <p:txBody>
          <a:bodyPr/>
          <a:lstStyle/>
          <a:p>
            <a:fld id="{E797EA01-4C3F-4223-9708-AFA81D382953}" type="slidenum">
              <a:rPr lang="en-GB" smtClean="0"/>
              <a:t>‹#›</a:t>
            </a:fld>
            <a:endParaRPr lang="en-GB"/>
          </a:p>
        </p:txBody>
      </p:sp>
    </p:spTree>
    <p:extLst>
      <p:ext uri="{BB962C8B-B14F-4D97-AF65-F5344CB8AC3E}">
        <p14:creationId xmlns:p14="http://schemas.microsoft.com/office/powerpoint/2010/main" val="2581249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1BCAF-8081-414E-B10D-660C4B0467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CC772B-C00F-443B-B200-5A290A754CB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8BF4214-7CC8-45FE-9247-D08762437D5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D581BCE-2701-44C3-BB50-25C1359B45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E25B09-E701-4FD1-88FF-3152272818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887BAA6-70D4-4E9D-8D2E-9C9713C43F2C}"/>
              </a:ext>
            </a:extLst>
          </p:cNvPr>
          <p:cNvSpPr>
            <a:spLocks noGrp="1"/>
          </p:cNvSpPr>
          <p:nvPr>
            <p:ph type="dt" sz="half" idx="10"/>
          </p:nvPr>
        </p:nvSpPr>
        <p:spPr/>
        <p:txBody>
          <a:bodyPr/>
          <a:lstStyle/>
          <a:p>
            <a:fld id="{34665C0C-DAA5-48DF-AC81-65C8DF5E101F}" type="datetimeFigureOut">
              <a:rPr lang="en-GB" smtClean="0"/>
              <a:t>25/01/2021</a:t>
            </a:fld>
            <a:endParaRPr lang="en-GB"/>
          </a:p>
        </p:txBody>
      </p:sp>
      <p:sp>
        <p:nvSpPr>
          <p:cNvPr id="8" name="Footer Placeholder 7">
            <a:extLst>
              <a:ext uri="{FF2B5EF4-FFF2-40B4-BE49-F238E27FC236}">
                <a16:creationId xmlns:a16="http://schemas.microsoft.com/office/drawing/2014/main" id="{23464585-A4DF-4F06-9117-9EED0F3565E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A2A786C-3420-4DBF-AD1F-B7454DFA97B2}"/>
              </a:ext>
            </a:extLst>
          </p:cNvPr>
          <p:cNvSpPr>
            <a:spLocks noGrp="1"/>
          </p:cNvSpPr>
          <p:nvPr>
            <p:ph type="sldNum" sz="quarter" idx="12"/>
          </p:nvPr>
        </p:nvSpPr>
        <p:spPr/>
        <p:txBody>
          <a:bodyPr/>
          <a:lstStyle/>
          <a:p>
            <a:fld id="{E797EA01-4C3F-4223-9708-AFA81D382953}" type="slidenum">
              <a:rPr lang="en-GB" smtClean="0"/>
              <a:t>‹#›</a:t>
            </a:fld>
            <a:endParaRPr lang="en-GB"/>
          </a:p>
        </p:txBody>
      </p:sp>
    </p:spTree>
    <p:extLst>
      <p:ext uri="{BB962C8B-B14F-4D97-AF65-F5344CB8AC3E}">
        <p14:creationId xmlns:p14="http://schemas.microsoft.com/office/powerpoint/2010/main" val="27181727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43BCB-2756-47B7-BD21-D954FF6DD7F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15EB8CF-3D60-4337-8355-BFA5F40B40F9}"/>
              </a:ext>
            </a:extLst>
          </p:cNvPr>
          <p:cNvSpPr>
            <a:spLocks noGrp="1"/>
          </p:cNvSpPr>
          <p:nvPr>
            <p:ph type="dt" sz="half" idx="10"/>
          </p:nvPr>
        </p:nvSpPr>
        <p:spPr/>
        <p:txBody>
          <a:bodyPr/>
          <a:lstStyle/>
          <a:p>
            <a:fld id="{34665C0C-DAA5-48DF-AC81-65C8DF5E101F}" type="datetimeFigureOut">
              <a:rPr lang="en-GB" smtClean="0"/>
              <a:t>25/01/2021</a:t>
            </a:fld>
            <a:endParaRPr lang="en-GB"/>
          </a:p>
        </p:txBody>
      </p:sp>
      <p:sp>
        <p:nvSpPr>
          <p:cNvPr id="4" name="Footer Placeholder 3">
            <a:extLst>
              <a:ext uri="{FF2B5EF4-FFF2-40B4-BE49-F238E27FC236}">
                <a16:creationId xmlns:a16="http://schemas.microsoft.com/office/drawing/2014/main" id="{2E3FE676-BE6E-4E97-AEFA-FAFD1837E6B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29E4BCD-7C42-41AF-8F2D-A87FD69E9246}"/>
              </a:ext>
            </a:extLst>
          </p:cNvPr>
          <p:cNvSpPr>
            <a:spLocks noGrp="1"/>
          </p:cNvSpPr>
          <p:nvPr>
            <p:ph type="sldNum" sz="quarter" idx="12"/>
          </p:nvPr>
        </p:nvSpPr>
        <p:spPr/>
        <p:txBody>
          <a:bodyPr/>
          <a:lstStyle/>
          <a:p>
            <a:fld id="{E797EA01-4C3F-4223-9708-AFA81D382953}" type="slidenum">
              <a:rPr lang="en-GB" smtClean="0"/>
              <a:t>‹#›</a:t>
            </a:fld>
            <a:endParaRPr lang="en-GB"/>
          </a:p>
        </p:txBody>
      </p:sp>
    </p:spTree>
    <p:extLst>
      <p:ext uri="{BB962C8B-B14F-4D97-AF65-F5344CB8AC3E}">
        <p14:creationId xmlns:p14="http://schemas.microsoft.com/office/powerpoint/2010/main" val="2014270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06FAE4-3E47-423A-8272-589B21E702A2}"/>
              </a:ext>
            </a:extLst>
          </p:cNvPr>
          <p:cNvSpPr>
            <a:spLocks noGrp="1"/>
          </p:cNvSpPr>
          <p:nvPr>
            <p:ph type="dt" sz="half" idx="10"/>
          </p:nvPr>
        </p:nvSpPr>
        <p:spPr/>
        <p:txBody>
          <a:bodyPr/>
          <a:lstStyle/>
          <a:p>
            <a:fld id="{34665C0C-DAA5-48DF-AC81-65C8DF5E101F}" type="datetimeFigureOut">
              <a:rPr lang="en-GB" smtClean="0"/>
              <a:t>25/01/2021</a:t>
            </a:fld>
            <a:endParaRPr lang="en-GB"/>
          </a:p>
        </p:txBody>
      </p:sp>
      <p:sp>
        <p:nvSpPr>
          <p:cNvPr id="3" name="Footer Placeholder 2">
            <a:extLst>
              <a:ext uri="{FF2B5EF4-FFF2-40B4-BE49-F238E27FC236}">
                <a16:creationId xmlns:a16="http://schemas.microsoft.com/office/drawing/2014/main" id="{0DD54343-079C-4D5C-B2B6-E078A0640E0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5B0ED99-0079-4F08-B457-FD07CC4344C8}"/>
              </a:ext>
            </a:extLst>
          </p:cNvPr>
          <p:cNvSpPr>
            <a:spLocks noGrp="1"/>
          </p:cNvSpPr>
          <p:nvPr>
            <p:ph type="sldNum" sz="quarter" idx="12"/>
          </p:nvPr>
        </p:nvSpPr>
        <p:spPr/>
        <p:txBody>
          <a:bodyPr/>
          <a:lstStyle/>
          <a:p>
            <a:fld id="{E797EA01-4C3F-4223-9708-AFA81D382953}" type="slidenum">
              <a:rPr lang="en-GB" smtClean="0"/>
              <a:t>‹#›</a:t>
            </a:fld>
            <a:endParaRPr lang="en-GB"/>
          </a:p>
        </p:txBody>
      </p:sp>
    </p:spTree>
    <p:extLst>
      <p:ext uri="{BB962C8B-B14F-4D97-AF65-F5344CB8AC3E}">
        <p14:creationId xmlns:p14="http://schemas.microsoft.com/office/powerpoint/2010/main" val="35307391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9AA24-2983-413C-BF10-7B0D0AF95F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682588-6462-41A4-B732-F4A5D7D02D5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0731599-724A-4CA5-B8F9-FC2EA0DF19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10BF1F-6BE2-4C09-8FD1-8247AA0B8C69}"/>
              </a:ext>
            </a:extLst>
          </p:cNvPr>
          <p:cNvSpPr>
            <a:spLocks noGrp="1"/>
          </p:cNvSpPr>
          <p:nvPr>
            <p:ph type="dt" sz="half" idx="10"/>
          </p:nvPr>
        </p:nvSpPr>
        <p:spPr/>
        <p:txBody>
          <a:bodyPr/>
          <a:lstStyle/>
          <a:p>
            <a:fld id="{34665C0C-DAA5-48DF-AC81-65C8DF5E101F}" type="datetimeFigureOut">
              <a:rPr lang="en-GB" smtClean="0"/>
              <a:t>25/01/2021</a:t>
            </a:fld>
            <a:endParaRPr lang="en-GB"/>
          </a:p>
        </p:txBody>
      </p:sp>
      <p:sp>
        <p:nvSpPr>
          <p:cNvPr id="6" name="Footer Placeholder 5">
            <a:extLst>
              <a:ext uri="{FF2B5EF4-FFF2-40B4-BE49-F238E27FC236}">
                <a16:creationId xmlns:a16="http://schemas.microsoft.com/office/drawing/2014/main" id="{40C0C94F-13DF-4C02-A79D-6FB85E8F0F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E23B899-8437-466B-A68A-17C35814DC77}"/>
              </a:ext>
            </a:extLst>
          </p:cNvPr>
          <p:cNvSpPr>
            <a:spLocks noGrp="1"/>
          </p:cNvSpPr>
          <p:nvPr>
            <p:ph type="sldNum" sz="quarter" idx="12"/>
          </p:nvPr>
        </p:nvSpPr>
        <p:spPr/>
        <p:txBody>
          <a:bodyPr/>
          <a:lstStyle/>
          <a:p>
            <a:fld id="{E797EA01-4C3F-4223-9708-AFA81D382953}" type="slidenum">
              <a:rPr lang="en-GB" smtClean="0"/>
              <a:t>‹#›</a:t>
            </a:fld>
            <a:endParaRPr lang="en-GB"/>
          </a:p>
        </p:txBody>
      </p:sp>
    </p:spTree>
    <p:extLst>
      <p:ext uri="{BB962C8B-B14F-4D97-AF65-F5344CB8AC3E}">
        <p14:creationId xmlns:p14="http://schemas.microsoft.com/office/powerpoint/2010/main" val="3555722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C946F-EC3B-4CDD-9D5E-9D7197A35A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78DD806-A0B5-47A6-B409-BC7853AFCD1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743E5CE-00A9-42D6-8AA6-51286438E4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4CDBA7F-31EE-4E36-8F0E-98414086375F}"/>
              </a:ext>
            </a:extLst>
          </p:cNvPr>
          <p:cNvSpPr>
            <a:spLocks noGrp="1"/>
          </p:cNvSpPr>
          <p:nvPr>
            <p:ph type="dt" sz="half" idx="10"/>
          </p:nvPr>
        </p:nvSpPr>
        <p:spPr/>
        <p:txBody>
          <a:bodyPr/>
          <a:lstStyle/>
          <a:p>
            <a:fld id="{34665C0C-DAA5-48DF-AC81-65C8DF5E101F}" type="datetimeFigureOut">
              <a:rPr lang="en-GB" smtClean="0"/>
              <a:t>25/01/2021</a:t>
            </a:fld>
            <a:endParaRPr lang="en-GB"/>
          </a:p>
        </p:txBody>
      </p:sp>
      <p:sp>
        <p:nvSpPr>
          <p:cNvPr id="6" name="Footer Placeholder 5">
            <a:extLst>
              <a:ext uri="{FF2B5EF4-FFF2-40B4-BE49-F238E27FC236}">
                <a16:creationId xmlns:a16="http://schemas.microsoft.com/office/drawing/2014/main" id="{4EB6381E-994B-4B7F-AA01-48619F54A1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B11A2E9-D90B-40D9-BEF5-CD3CD5E8A274}"/>
              </a:ext>
            </a:extLst>
          </p:cNvPr>
          <p:cNvSpPr>
            <a:spLocks noGrp="1"/>
          </p:cNvSpPr>
          <p:nvPr>
            <p:ph type="sldNum" sz="quarter" idx="12"/>
          </p:nvPr>
        </p:nvSpPr>
        <p:spPr/>
        <p:txBody>
          <a:bodyPr/>
          <a:lstStyle/>
          <a:p>
            <a:fld id="{E797EA01-4C3F-4223-9708-AFA81D382953}" type="slidenum">
              <a:rPr lang="en-GB" smtClean="0"/>
              <a:t>‹#›</a:t>
            </a:fld>
            <a:endParaRPr lang="en-GB"/>
          </a:p>
        </p:txBody>
      </p:sp>
    </p:spTree>
    <p:extLst>
      <p:ext uri="{BB962C8B-B14F-4D97-AF65-F5344CB8AC3E}">
        <p14:creationId xmlns:p14="http://schemas.microsoft.com/office/powerpoint/2010/main" val="3296591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21CAB-74B6-4A8E-9775-4476A701C9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18F9454-EFFE-4388-A7AB-7B0CAB51A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BD1124-D78E-4B94-9738-04146825E68D}"/>
              </a:ext>
            </a:extLst>
          </p:cNvPr>
          <p:cNvSpPr>
            <a:spLocks noGrp="1"/>
          </p:cNvSpPr>
          <p:nvPr>
            <p:ph type="dt" sz="half" idx="10"/>
          </p:nvPr>
        </p:nvSpPr>
        <p:spPr/>
        <p:txBody>
          <a:bodyPr/>
          <a:lstStyle/>
          <a:p>
            <a:fld id="{34665C0C-DAA5-48DF-AC81-65C8DF5E101F}" type="datetimeFigureOut">
              <a:rPr lang="en-GB" smtClean="0"/>
              <a:t>25/01/2021</a:t>
            </a:fld>
            <a:endParaRPr lang="en-GB"/>
          </a:p>
        </p:txBody>
      </p:sp>
      <p:sp>
        <p:nvSpPr>
          <p:cNvPr id="5" name="Footer Placeholder 4">
            <a:extLst>
              <a:ext uri="{FF2B5EF4-FFF2-40B4-BE49-F238E27FC236}">
                <a16:creationId xmlns:a16="http://schemas.microsoft.com/office/drawing/2014/main" id="{925E3D38-ED65-4BC2-987F-4466A4C932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6DCE1B-AEBB-4B4E-9495-35762D33F6CF}"/>
              </a:ext>
            </a:extLst>
          </p:cNvPr>
          <p:cNvSpPr>
            <a:spLocks noGrp="1"/>
          </p:cNvSpPr>
          <p:nvPr>
            <p:ph type="sldNum" sz="quarter" idx="12"/>
          </p:nvPr>
        </p:nvSpPr>
        <p:spPr/>
        <p:txBody>
          <a:bodyPr/>
          <a:lstStyle/>
          <a:p>
            <a:fld id="{E797EA01-4C3F-4223-9708-AFA81D382953}" type="slidenum">
              <a:rPr lang="en-GB" smtClean="0"/>
              <a:t>‹#›</a:t>
            </a:fld>
            <a:endParaRPr lang="en-GB"/>
          </a:p>
        </p:txBody>
      </p:sp>
    </p:spTree>
    <p:extLst>
      <p:ext uri="{BB962C8B-B14F-4D97-AF65-F5344CB8AC3E}">
        <p14:creationId xmlns:p14="http://schemas.microsoft.com/office/powerpoint/2010/main" val="17223187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6A3FBD0-5167-4865-AF69-C522651712D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7099E8-61B1-4F31-87DD-88B1C494E4F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607FFF-04B2-4C0A-9DD3-95D8AD960A01}"/>
              </a:ext>
            </a:extLst>
          </p:cNvPr>
          <p:cNvSpPr>
            <a:spLocks noGrp="1"/>
          </p:cNvSpPr>
          <p:nvPr>
            <p:ph type="dt" sz="half" idx="10"/>
          </p:nvPr>
        </p:nvSpPr>
        <p:spPr/>
        <p:txBody>
          <a:bodyPr/>
          <a:lstStyle/>
          <a:p>
            <a:fld id="{34665C0C-DAA5-48DF-AC81-65C8DF5E101F}" type="datetimeFigureOut">
              <a:rPr lang="en-GB" smtClean="0"/>
              <a:t>25/01/2021</a:t>
            </a:fld>
            <a:endParaRPr lang="en-GB"/>
          </a:p>
        </p:txBody>
      </p:sp>
      <p:sp>
        <p:nvSpPr>
          <p:cNvPr id="5" name="Footer Placeholder 4">
            <a:extLst>
              <a:ext uri="{FF2B5EF4-FFF2-40B4-BE49-F238E27FC236}">
                <a16:creationId xmlns:a16="http://schemas.microsoft.com/office/drawing/2014/main" id="{4491F8DE-7B0B-4536-892C-B0912D25B4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483548-F088-4FA1-80B1-33C3A1CAC759}"/>
              </a:ext>
            </a:extLst>
          </p:cNvPr>
          <p:cNvSpPr>
            <a:spLocks noGrp="1"/>
          </p:cNvSpPr>
          <p:nvPr>
            <p:ph type="sldNum" sz="quarter" idx="12"/>
          </p:nvPr>
        </p:nvSpPr>
        <p:spPr/>
        <p:txBody>
          <a:bodyPr/>
          <a:lstStyle/>
          <a:p>
            <a:fld id="{E797EA01-4C3F-4223-9708-AFA81D382953}" type="slidenum">
              <a:rPr lang="en-GB" smtClean="0"/>
              <a:t>‹#›</a:t>
            </a:fld>
            <a:endParaRPr lang="en-GB"/>
          </a:p>
        </p:txBody>
      </p:sp>
    </p:spTree>
    <p:extLst>
      <p:ext uri="{BB962C8B-B14F-4D97-AF65-F5344CB8AC3E}">
        <p14:creationId xmlns:p14="http://schemas.microsoft.com/office/powerpoint/2010/main" val="731841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335C26-D161-4598-8BB4-3AF6C19A654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74135F6-E94E-4433-84CD-2126A011EE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B03A52-C8B4-40B1-BE4B-3258FC8B47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665C0C-DAA5-48DF-AC81-65C8DF5E101F}" type="datetimeFigureOut">
              <a:rPr lang="en-GB" smtClean="0"/>
              <a:t>25/01/2021</a:t>
            </a:fld>
            <a:endParaRPr lang="en-GB"/>
          </a:p>
        </p:txBody>
      </p:sp>
      <p:sp>
        <p:nvSpPr>
          <p:cNvPr id="5" name="Footer Placeholder 4">
            <a:extLst>
              <a:ext uri="{FF2B5EF4-FFF2-40B4-BE49-F238E27FC236}">
                <a16:creationId xmlns:a16="http://schemas.microsoft.com/office/drawing/2014/main" id="{E16D3510-66A5-4E38-B187-8482E6503B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009E5E2-D423-49D1-BABB-9DDAFDE55F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97EA01-4C3F-4223-9708-AFA81D382953}" type="slidenum">
              <a:rPr lang="en-GB" smtClean="0"/>
              <a:t>‹#›</a:t>
            </a:fld>
            <a:endParaRPr lang="en-GB"/>
          </a:p>
        </p:txBody>
      </p:sp>
    </p:spTree>
    <p:extLst>
      <p:ext uri="{BB962C8B-B14F-4D97-AF65-F5344CB8AC3E}">
        <p14:creationId xmlns:p14="http://schemas.microsoft.com/office/powerpoint/2010/main" val="39531222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west-malling.kent.sch.uk/english-1/"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570A4-1497-416D-A3B9-C6E420036FD9}"/>
              </a:ext>
            </a:extLst>
          </p:cNvPr>
          <p:cNvSpPr>
            <a:spLocks noGrp="1"/>
          </p:cNvSpPr>
          <p:nvPr>
            <p:ph type="ctrTitle"/>
          </p:nvPr>
        </p:nvSpPr>
        <p:spPr>
          <a:xfrm>
            <a:off x="7464611" y="959244"/>
            <a:ext cx="4087306" cy="2889114"/>
          </a:xfrm>
        </p:spPr>
        <p:txBody>
          <a:bodyPr anchor="b">
            <a:normAutofit/>
          </a:bodyPr>
          <a:lstStyle/>
          <a:p>
            <a:r>
              <a:rPr lang="en-GB" sz="6600" b="1" dirty="0"/>
              <a:t>Banana Recount</a:t>
            </a:r>
          </a:p>
        </p:txBody>
      </p:sp>
      <p:sp>
        <p:nvSpPr>
          <p:cNvPr id="71" name="Freeform: Shape 70">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Premium Vector | Banana cartoon. yellow banana fruit is laughing happily.">
            <a:extLst>
              <a:ext uri="{FF2B5EF4-FFF2-40B4-BE49-F238E27FC236}">
                <a16:creationId xmlns:a16="http://schemas.microsoft.com/office/drawing/2014/main" id="{572DFC46-3146-4940-9D42-83941EB33F5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173" r="770" b="-1"/>
          <a:stretch/>
        </p:blipFill>
        <p:spPr bwMode="auto">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56577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7B9D3-E891-4076-8A83-3544B6DC5EE9}"/>
              </a:ext>
            </a:extLst>
          </p:cNvPr>
          <p:cNvSpPr>
            <a:spLocks noGrp="1"/>
          </p:cNvSpPr>
          <p:nvPr>
            <p:ph type="title"/>
          </p:nvPr>
        </p:nvSpPr>
        <p:spPr/>
        <p:txBody>
          <a:bodyPr/>
          <a:lstStyle/>
          <a:p>
            <a:pPr algn="r"/>
            <a:r>
              <a:rPr lang="en-GB" dirty="0"/>
              <a:t>Thursday 14</a:t>
            </a:r>
            <a:r>
              <a:rPr lang="en-GB" baseline="30000" dirty="0"/>
              <a:t>th</a:t>
            </a:r>
            <a:r>
              <a:rPr lang="en-GB" dirty="0"/>
              <a:t> January</a:t>
            </a:r>
          </a:p>
        </p:txBody>
      </p:sp>
      <p:sp>
        <p:nvSpPr>
          <p:cNvPr id="3" name="Content Placeholder 2">
            <a:extLst>
              <a:ext uri="{FF2B5EF4-FFF2-40B4-BE49-F238E27FC236}">
                <a16:creationId xmlns:a16="http://schemas.microsoft.com/office/drawing/2014/main" id="{D70A9E50-40F0-43CE-870A-1C2600881DBF}"/>
              </a:ext>
            </a:extLst>
          </p:cNvPr>
          <p:cNvSpPr>
            <a:spLocks noGrp="1"/>
          </p:cNvSpPr>
          <p:nvPr>
            <p:ph idx="1"/>
          </p:nvPr>
        </p:nvSpPr>
        <p:spPr/>
        <p:txBody>
          <a:bodyPr>
            <a:normAutofit/>
          </a:bodyPr>
          <a:lstStyle/>
          <a:p>
            <a:r>
              <a:rPr lang="en-GB" sz="3600" b="1" dirty="0"/>
              <a:t>LI: to know the stages of banana production</a:t>
            </a:r>
          </a:p>
          <a:p>
            <a:endParaRPr lang="en-GB" sz="3600" dirty="0"/>
          </a:p>
          <a:p>
            <a:r>
              <a:rPr lang="en-GB" sz="3600" dirty="0"/>
              <a:t>I can make appropriate notes</a:t>
            </a:r>
          </a:p>
          <a:p>
            <a:r>
              <a:rPr lang="en-GB" sz="3600" dirty="0"/>
              <a:t>I can add to my notes during discussions</a:t>
            </a:r>
          </a:p>
          <a:p>
            <a:r>
              <a:rPr lang="en-GB" sz="3600" dirty="0"/>
              <a:t>I can explain the stages of banana production</a:t>
            </a:r>
          </a:p>
        </p:txBody>
      </p:sp>
    </p:spTree>
    <p:extLst>
      <p:ext uri="{BB962C8B-B14F-4D97-AF65-F5344CB8AC3E}">
        <p14:creationId xmlns:p14="http://schemas.microsoft.com/office/powerpoint/2010/main" val="4002704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5DF1F3E-9778-4A98-8AF8-F71DBC0A8095}"/>
              </a:ext>
            </a:extLst>
          </p:cNvPr>
          <p:cNvSpPr>
            <a:spLocks noGrp="1"/>
          </p:cNvSpPr>
          <p:nvPr>
            <p:ph idx="1"/>
          </p:nvPr>
        </p:nvSpPr>
        <p:spPr>
          <a:xfrm>
            <a:off x="838200" y="609601"/>
            <a:ext cx="10515600" cy="5738190"/>
          </a:xfrm>
        </p:spPr>
        <p:txBody>
          <a:bodyPr/>
          <a:lstStyle/>
          <a:p>
            <a:r>
              <a:rPr lang="en-GB" dirty="0"/>
              <a:t>Watch and listen to the videos carefully </a:t>
            </a:r>
          </a:p>
          <a:p>
            <a:r>
              <a:rPr lang="en-GB" dirty="0"/>
              <a:t>Make </a:t>
            </a:r>
            <a:r>
              <a:rPr lang="en-GB" u="sng" dirty="0"/>
              <a:t>notes</a:t>
            </a:r>
            <a:r>
              <a:rPr lang="en-GB" dirty="0"/>
              <a:t> about the stages of banana production</a:t>
            </a:r>
            <a:endParaRPr lang="en-GB" dirty="0">
              <a:hlinkClick r:id="rId2"/>
            </a:endParaRPr>
          </a:p>
          <a:p>
            <a:endParaRPr lang="en-GB" dirty="0">
              <a:hlinkClick r:id="rId2"/>
            </a:endParaRPr>
          </a:p>
          <a:p>
            <a:endParaRPr lang="en-GB" dirty="0">
              <a:hlinkClick r:id="rId2"/>
            </a:endParaRPr>
          </a:p>
          <a:p>
            <a:r>
              <a:rPr lang="en-GB" dirty="0">
                <a:hlinkClick r:id="rId2"/>
              </a:rPr>
              <a:t>https://www.west-malling.kent.sch.uk/english-1/</a:t>
            </a:r>
            <a:r>
              <a:rPr lang="en-GB" dirty="0"/>
              <a:t> </a:t>
            </a:r>
          </a:p>
          <a:p>
            <a:endParaRPr lang="en-GB" dirty="0"/>
          </a:p>
          <a:p>
            <a:endParaRPr lang="en-GB"/>
          </a:p>
          <a:p>
            <a:r>
              <a:rPr lang="en-GB"/>
              <a:t>In </a:t>
            </a:r>
            <a:r>
              <a:rPr lang="en-GB" dirty="0"/>
              <a:t>your groups, use your notes to discuss and make a list of the stages in chronological order.</a:t>
            </a:r>
          </a:p>
          <a:p>
            <a:endParaRPr lang="en-GB" dirty="0"/>
          </a:p>
        </p:txBody>
      </p:sp>
    </p:spTree>
    <p:extLst>
      <p:ext uri="{BB962C8B-B14F-4D97-AF65-F5344CB8AC3E}">
        <p14:creationId xmlns:p14="http://schemas.microsoft.com/office/powerpoint/2010/main" val="9589626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7B9D3-E891-4076-8A83-3544B6DC5EE9}"/>
              </a:ext>
            </a:extLst>
          </p:cNvPr>
          <p:cNvSpPr>
            <a:spLocks noGrp="1"/>
          </p:cNvSpPr>
          <p:nvPr>
            <p:ph type="title"/>
          </p:nvPr>
        </p:nvSpPr>
        <p:spPr>
          <a:xfrm>
            <a:off x="838200" y="291549"/>
            <a:ext cx="10515600" cy="1399140"/>
          </a:xfrm>
        </p:spPr>
        <p:txBody>
          <a:bodyPr/>
          <a:lstStyle/>
          <a:p>
            <a:pPr algn="r"/>
            <a:r>
              <a:rPr lang="en-GB" dirty="0"/>
              <a:t>Friday 15</a:t>
            </a:r>
            <a:r>
              <a:rPr lang="en-GB" baseline="30000" dirty="0"/>
              <a:t>th</a:t>
            </a:r>
            <a:r>
              <a:rPr lang="en-GB" dirty="0"/>
              <a:t> January &amp;</a:t>
            </a:r>
            <a:br>
              <a:rPr lang="en-GB" dirty="0"/>
            </a:br>
            <a:r>
              <a:rPr lang="en-GB" dirty="0"/>
              <a:t>Monday 18</a:t>
            </a:r>
            <a:r>
              <a:rPr lang="en-GB" baseline="30000" dirty="0"/>
              <a:t>th</a:t>
            </a:r>
            <a:r>
              <a:rPr lang="en-GB" dirty="0"/>
              <a:t> January</a:t>
            </a:r>
          </a:p>
        </p:txBody>
      </p:sp>
      <p:sp>
        <p:nvSpPr>
          <p:cNvPr id="3" name="Content Placeholder 2">
            <a:extLst>
              <a:ext uri="{FF2B5EF4-FFF2-40B4-BE49-F238E27FC236}">
                <a16:creationId xmlns:a16="http://schemas.microsoft.com/office/drawing/2014/main" id="{D70A9E50-40F0-43CE-870A-1C2600881DBF}"/>
              </a:ext>
            </a:extLst>
          </p:cNvPr>
          <p:cNvSpPr>
            <a:spLocks noGrp="1"/>
          </p:cNvSpPr>
          <p:nvPr>
            <p:ph idx="1"/>
          </p:nvPr>
        </p:nvSpPr>
        <p:spPr>
          <a:xfrm>
            <a:off x="720090" y="2368964"/>
            <a:ext cx="10751820" cy="4351338"/>
          </a:xfrm>
        </p:spPr>
        <p:txBody>
          <a:bodyPr>
            <a:normAutofit/>
          </a:bodyPr>
          <a:lstStyle/>
          <a:p>
            <a:r>
              <a:rPr lang="en-GB" sz="3600" b="1" dirty="0"/>
              <a:t>LI: to identify emotions</a:t>
            </a:r>
          </a:p>
          <a:p>
            <a:endParaRPr lang="en-GB" sz="3600" dirty="0"/>
          </a:p>
          <a:p>
            <a:r>
              <a:rPr lang="en-GB" sz="3600" dirty="0"/>
              <a:t>I can identify emotions and behaviour</a:t>
            </a:r>
          </a:p>
          <a:p>
            <a:r>
              <a:rPr lang="en-GB" sz="3600" dirty="0"/>
              <a:t>I can link emotions to each stage of banana production</a:t>
            </a:r>
          </a:p>
          <a:p>
            <a:r>
              <a:rPr lang="en-GB" sz="3600" dirty="0"/>
              <a:t>I can create a bank of words &amp; phrases to describe emotions and behaviour</a:t>
            </a:r>
          </a:p>
          <a:p>
            <a:endParaRPr lang="en-GB" sz="3600" dirty="0"/>
          </a:p>
        </p:txBody>
      </p:sp>
    </p:spTree>
    <p:extLst>
      <p:ext uri="{BB962C8B-B14F-4D97-AF65-F5344CB8AC3E}">
        <p14:creationId xmlns:p14="http://schemas.microsoft.com/office/powerpoint/2010/main" val="7328131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7B9D3-E891-4076-8A83-3544B6DC5EE9}"/>
              </a:ext>
            </a:extLst>
          </p:cNvPr>
          <p:cNvSpPr>
            <a:spLocks noGrp="1"/>
          </p:cNvSpPr>
          <p:nvPr>
            <p:ph type="title"/>
          </p:nvPr>
        </p:nvSpPr>
        <p:spPr>
          <a:xfrm>
            <a:off x="838200" y="365125"/>
            <a:ext cx="10515600" cy="983615"/>
          </a:xfrm>
        </p:spPr>
        <p:txBody>
          <a:bodyPr/>
          <a:lstStyle/>
          <a:p>
            <a:pPr algn="ctr"/>
            <a:r>
              <a:rPr lang="en-GB" b="1" dirty="0"/>
              <a:t>Stages of Banana Production</a:t>
            </a:r>
          </a:p>
        </p:txBody>
      </p:sp>
      <p:sp>
        <p:nvSpPr>
          <p:cNvPr id="3" name="Content Placeholder 2">
            <a:extLst>
              <a:ext uri="{FF2B5EF4-FFF2-40B4-BE49-F238E27FC236}">
                <a16:creationId xmlns:a16="http://schemas.microsoft.com/office/drawing/2014/main" id="{D70A9E50-40F0-43CE-870A-1C2600881DBF}"/>
              </a:ext>
            </a:extLst>
          </p:cNvPr>
          <p:cNvSpPr>
            <a:spLocks noGrp="1"/>
          </p:cNvSpPr>
          <p:nvPr>
            <p:ph idx="1"/>
          </p:nvPr>
        </p:nvSpPr>
        <p:spPr>
          <a:xfrm>
            <a:off x="720090" y="1348739"/>
            <a:ext cx="10751820" cy="5144135"/>
          </a:xfrm>
        </p:spPr>
        <p:txBody>
          <a:bodyPr>
            <a:normAutofit/>
          </a:bodyPr>
          <a:lstStyle/>
          <a:p>
            <a:pPr marL="742950" indent="-742950">
              <a:buFont typeface="+mj-lt"/>
              <a:buAutoNum type="arabicPeriod"/>
            </a:pPr>
            <a:r>
              <a:rPr lang="en-GB" sz="3600" dirty="0"/>
              <a:t> Large purple flowers appear.</a:t>
            </a:r>
          </a:p>
          <a:p>
            <a:pPr marL="742950" indent="-742950">
              <a:buFont typeface="+mj-lt"/>
              <a:buAutoNum type="arabicPeriod"/>
            </a:pPr>
            <a:endParaRPr lang="en-GB" sz="3600" dirty="0"/>
          </a:p>
          <a:p>
            <a:pPr marL="742950" indent="-742950">
              <a:buFont typeface="+mj-lt"/>
              <a:buAutoNum type="arabicPeriod"/>
            </a:pPr>
            <a:r>
              <a:rPr lang="en-GB" sz="3600" dirty="0"/>
              <a:t>Fruits begin to grow in hands (very small at first, in long lines).</a:t>
            </a:r>
          </a:p>
          <a:p>
            <a:pPr marL="742950" indent="-742950">
              <a:buFont typeface="+mj-lt"/>
              <a:buAutoNum type="arabicPeriod"/>
            </a:pPr>
            <a:endParaRPr lang="en-GB" sz="3600" dirty="0"/>
          </a:p>
          <a:p>
            <a:pPr marL="742950" indent="-742950">
              <a:buFont typeface="+mj-lt"/>
              <a:buAutoNum type="arabicPeriod"/>
            </a:pPr>
            <a:r>
              <a:rPr lang="en-GB" sz="3600" dirty="0"/>
              <a:t>The whole bunch is covered with plastic to protect it from insects and strong winds.</a:t>
            </a:r>
          </a:p>
        </p:txBody>
      </p:sp>
    </p:spTree>
    <p:extLst>
      <p:ext uri="{BB962C8B-B14F-4D97-AF65-F5344CB8AC3E}">
        <p14:creationId xmlns:p14="http://schemas.microsoft.com/office/powerpoint/2010/main" val="1749660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0A9E50-40F0-43CE-870A-1C2600881DBF}"/>
              </a:ext>
            </a:extLst>
          </p:cNvPr>
          <p:cNvSpPr>
            <a:spLocks noGrp="1"/>
          </p:cNvSpPr>
          <p:nvPr>
            <p:ph idx="1"/>
          </p:nvPr>
        </p:nvSpPr>
        <p:spPr>
          <a:xfrm>
            <a:off x="720090" y="240030"/>
            <a:ext cx="10751820" cy="6389370"/>
          </a:xfrm>
        </p:spPr>
        <p:txBody>
          <a:bodyPr>
            <a:normAutofit/>
          </a:bodyPr>
          <a:lstStyle/>
          <a:p>
            <a:pPr marL="0" indent="0">
              <a:buNone/>
            </a:pPr>
            <a:r>
              <a:rPr lang="en-GB" sz="3200" dirty="0"/>
              <a:t>4.   The bananas take about 3 months to grow large enough to be harvested (they like the warm weather and lots of water).</a:t>
            </a:r>
          </a:p>
          <a:p>
            <a:pPr marL="742950" indent="-742950">
              <a:buFont typeface="+mj-lt"/>
              <a:buAutoNum type="arabicPeriod"/>
            </a:pPr>
            <a:endParaRPr lang="en-GB" sz="3200" dirty="0"/>
          </a:p>
          <a:p>
            <a:pPr marL="0" indent="0">
              <a:buNone/>
            </a:pPr>
            <a:r>
              <a:rPr lang="en-GB" sz="3200" dirty="0"/>
              <a:t>5.   They are checked for size (length – about 8 inches / width - using a metal measuring gauge).</a:t>
            </a:r>
          </a:p>
          <a:p>
            <a:pPr marL="742950" indent="-742950">
              <a:buFont typeface="+mj-lt"/>
              <a:buAutoNum type="arabicPeriod"/>
            </a:pPr>
            <a:endParaRPr lang="en-GB" sz="3200" dirty="0"/>
          </a:p>
          <a:p>
            <a:pPr marL="0" indent="0">
              <a:buNone/>
            </a:pPr>
            <a:r>
              <a:rPr lang="en-GB" sz="3200" dirty="0"/>
              <a:t>6.   Foam pads are put in between all the hands to protect them and they are covered in plastic again.</a:t>
            </a:r>
          </a:p>
          <a:p>
            <a:pPr marL="742950" indent="-742950">
              <a:buFont typeface="+mj-lt"/>
              <a:buAutoNum type="arabicPeriod"/>
            </a:pPr>
            <a:endParaRPr lang="en-GB" sz="3200" dirty="0"/>
          </a:p>
          <a:p>
            <a:pPr marL="0" indent="0">
              <a:buNone/>
            </a:pPr>
            <a:r>
              <a:rPr lang="en-GB" sz="3200" dirty="0"/>
              <a:t>7.   The whole bunch is carefully chopped down (harvested) and carried on a foam pad on the shoulder of a worker.</a:t>
            </a:r>
          </a:p>
        </p:txBody>
      </p:sp>
    </p:spTree>
    <p:extLst>
      <p:ext uri="{BB962C8B-B14F-4D97-AF65-F5344CB8AC3E}">
        <p14:creationId xmlns:p14="http://schemas.microsoft.com/office/powerpoint/2010/main" val="14045606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0A9E50-40F0-43CE-870A-1C2600881DBF}"/>
              </a:ext>
            </a:extLst>
          </p:cNvPr>
          <p:cNvSpPr>
            <a:spLocks noGrp="1"/>
          </p:cNvSpPr>
          <p:nvPr>
            <p:ph idx="1"/>
          </p:nvPr>
        </p:nvSpPr>
        <p:spPr>
          <a:xfrm>
            <a:off x="720090" y="240030"/>
            <a:ext cx="10751820" cy="6389370"/>
          </a:xfrm>
        </p:spPr>
        <p:txBody>
          <a:bodyPr>
            <a:normAutofit/>
          </a:bodyPr>
          <a:lstStyle/>
          <a:p>
            <a:pPr marL="0" indent="0">
              <a:buNone/>
            </a:pPr>
            <a:r>
              <a:rPr lang="en-GB" sz="3200" dirty="0"/>
              <a:t>8.   The bunch is attached to a zip-line along with many other bunches and taken through the plantation to the processing plant.</a:t>
            </a:r>
          </a:p>
          <a:p>
            <a:pPr marL="742950" indent="-742950">
              <a:buFont typeface="+mj-lt"/>
              <a:buAutoNum type="arabicPeriod"/>
            </a:pPr>
            <a:endParaRPr lang="en-GB" sz="3200" dirty="0"/>
          </a:p>
        </p:txBody>
      </p:sp>
    </p:spTree>
    <p:extLst>
      <p:ext uri="{BB962C8B-B14F-4D97-AF65-F5344CB8AC3E}">
        <p14:creationId xmlns:p14="http://schemas.microsoft.com/office/powerpoint/2010/main" val="15930596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E743C96-B41B-4CCB-971C-8CCD3A83E751}"/>
              </a:ext>
            </a:extLst>
          </p:cNvPr>
          <p:cNvPicPr>
            <a:picLocks noChangeAspect="1"/>
          </p:cNvPicPr>
          <p:nvPr/>
        </p:nvPicPr>
        <p:blipFill rotWithShape="1">
          <a:blip r:embed="rId2"/>
          <a:srcRect l="17717" t="27043" r="18152" b="9351"/>
          <a:stretch/>
        </p:blipFill>
        <p:spPr>
          <a:xfrm>
            <a:off x="1073426" y="1033670"/>
            <a:ext cx="10045148" cy="5601448"/>
          </a:xfrm>
          <a:prstGeom prst="rect">
            <a:avLst/>
          </a:prstGeom>
        </p:spPr>
      </p:pic>
      <p:sp>
        <p:nvSpPr>
          <p:cNvPr id="6" name="TextBox 5">
            <a:extLst>
              <a:ext uri="{FF2B5EF4-FFF2-40B4-BE49-F238E27FC236}">
                <a16:creationId xmlns:a16="http://schemas.microsoft.com/office/drawing/2014/main" id="{A218805D-8B30-435E-BBFF-3CEAED75DBC0}"/>
              </a:ext>
            </a:extLst>
          </p:cNvPr>
          <p:cNvSpPr txBox="1"/>
          <p:nvPr/>
        </p:nvSpPr>
        <p:spPr>
          <a:xfrm>
            <a:off x="543339" y="344557"/>
            <a:ext cx="11436626" cy="461665"/>
          </a:xfrm>
          <a:prstGeom prst="rect">
            <a:avLst/>
          </a:prstGeom>
          <a:noFill/>
        </p:spPr>
        <p:txBody>
          <a:bodyPr wrap="square" rtlCol="0">
            <a:spAutoFit/>
          </a:bodyPr>
          <a:lstStyle/>
          <a:p>
            <a:r>
              <a:rPr lang="en-GB" sz="2400" dirty="0"/>
              <a:t>Drawing a table like this one may help to organise your thoughts and plan out your writing.</a:t>
            </a:r>
          </a:p>
        </p:txBody>
      </p:sp>
    </p:spTree>
    <p:extLst>
      <p:ext uri="{BB962C8B-B14F-4D97-AF65-F5344CB8AC3E}">
        <p14:creationId xmlns:p14="http://schemas.microsoft.com/office/powerpoint/2010/main" val="9804605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7B9D3-E891-4076-8A83-3544B6DC5EE9}"/>
              </a:ext>
            </a:extLst>
          </p:cNvPr>
          <p:cNvSpPr>
            <a:spLocks noGrp="1"/>
          </p:cNvSpPr>
          <p:nvPr>
            <p:ph type="title"/>
          </p:nvPr>
        </p:nvSpPr>
        <p:spPr>
          <a:xfrm>
            <a:off x="838200" y="291549"/>
            <a:ext cx="10515600" cy="1399140"/>
          </a:xfrm>
        </p:spPr>
        <p:txBody>
          <a:bodyPr/>
          <a:lstStyle/>
          <a:p>
            <a:pPr algn="r"/>
            <a:r>
              <a:rPr lang="en-GB" dirty="0"/>
              <a:t>Tuesday 19</a:t>
            </a:r>
            <a:r>
              <a:rPr lang="en-GB" baseline="30000" dirty="0"/>
              <a:t>th</a:t>
            </a:r>
            <a:r>
              <a:rPr lang="en-GB" dirty="0"/>
              <a:t>  January</a:t>
            </a:r>
          </a:p>
        </p:txBody>
      </p:sp>
      <p:sp>
        <p:nvSpPr>
          <p:cNvPr id="3" name="Content Placeholder 2">
            <a:extLst>
              <a:ext uri="{FF2B5EF4-FFF2-40B4-BE49-F238E27FC236}">
                <a16:creationId xmlns:a16="http://schemas.microsoft.com/office/drawing/2014/main" id="{D70A9E50-40F0-43CE-870A-1C2600881DBF}"/>
              </a:ext>
            </a:extLst>
          </p:cNvPr>
          <p:cNvSpPr>
            <a:spLocks noGrp="1"/>
          </p:cNvSpPr>
          <p:nvPr>
            <p:ph idx="1"/>
          </p:nvPr>
        </p:nvSpPr>
        <p:spPr>
          <a:xfrm>
            <a:off x="626745" y="1523144"/>
            <a:ext cx="10938510" cy="4351338"/>
          </a:xfrm>
        </p:spPr>
        <p:txBody>
          <a:bodyPr>
            <a:normAutofit/>
          </a:bodyPr>
          <a:lstStyle/>
          <a:p>
            <a:r>
              <a:rPr lang="en-GB" sz="3600" b="1" dirty="0"/>
              <a:t>LI: to plan my recount</a:t>
            </a:r>
          </a:p>
          <a:p>
            <a:endParaRPr lang="en-GB" sz="3600" dirty="0"/>
          </a:p>
          <a:p>
            <a:r>
              <a:rPr lang="en-GB" sz="3600" dirty="0"/>
              <a:t>I can plan stages in chronological order from a flashback</a:t>
            </a:r>
          </a:p>
          <a:p>
            <a:r>
              <a:rPr lang="en-GB" sz="3600" dirty="0"/>
              <a:t>I can link emotions &amp; behaviour to each stage</a:t>
            </a:r>
          </a:p>
          <a:p>
            <a:r>
              <a:rPr lang="en-GB" sz="3600" dirty="0"/>
              <a:t>I can plan some elements of humour into my writing</a:t>
            </a:r>
          </a:p>
          <a:p>
            <a:endParaRPr lang="en-GB" sz="3600" dirty="0"/>
          </a:p>
        </p:txBody>
      </p:sp>
    </p:spTree>
    <p:extLst>
      <p:ext uri="{BB962C8B-B14F-4D97-AF65-F5344CB8AC3E}">
        <p14:creationId xmlns:p14="http://schemas.microsoft.com/office/powerpoint/2010/main" val="38890521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29B43-DA55-4349-9FCA-66453EF97F40}"/>
              </a:ext>
            </a:extLst>
          </p:cNvPr>
          <p:cNvSpPr>
            <a:spLocks noGrp="1"/>
          </p:cNvSpPr>
          <p:nvPr>
            <p:ph type="title"/>
          </p:nvPr>
        </p:nvSpPr>
        <p:spPr/>
        <p:txBody>
          <a:bodyPr/>
          <a:lstStyle/>
          <a:p>
            <a:r>
              <a:rPr lang="en-GB" dirty="0"/>
              <a:t>Your task is to organise your writing</a:t>
            </a:r>
          </a:p>
        </p:txBody>
      </p:sp>
      <p:sp>
        <p:nvSpPr>
          <p:cNvPr id="3" name="Content Placeholder 2">
            <a:extLst>
              <a:ext uri="{FF2B5EF4-FFF2-40B4-BE49-F238E27FC236}">
                <a16:creationId xmlns:a16="http://schemas.microsoft.com/office/drawing/2014/main" id="{9599774C-0C2B-43B5-977E-2909630DE5B6}"/>
              </a:ext>
            </a:extLst>
          </p:cNvPr>
          <p:cNvSpPr>
            <a:spLocks noGrp="1"/>
          </p:cNvSpPr>
          <p:nvPr>
            <p:ph idx="1"/>
          </p:nvPr>
        </p:nvSpPr>
        <p:spPr/>
        <p:txBody>
          <a:bodyPr/>
          <a:lstStyle/>
          <a:p>
            <a:r>
              <a:rPr lang="en-GB" dirty="0"/>
              <a:t>Group the stages in your chronological list together – this will be the number of paragraphs you write (approximately)</a:t>
            </a:r>
          </a:p>
          <a:p>
            <a:endParaRPr lang="en-GB" dirty="0"/>
          </a:p>
          <a:p>
            <a:r>
              <a:rPr lang="en-GB" dirty="0"/>
              <a:t>Make sure that you know how you (as a banana) feel at each stage and why.  What do you do or say that shows how you are feeling?</a:t>
            </a:r>
          </a:p>
          <a:p>
            <a:endParaRPr lang="en-GB" dirty="0"/>
          </a:p>
          <a:p>
            <a:r>
              <a:rPr lang="en-GB" dirty="0"/>
              <a:t>Was there anything humorous that happened on your journey? Did all the fingers in your hand find it funny or was it just you?  How did this make the other fingers feel?</a:t>
            </a:r>
          </a:p>
        </p:txBody>
      </p:sp>
    </p:spTree>
    <p:extLst>
      <p:ext uri="{BB962C8B-B14F-4D97-AF65-F5344CB8AC3E}">
        <p14:creationId xmlns:p14="http://schemas.microsoft.com/office/powerpoint/2010/main" val="12704973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7B9D3-E891-4076-8A83-3544B6DC5EE9}"/>
              </a:ext>
            </a:extLst>
          </p:cNvPr>
          <p:cNvSpPr>
            <a:spLocks noGrp="1"/>
          </p:cNvSpPr>
          <p:nvPr>
            <p:ph type="title"/>
          </p:nvPr>
        </p:nvSpPr>
        <p:spPr>
          <a:xfrm>
            <a:off x="838200" y="291549"/>
            <a:ext cx="10515600" cy="1399140"/>
          </a:xfrm>
        </p:spPr>
        <p:txBody>
          <a:bodyPr/>
          <a:lstStyle/>
          <a:p>
            <a:pPr algn="r"/>
            <a:r>
              <a:rPr lang="en-GB" dirty="0"/>
              <a:t>Wednesday 20</a:t>
            </a:r>
            <a:r>
              <a:rPr lang="en-GB" baseline="30000" dirty="0"/>
              <a:t>th</a:t>
            </a:r>
            <a:r>
              <a:rPr lang="en-GB" dirty="0"/>
              <a:t>  January</a:t>
            </a:r>
          </a:p>
        </p:txBody>
      </p:sp>
      <p:sp>
        <p:nvSpPr>
          <p:cNvPr id="3" name="Content Placeholder 2">
            <a:extLst>
              <a:ext uri="{FF2B5EF4-FFF2-40B4-BE49-F238E27FC236}">
                <a16:creationId xmlns:a16="http://schemas.microsoft.com/office/drawing/2014/main" id="{D70A9E50-40F0-43CE-870A-1C2600881DBF}"/>
              </a:ext>
            </a:extLst>
          </p:cNvPr>
          <p:cNvSpPr>
            <a:spLocks noGrp="1"/>
          </p:cNvSpPr>
          <p:nvPr>
            <p:ph idx="1"/>
          </p:nvPr>
        </p:nvSpPr>
        <p:spPr>
          <a:xfrm>
            <a:off x="626745" y="1523144"/>
            <a:ext cx="10938510" cy="4351338"/>
          </a:xfrm>
        </p:spPr>
        <p:txBody>
          <a:bodyPr>
            <a:normAutofit/>
          </a:bodyPr>
          <a:lstStyle/>
          <a:p>
            <a:r>
              <a:rPr lang="en-GB" sz="3600" b="1" dirty="0"/>
              <a:t>LI: to write an introduction to my recount</a:t>
            </a:r>
          </a:p>
          <a:p>
            <a:endParaRPr lang="en-GB" sz="3600" dirty="0"/>
          </a:p>
          <a:p>
            <a:r>
              <a:rPr lang="en-GB" sz="3600" dirty="0"/>
              <a:t>I can explain who I am &amp; what I am doing/where I am</a:t>
            </a:r>
          </a:p>
          <a:p>
            <a:r>
              <a:rPr lang="en-GB" sz="3600" dirty="0"/>
              <a:t>I can write in the present tense</a:t>
            </a:r>
          </a:p>
          <a:p>
            <a:r>
              <a:rPr lang="en-GB" sz="3600" dirty="0"/>
              <a:t>I can include my emotions &amp; behaviour</a:t>
            </a:r>
          </a:p>
          <a:p>
            <a:endParaRPr lang="en-GB" sz="3600" dirty="0"/>
          </a:p>
        </p:txBody>
      </p:sp>
    </p:spTree>
    <p:extLst>
      <p:ext uri="{BB962C8B-B14F-4D97-AF65-F5344CB8AC3E}">
        <p14:creationId xmlns:p14="http://schemas.microsoft.com/office/powerpoint/2010/main" val="392106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7B9D3-E891-4076-8A83-3544B6DC5EE9}"/>
              </a:ext>
            </a:extLst>
          </p:cNvPr>
          <p:cNvSpPr>
            <a:spLocks noGrp="1"/>
          </p:cNvSpPr>
          <p:nvPr>
            <p:ph type="title"/>
          </p:nvPr>
        </p:nvSpPr>
        <p:spPr>
          <a:xfrm>
            <a:off x="838200" y="291549"/>
            <a:ext cx="10515600" cy="1399140"/>
          </a:xfrm>
        </p:spPr>
        <p:txBody>
          <a:bodyPr/>
          <a:lstStyle/>
          <a:p>
            <a:r>
              <a:rPr lang="en-GB" dirty="0"/>
              <a:t>Where am I? (ideas)</a:t>
            </a:r>
          </a:p>
        </p:txBody>
      </p:sp>
      <p:sp>
        <p:nvSpPr>
          <p:cNvPr id="3" name="Content Placeholder 2">
            <a:extLst>
              <a:ext uri="{FF2B5EF4-FFF2-40B4-BE49-F238E27FC236}">
                <a16:creationId xmlns:a16="http://schemas.microsoft.com/office/drawing/2014/main" id="{D70A9E50-40F0-43CE-870A-1C2600881DBF}"/>
              </a:ext>
            </a:extLst>
          </p:cNvPr>
          <p:cNvSpPr>
            <a:spLocks noGrp="1"/>
          </p:cNvSpPr>
          <p:nvPr>
            <p:ph idx="1"/>
          </p:nvPr>
        </p:nvSpPr>
        <p:spPr>
          <a:xfrm>
            <a:off x="626745" y="1523144"/>
            <a:ext cx="10938510" cy="4837899"/>
          </a:xfrm>
        </p:spPr>
        <p:txBody>
          <a:bodyPr>
            <a:normAutofit/>
          </a:bodyPr>
          <a:lstStyle/>
          <a:p>
            <a:r>
              <a:rPr lang="en-GB" sz="3600" dirty="0"/>
              <a:t>On a supermarket shelf</a:t>
            </a:r>
          </a:p>
          <a:p>
            <a:r>
              <a:rPr lang="en-GB" sz="3600" dirty="0"/>
              <a:t>In a fruit bowl in an expensive hotel / kitchen</a:t>
            </a:r>
          </a:p>
          <a:p>
            <a:r>
              <a:rPr lang="en-GB" sz="3600" dirty="0"/>
              <a:t>In a homeless shelter</a:t>
            </a:r>
          </a:p>
          <a:p>
            <a:r>
              <a:rPr lang="en-GB" sz="3600" dirty="0"/>
              <a:t>On a shelf in a smoothie bar</a:t>
            </a:r>
          </a:p>
          <a:p>
            <a:r>
              <a:rPr lang="en-GB" sz="3600" dirty="0"/>
              <a:t>In a fridge</a:t>
            </a:r>
          </a:p>
          <a:p>
            <a:r>
              <a:rPr lang="en-GB" sz="3600" dirty="0"/>
              <a:t>In a bin with other rotting fruit &amp; veg</a:t>
            </a:r>
          </a:p>
          <a:p>
            <a:r>
              <a:rPr lang="en-GB" sz="3600" dirty="0"/>
              <a:t>In a child’s lunch box</a:t>
            </a:r>
          </a:p>
          <a:p>
            <a:endParaRPr lang="en-GB" sz="3600" dirty="0"/>
          </a:p>
          <a:p>
            <a:endParaRPr lang="en-GB" sz="3600" dirty="0"/>
          </a:p>
        </p:txBody>
      </p:sp>
    </p:spTree>
    <p:extLst>
      <p:ext uri="{BB962C8B-B14F-4D97-AF65-F5344CB8AC3E}">
        <p14:creationId xmlns:p14="http://schemas.microsoft.com/office/powerpoint/2010/main" val="9512677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7B9D3-E891-4076-8A83-3544B6DC5EE9}"/>
              </a:ext>
            </a:extLst>
          </p:cNvPr>
          <p:cNvSpPr>
            <a:spLocks noGrp="1"/>
          </p:cNvSpPr>
          <p:nvPr>
            <p:ph type="title"/>
          </p:nvPr>
        </p:nvSpPr>
        <p:spPr>
          <a:xfrm>
            <a:off x="838200" y="197927"/>
            <a:ext cx="10515600" cy="768625"/>
          </a:xfrm>
        </p:spPr>
        <p:txBody>
          <a:bodyPr/>
          <a:lstStyle/>
          <a:p>
            <a:r>
              <a:rPr lang="en-GB" dirty="0"/>
              <a:t>Opening sentence (ideas)</a:t>
            </a:r>
          </a:p>
        </p:txBody>
      </p:sp>
      <p:sp>
        <p:nvSpPr>
          <p:cNvPr id="3" name="Content Placeholder 2">
            <a:extLst>
              <a:ext uri="{FF2B5EF4-FFF2-40B4-BE49-F238E27FC236}">
                <a16:creationId xmlns:a16="http://schemas.microsoft.com/office/drawing/2014/main" id="{D70A9E50-40F0-43CE-870A-1C2600881DBF}"/>
              </a:ext>
            </a:extLst>
          </p:cNvPr>
          <p:cNvSpPr>
            <a:spLocks noGrp="1"/>
          </p:cNvSpPr>
          <p:nvPr>
            <p:ph idx="1"/>
          </p:nvPr>
        </p:nvSpPr>
        <p:spPr>
          <a:xfrm>
            <a:off x="278296" y="966551"/>
            <a:ext cx="11913704" cy="5693521"/>
          </a:xfrm>
        </p:spPr>
        <p:txBody>
          <a:bodyPr>
            <a:normAutofit/>
          </a:bodyPr>
          <a:lstStyle/>
          <a:p>
            <a:r>
              <a:rPr lang="en-GB" dirty="0"/>
              <a:t>I’m awake! It’s cold dark and gloomy …</a:t>
            </a:r>
          </a:p>
          <a:p>
            <a:r>
              <a:rPr lang="en-GB" dirty="0"/>
              <a:t>Well, here I am, in the bin with …</a:t>
            </a:r>
          </a:p>
          <a:p>
            <a:r>
              <a:rPr lang="en-GB" dirty="0"/>
              <a:t>Hi, here I am, in a smelly, disgusting bin with Greg the lemon</a:t>
            </a:r>
          </a:p>
          <a:p>
            <a:r>
              <a:rPr lang="en-GB" dirty="0"/>
              <a:t>Here I sit on a shelf in a homeless centre, next to a can of beans who is laughing with joy …</a:t>
            </a:r>
          </a:p>
          <a:p>
            <a:r>
              <a:rPr lang="en-GB" dirty="0"/>
              <a:t>Sitting in this fruit bowl with a pear and an orange, we are getting bored!</a:t>
            </a:r>
          </a:p>
          <a:p>
            <a:r>
              <a:rPr lang="en-GB" dirty="0"/>
              <a:t>Wow! What a view! But who are all these people walking past me?</a:t>
            </a:r>
          </a:p>
          <a:p>
            <a:r>
              <a:rPr lang="en-GB" dirty="0"/>
              <a:t>Pick me! Pick me!</a:t>
            </a:r>
          </a:p>
          <a:p>
            <a:r>
              <a:rPr lang="en-GB" dirty="0"/>
              <a:t>A hand reaches out, this time they must be coming for me – they must, they must!</a:t>
            </a:r>
          </a:p>
          <a:p>
            <a:r>
              <a:rPr lang="en-GB" dirty="0"/>
              <a:t>Woah I screamed!  </a:t>
            </a:r>
            <a:r>
              <a:rPr lang="en-GB" dirty="0" err="1"/>
              <a:t>Shhhh</a:t>
            </a:r>
            <a:r>
              <a:rPr lang="en-GB" dirty="0"/>
              <a:t> whispered Craig the apple…</a:t>
            </a:r>
          </a:p>
        </p:txBody>
      </p:sp>
    </p:spTree>
    <p:extLst>
      <p:ext uri="{BB962C8B-B14F-4D97-AF65-F5344CB8AC3E}">
        <p14:creationId xmlns:p14="http://schemas.microsoft.com/office/powerpoint/2010/main" val="274389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CEACF-2C8B-478C-8575-43DE1EF5C156}"/>
              </a:ext>
            </a:extLst>
          </p:cNvPr>
          <p:cNvSpPr>
            <a:spLocks noGrp="1"/>
          </p:cNvSpPr>
          <p:nvPr>
            <p:ph type="title"/>
          </p:nvPr>
        </p:nvSpPr>
        <p:spPr>
          <a:xfrm>
            <a:off x="838200" y="365125"/>
            <a:ext cx="10515600" cy="416753"/>
          </a:xfrm>
        </p:spPr>
        <p:txBody>
          <a:bodyPr>
            <a:normAutofit fontScale="90000"/>
          </a:bodyPr>
          <a:lstStyle/>
          <a:p>
            <a:r>
              <a:rPr lang="en-GB" dirty="0"/>
              <a:t>Ideas for opening:</a:t>
            </a:r>
          </a:p>
        </p:txBody>
      </p:sp>
      <p:sp>
        <p:nvSpPr>
          <p:cNvPr id="3" name="Content Placeholder 2">
            <a:extLst>
              <a:ext uri="{FF2B5EF4-FFF2-40B4-BE49-F238E27FC236}">
                <a16:creationId xmlns:a16="http://schemas.microsoft.com/office/drawing/2014/main" id="{538CE91D-847B-4944-9171-F5EC2917710A}"/>
              </a:ext>
            </a:extLst>
          </p:cNvPr>
          <p:cNvSpPr>
            <a:spLocks noGrp="1"/>
          </p:cNvSpPr>
          <p:nvPr>
            <p:ph idx="1"/>
          </p:nvPr>
        </p:nvSpPr>
        <p:spPr>
          <a:xfrm>
            <a:off x="838200" y="1003990"/>
            <a:ext cx="10515600" cy="4351338"/>
          </a:xfrm>
        </p:spPr>
        <p:txBody>
          <a:bodyPr/>
          <a:lstStyle/>
          <a:p>
            <a:r>
              <a:rPr lang="en-GB" dirty="0"/>
              <a:t>Wow! What a view! But who are all these people looking at me? I’m really confused – one minute I am in a warm, cosy box with my good friends and hands who have entertained me on my journey - and the next, I am pulled out and dumped on this cold, hard shelf and I feel like everyone is staring at me!</a:t>
            </a:r>
          </a:p>
          <a:p>
            <a:endParaRPr lang="en-GB" dirty="0"/>
          </a:p>
          <a:p>
            <a:r>
              <a:rPr lang="en-GB" sz="5400" dirty="0"/>
              <a:t>Your task is to write your opening</a:t>
            </a:r>
          </a:p>
          <a:p>
            <a:endParaRPr lang="en-GB" dirty="0"/>
          </a:p>
        </p:txBody>
      </p:sp>
    </p:spTree>
    <p:extLst>
      <p:ext uri="{BB962C8B-B14F-4D97-AF65-F5344CB8AC3E}">
        <p14:creationId xmlns:p14="http://schemas.microsoft.com/office/powerpoint/2010/main" val="38889321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7B9D3-E891-4076-8A83-3544B6DC5EE9}"/>
              </a:ext>
            </a:extLst>
          </p:cNvPr>
          <p:cNvSpPr>
            <a:spLocks noGrp="1"/>
          </p:cNvSpPr>
          <p:nvPr>
            <p:ph type="title"/>
          </p:nvPr>
        </p:nvSpPr>
        <p:spPr>
          <a:xfrm>
            <a:off x="838200" y="291549"/>
            <a:ext cx="10515600" cy="1399140"/>
          </a:xfrm>
        </p:spPr>
        <p:txBody>
          <a:bodyPr/>
          <a:lstStyle/>
          <a:p>
            <a:pPr algn="r"/>
            <a:r>
              <a:rPr lang="en-GB" dirty="0"/>
              <a:t>Thursday 21</a:t>
            </a:r>
            <a:r>
              <a:rPr lang="en-GB" baseline="30000" dirty="0"/>
              <a:t>st</a:t>
            </a:r>
            <a:r>
              <a:rPr lang="en-GB" dirty="0"/>
              <a:t> January</a:t>
            </a:r>
          </a:p>
        </p:txBody>
      </p:sp>
      <p:sp>
        <p:nvSpPr>
          <p:cNvPr id="3" name="Content Placeholder 2">
            <a:extLst>
              <a:ext uri="{FF2B5EF4-FFF2-40B4-BE49-F238E27FC236}">
                <a16:creationId xmlns:a16="http://schemas.microsoft.com/office/drawing/2014/main" id="{D70A9E50-40F0-43CE-870A-1C2600881DBF}"/>
              </a:ext>
            </a:extLst>
          </p:cNvPr>
          <p:cNvSpPr>
            <a:spLocks noGrp="1"/>
          </p:cNvSpPr>
          <p:nvPr>
            <p:ph idx="1"/>
          </p:nvPr>
        </p:nvSpPr>
        <p:spPr>
          <a:xfrm>
            <a:off x="626745" y="1523144"/>
            <a:ext cx="10938510" cy="4351338"/>
          </a:xfrm>
        </p:spPr>
        <p:txBody>
          <a:bodyPr>
            <a:normAutofit/>
          </a:bodyPr>
          <a:lstStyle/>
          <a:p>
            <a:r>
              <a:rPr lang="en-GB" sz="3600" b="1" dirty="0"/>
              <a:t>LI: to begin retelling my journey</a:t>
            </a:r>
          </a:p>
          <a:p>
            <a:endParaRPr lang="en-GB" sz="3600" dirty="0"/>
          </a:p>
          <a:p>
            <a:r>
              <a:rPr lang="en-GB" sz="3600" dirty="0"/>
              <a:t>I can start my journey from my banana plant</a:t>
            </a:r>
          </a:p>
          <a:p>
            <a:r>
              <a:rPr lang="en-GB" sz="3600" dirty="0"/>
              <a:t>I can write in the past tense</a:t>
            </a:r>
          </a:p>
          <a:p>
            <a:r>
              <a:rPr lang="en-GB" sz="3600" dirty="0"/>
              <a:t>I can include my emotions &amp; behaviour</a:t>
            </a:r>
          </a:p>
          <a:p>
            <a:endParaRPr lang="en-GB" sz="3600" dirty="0"/>
          </a:p>
        </p:txBody>
      </p:sp>
    </p:spTree>
    <p:extLst>
      <p:ext uri="{BB962C8B-B14F-4D97-AF65-F5344CB8AC3E}">
        <p14:creationId xmlns:p14="http://schemas.microsoft.com/office/powerpoint/2010/main" val="24484764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7B9D3-E891-4076-8A83-3544B6DC5EE9}"/>
              </a:ext>
            </a:extLst>
          </p:cNvPr>
          <p:cNvSpPr>
            <a:spLocks noGrp="1"/>
          </p:cNvSpPr>
          <p:nvPr>
            <p:ph type="title"/>
          </p:nvPr>
        </p:nvSpPr>
        <p:spPr>
          <a:xfrm>
            <a:off x="838200" y="291549"/>
            <a:ext cx="10515600" cy="1399140"/>
          </a:xfrm>
        </p:spPr>
        <p:txBody>
          <a:bodyPr/>
          <a:lstStyle/>
          <a:p>
            <a:r>
              <a:rPr lang="en-GB" dirty="0"/>
              <a:t>Ideas?</a:t>
            </a:r>
          </a:p>
        </p:txBody>
      </p:sp>
      <p:sp>
        <p:nvSpPr>
          <p:cNvPr id="3" name="Content Placeholder 2">
            <a:extLst>
              <a:ext uri="{FF2B5EF4-FFF2-40B4-BE49-F238E27FC236}">
                <a16:creationId xmlns:a16="http://schemas.microsoft.com/office/drawing/2014/main" id="{D70A9E50-40F0-43CE-870A-1C2600881DBF}"/>
              </a:ext>
            </a:extLst>
          </p:cNvPr>
          <p:cNvSpPr>
            <a:spLocks noGrp="1"/>
          </p:cNvSpPr>
          <p:nvPr>
            <p:ph idx="1"/>
          </p:nvPr>
        </p:nvSpPr>
        <p:spPr>
          <a:xfrm>
            <a:off x="626745" y="1523144"/>
            <a:ext cx="10938510" cy="4837899"/>
          </a:xfrm>
        </p:spPr>
        <p:txBody>
          <a:bodyPr>
            <a:normAutofit/>
          </a:bodyPr>
          <a:lstStyle/>
          <a:p>
            <a:r>
              <a:rPr lang="en-GB" sz="3600" dirty="0"/>
              <a:t>As I sat back, memories started to flood in of when I was a small banana …</a:t>
            </a:r>
          </a:p>
          <a:p>
            <a:r>
              <a:rPr lang="en-GB" sz="3600" dirty="0"/>
              <a:t>So here is how my journey started …</a:t>
            </a:r>
          </a:p>
          <a:p>
            <a:r>
              <a:rPr lang="en-GB" sz="3600" dirty="0"/>
              <a:t>This is how my journey began ..</a:t>
            </a:r>
          </a:p>
          <a:p>
            <a:r>
              <a:rPr lang="en-GB" sz="3600" dirty="0"/>
              <a:t>I suddenly had a flash back of how I arrived here …</a:t>
            </a:r>
          </a:p>
          <a:p>
            <a:r>
              <a:rPr lang="en-GB" sz="3600" dirty="0"/>
              <a:t>Hey – let me tell you my story …</a:t>
            </a:r>
          </a:p>
          <a:p>
            <a:endParaRPr lang="en-GB" sz="3600" dirty="0"/>
          </a:p>
          <a:p>
            <a:endParaRPr lang="en-GB" sz="3600" dirty="0"/>
          </a:p>
          <a:p>
            <a:endParaRPr lang="en-GB" sz="3600" dirty="0"/>
          </a:p>
        </p:txBody>
      </p:sp>
    </p:spTree>
    <p:extLst>
      <p:ext uri="{BB962C8B-B14F-4D97-AF65-F5344CB8AC3E}">
        <p14:creationId xmlns:p14="http://schemas.microsoft.com/office/powerpoint/2010/main" val="24868310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7B9D3-E891-4076-8A83-3544B6DC5EE9}"/>
              </a:ext>
            </a:extLst>
          </p:cNvPr>
          <p:cNvSpPr>
            <a:spLocks noGrp="1"/>
          </p:cNvSpPr>
          <p:nvPr>
            <p:ph type="title"/>
          </p:nvPr>
        </p:nvSpPr>
        <p:spPr>
          <a:xfrm>
            <a:off x="838200" y="291549"/>
            <a:ext cx="10515600" cy="1399140"/>
          </a:xfrm>
        </p:spPr>
        <p:txBody>
          <a:bodyPr/>
          <a:lstStyle/>
          <a:p>
            <a:r>
              <a:rPr lang="en-GB" dirty="0"/>
              <a:t>Ideas?</a:t>
            </a:r>
          </a:p>
        </p:txBody>
      </p:sp>
      <p:sp>
        <p:nvSpPr>
          <p:cNvPr id="3" name="Content Placeholder 2">
            <a:extLst>
              <a:ext uri="{FF2B5EF4-FFF2-40B4-BE49-F238E27FC236}">
                <a16:creationId xmlns:a16="http://schemas.microsoft.com/office/drawing/2014/main" id="{D70A9E50-40F0-43CE-870A-1C2600881DBF}"/>
              </a:ext>
            </a:extLst>
          </p:cNvPr>
          <p:cNvSpPr>
            <a:spLocks noGrp="1"/>
          </p:cNvSpPr>
          <p:nvPr>
            <p:ph idx="1"/>
          </p:nvPr>
        </p:nvSpPr>
        <p:spPr>
          <a:xfrm>
            <a:off x="626745" y="1523144"/>
            <a:ext cx="10938510" cy="4837899"/>
          </a:xfrm>
        </p:spPr>
        <p:txBody>
          <a:bodyPr>
            <a:normAutofit/>
          </a:bodyPr>
          <a:lstStyle/>
          <a:p>
            <a:r>
              <a:rPr lang="en-GB" sz="3600" dirty="0"/>
              <a:t>It all began …</a:t>
            </a:r>
          </a:p>
          <a:p>
            <a:r>
              <a:rPr lang="en-GB" sz="3600" dirty="0"/>
              <a:t>It all started in sunny Costa Rica</a:t>
            </a:r>
          </a:p>
          <a:p>
            <a:r>
              <a:rPr lang="en-GB" sz="3600" dirty="0"/>
              <a:t>My journey began in …</a:t>
            </a:r>
          </a:p>
          <a:p>
            <a:r>
              <a:rPr lang="en-GB" sz="3600" dirty="0"/>
              <a:t>My existence began in …</a:t>
            </a:r>
          </a:p>
          <a:p>
            <a:r>
              <a:rPr lang="en-GB" sz="3600" dirty="0"/>
              <a:t>I was only a baby banana when it all began …</a:t>
            </a:r>
          </a:p>
          <a:p>
            <a:endParaRPr lang="en-GB" sz="3600" dirty="0"/>
          </a:p>
          <a:p>
            <a:endParaRPr lang="en-GB" sz="3600" dirty="0"/>
          </a:p>
          <a:p>
            <a:endParaRPr lang="en-GB" sz="3600" dirty="0"/>
          </a:p>
        </p:txBody>
      </p:sp>
    </p:spTree>
    <p:extLst>
      <p:ext uri="{BB962C8B-B14F-4D97-AF65-F5344CB8AC3E}">
        <p14:creationId xmlns:p14="http://schemas.microsoft.com/office/powerpoint/2010/main" val="14812824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7B9D3-E891-4076-8A83-3544B6DC5EE9}"/>
              </a:ext>
            </a:extLst>
          </p:cNvPr>
          <p:cNvSpPr>
            <a:spLocks noGrp="1"/>
          </p:cNvSpPr>
          <p:nvPr>
            <p:ph type="title"/>
          </p:nvPr>
        </p:nvSpPr>
        <p:spPr>
          <a:xfrm>
            <a:off x="612913" y="1470992"/>
            <a:ext cx="10515600" cy="1399140"/>
          </a:xfrm>
        </p:spPr>
        <p:txBody>
          <a:bodyPr>
            <a:noAutofit/>
          </a:bodyPr>
          <a:lstStyle/>
          <a:p>
            <a:pPr algn="ctr"/>
            <a:r>
              <a:rPr lang="en-GB" sz="6000" b="1" dirty="0"/>
              <a:t>Your task is to write your second paragraph and begin retelling your journey.</a:t>
            </a:r>
          </a:p>
        </p:txBody>
      </p:sp>
    </p:spTree>
    <p:extLst>
      <p:ext uri="{BB962C8B-B14F-4D97-AF65-F5344CB8AC3E}">
        <p14:creationId xmlns:p14="http://schemas.microsoft.com/office/powerpoint/2010/main" val="32484578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7B9D3-E891-4076-8A83-3544B6DC5EE9}"/>
              </a:ext>
            </a:extLst>
          </p:cNvPr>
          <p:cNvSpPr>
            <a:spLocks noGrp="1"/>
          </p:cNvSpPr>
          <p:nvPr>
            <p:ph type="title"/>
          </p:nvPr>
        </p:nvSpPr>
        <p:spPr>
          <a:xfrm>
            <a:off x="838200" y="291549"/>
            <a:ext cx="10515600" cy="1399140"/>
          </a:xfrm>
        </p:spPr>
        <p:txBody>
          <a:bodyPr/>
          <a:lstStyle/>
          <a:p>
            <a:pPr algn="r"/>
            <a:r>
              <a:rPr lang="en-GB" dirty="0"/>
              <a:t>Friday 22</a:t>
            </a:r>
            <a:r>
              <a:rPr lang="en-GB" baseline="30000" dirty="0"/>
              <a:t>nd</a:t>
            </a:r>
            <a:r>
              <a:rPr lang="en-GB" dirty="0"/>
              <a:t> January</a:t>
            </a:r>
          </a:p>
        </p:txBody>
      </p:sp>
      <p:sp>
        <p:nvSpPr>
          <p:cNvPr id="3" name="Content Placeholder 2">
            <a:extLst>
              <a:ext uri="{FF2B5EF4-FFF2-40B4-BE49-F238E27FC236}">
                <a16:creationId xmlns:a16="http://schemas.microsoft.com/office/drawing/2014/main" id="{D70A9E50-40F0-43CE-870A-1C2600881DBF}"/>
              </a:ext>
            </a:extLst>
          </p:cNvPr>
          <p:cNvSpPr>
            <a:spLocks noGrp="1"/>
          </p:cNvSpPr>
          <p:nvPr>
            <p:ph idx="1"/>
          </p:nvPr>
        </p:nvSpPr>
        <p:spPr>
          <a:xfrm>
            <a:off x="626745" y="1523144"/>
            <a:ext cx="10938510" cy="4351338"/>
          </a:xfrm>
        </p:spPr>
        <p:txBody>
          <a:bodyPr>
            <a:normAutofit/>
          </a:bodyPr>
          <a:lstStyle/>
          <a:p>
            <a:r>
              <a:rPr lang="en-GB" sz="3600" b="1" dirty="0"/>
              <a:t>LI: to continue retelling my journey</a:t>
            </a:r>
          </a:p>
          <a:p>
            <a:endParaRPr lang="en-GB" sz="3600" dirty="0"/>
          </a:p>
          <a:p>
            <a:r>
              <a:rPr lang="en-GB" sz="3600" dirty="0"/>
              <a:t>I can write about what happened to me on my journey</a:t>
            </a:r>
          </a:p>
          <a:p>
            <a:r>
              <a:rPr lang="en-GB" sz="3600" dirty="0"/>
              <a:t>I can include my feelings, reactions &amp; opinions</a:t>
            </a:r>
          </a:p>
          <a:p>
            <a:r>
              <a:rPr lang="en-GB" sz="3600" dirty="0"/>
              <a:t>I can be specific &amp; descriptive (adjectives, adverbs, powerful verbs)</a:t>
            </a:r>
          </a:p>
          <a:p>
            <a:r>
              <a:rPr lang="en-GB" sz="3600" dirty="0"/>
              <a:t>I can use time words &amp; phrases</a:t>
            </a:r>
          </a:p>
          <a:p>
            <a:endParaRPr lang="en-GB" sz="3600" dirty="0"/>
          </a:p>
        </p:txBody>
      </p:sp>
    </p:spTree>
    <p:extLst>
      <p:ext uri="{BB962C8B-B14F-4D97-AF65-F5344CB8AC3E}">
        <p14:creationId xmlns:p14="http://schemas.microsoft.com/office/powerpoint/2010/main" val="9648854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7B9D3-E891-4076-8A83-3544B6DC5EE9}"/>
              </a:ext>
            </a:extLst>
          </p:cNvPr>
          <p:cNvSpPr>
            <a:spLocks noGrp="1"/>
          </p:cNvSpPr>
          <p:nvPr>
            <p:ph type="title"/>
          </p:nvPr>
        </p:nvSpPr>
        <p:spPr>
          <a:xfrm>
            <a:off x="838200" y="291549"/>
            <a:ext cx="10515600" cy="1399140"/>
          </a:xfrm>
        </p:spPr>
        <p:txBody>
          <a:bodyPr/>
          <a:lstStyle/>
          <a:p>
            <a:pPr algn="r"/>
            <a:r>
              <a:rPr lang="en-GB" dirty="0"/>
              <a:t>Monday 25</a:t>
            </a:r>
            <a:r>
              <a:rPr lang="en-GB" baseline="30000" dirty="0"/>
              <a:t>th</a:t>
            </a:r>
            <a:r>
              <a:rPr lang="en-GB" dirty="0"/>
              <a:t> January</a:t>
            </a:r>
          </a:p>
        </p:txBody>
      </p:sp>
      <p:sp>
        <p:nvSpPr>
          <p:cNvPr id="3" name="Content Placeholder 2">
            <a:extLst>
              <a:ext uri="{FF2B5EF4-FFF2-40B4-BE49-F238E27FC236}">
                <a16:creationId xmlns:a16="http://schemas.microsoft.com/office/drawing/2014/main" id="{D70A9E50-40F0-43CE-870A-1C2600881DBF}"/>
              </a:ext>
            </a:extLst>
          </p:cNvPr>
          <p:cNvSpPr>
            <a:spLocks noGrp="1"/>
          </p:cNvSpPr>
          <p:nvPr>
            <p:ph idx="1"/>
          </p:nvPr>
        </p:nvSpPr>
        <p:spPr>
          <a:xfrm>
            <a:off x="626745" y="1523144"/>
            <a:ext cx="10938510" cy="4351338"/>
          </a:xfrm>
        </p:spPr>
        <p:txBody>
          <a:bodyPr>
            <a:normAutofit/>
          </a:bodyPr>
          <a:lstStyle/>
          <a:p>
            <a:r>
              <a:rPr lang="en-GB" sz="3600" b="1" dirty="0"/>
              <a:t>LI: to continue retelling my journey</a:t>
            </a:r>
          </a:p>
          <a:p>
            <a:endParaRPr lang="en-GB" sz="3600" dirty="0"/>
          </a:p>
          <a:p>
            <a:r>
              <a:rPr lang="en-GB" sz="3600" dirty="0"/>
              <a:t>I can use technical language</a:t>
            </a:r>
          </a:p>
          <a:p>
            <a:r>
              <a:rPr lang="en-GB" sz="3600" dirty="0"/>
              <a:t>I can include my feelings, reactions &amp; opinions</a:t>
            </a:r>
          </a:p>
          <a:p>
            <a:r>
              <a:rPr lang="en-GB" sz="3600" dirty="0"/>
              <a:t>I can be specific &amp; descriptive</a:t>
            </a:r>
          </a:p>
          <a:p>
            <a:r>
              <a:rPr lang="en-GB" sz="3600" dirty="0"/>
              <a:t>I can use time words &amp; phrases</a:t>
            </a:r>
          </a:p>
          <a:p>
            <a:endParaRPr lang="en-GB" sz="3600" dirty="0"/>
          </a:p>
        </p:txBody>
      </p:sp>
    </p:spTree>
    <p:extLst>
      <p:ext uri="{BB962C8B-B14F-4D97-AF65-F5344CB8AC3E}">
        <p14:creationId xmlns:p14="http://schemas.microsoft.com/office/powerpoint/2010/main" val="40463512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82D47-93F0-4259-B5F2-7888BF29B402}"/>
              </a:ext>
            </a:extLst>
          </p:cNvPr>
          <p:cNvSpPr>
            <a:spLocks noGrp="1"/>
          </p:cNvSpPr>
          <p:nvPr>
            <p:ph type="title"/>
          </p:nvPr>
        </p:nvSpPr>
        <p:spPr/>
        <p:txBody>
          <a:bodyPr/>
          <a:lstStyle/>
          <a:p>
            <a:r>
              <a:rPr lang="en-GB" b="1" dirty="0"/>
              <a:t>Technical Language</a:t>
            </a:r>
          </a:p>
        </p:txBody>
      </p:sp>
      <p:sp>
        <p:nvSpPr>
          <p:cNvPr id="4" name="Content Placeholder 3">
            <a:extLst>
              <a:ext uri="{FF2B5EF4-FFF2-40B4-BE49-F238E27FC236}">
                <a16:creationId xmlns:a16="http://schemas.microsoft.com/office/drawing/2014/main" id="{DED47C29-76FC-4F76-939B-388C7A15A3D7}"/>
              </a:ext>
            </a:extLst>
          </p:cNvPr>
          <p:cNvSpPr>
            <a:spLocks noGrp="1"/>
          </p:cNvSpPr>
          <p:nvPr>
            <p:ph sz="half" idx="2"/>
          </p:nvPr>
        </p:nvSpPr>
        <p:spPr>
          <a:xfrm>
            <a:off x="839788" y="1855304"/>
            <a:ext cx="5157787" cy="4334359"/>
          </a:xfrm>
        </p:spPr>
        <p:txBody>
          <a:bodyPr>
            <a:normAutofit lnSpcReduction="10000"/>
          </a:bodyPr>
          <a:lstStyle/>
          <a:p>
            <a:r>
              <a:rPr lang="en-GB" sz="4000" dirty="0"/>
              <a:t>banana plant</a:t>
            </a:r>
          </a:p>
          <a:p>
            <a:r>
              <a:rPr lang="en-GB" sz="4000" dirty="0"/>
              <a:t>plantation</a:t>
            </a:r>
          </a:p>
          <a:p>
            <a:r>
              <a:rPr lang="en-GB" sz="4000" dirty="0"/>
              <a:t>processing plant</a:t>
            </a:r>
          </a:p>
          <a:p>
            <a:r>
              <a:rPr lang="en-GB" sz="4000" dirty="0"/>
              <a:t>ripening room</a:t>
            </a:r>
          </a:p>
          <a:p>
            <a:r>
              <a:rPr lang="en-GB" sz="4000" dirty="0"/>
              <a:t>ethylene gas</a:t>
            </a:r>
          </a:p>
          <a:p>
            <a:r>
              <a:rPr lang="en-GB" sz="4000" dirty="0"/>
              <a:t>branded</a:t>
            </a:r>
          </a:p>
          <a:p>
            <a:r>
              <a:rPr lang="en-GB" sz="4000" dirty="0"/>
              <a:t>ripened</a:t>
            </a:r>
          </a:p>
          <a:p>
            <a:endParaRPr lang="en-GB" dirty="0"/>
          </a:p>
        </p:txBody>
      </p:sp>
      <p:sp>
        <p:nvSpPr>
          <p:cNvPr id="6" name="Content Placeholder 5">
            <a:extLst>
              <a:ext uri="{FF2B5EF4-FFF2-40B4-BE49-F238E27FC236}">
                <a16:creationId xmlns:a16="http://schemas.microsoft.com/office/drawing/2014/main" id="{A5F5C6B6-0547-46E3-8CEA-F65D7010C59F}"/>
              </a:ext>
            </a:extLst>
          </p:cNvPr>
          <p:cNvSpPr>
            <a:spLocks noGrp="1"/>
          </p:cNvSpPr>
          <p:nvPr>
            <p:ph sz="quarter" idx="4"/>
          </p:nvPr>
        </p:nvSpPr>
        <p:spPr>
          <a:xfrm>
            <a:off x="6194427" y="304800"/>
            <a:ext cx="5183188" cy="6248400"/>
          </a:xfrm>
        </p:spPr>
        <p:txBody>
          <a:bodyPr>
            <a:normAutofit lnSpcReduction="10000"/>
          </a:bodyPr>
          <a:lstStyle/>
          <a:p>
            <a:r>
              <a:rPr lang="en-GB" sz="4000" dirty="0"/>
              <a:t>bunch</a:t>
            </a:r>
          </a:p>
          <a:p>
            <a:r>
              <a:rPr lang="en-GB" sz="4000" dirty="0"/>
              <a:t>hand</a:t>
            </a:r>
          </a:p>
          <a:p>
            <a:r>
              <a:rPr lang="en-GB" sz="4000" dirty="0"/>
              <a:t>fingers</a:t>
            </a:r>
          </a:p>
          <a:p>
            <a:r>
              <a:rPr lang="en-GB" sz="4000" dirty="0"/>
              <a:t>imported</a:t>
            </a:r>
          </a:p>
          <a:p>
            <a:r>
              <a:rPr lang="en-GB" sz="4000" dirty="0"/>
              <a:t>exported</a:t>
            </a:r>
          </a:p>
          <a:p>
            <a:r>
              <a:rPr lang="en-GB" sz="4000" dirty="0"/>
              <a:t>boxed up</a:t>
            </a:r>
          </a:p>
          <a:p>
            <a:r>
              <a:rPr lang="en-GB" sz="4000" dirty="0"/>
              <a:t>graded</a:t>
            </a:r>
          </a:p>
          <a:p>
            <a:r>
              <a:rPr lang="en-GB" sz="4000" dirty="0"/>
              <a:t>conveyor belt</a:t>
            </a:r>
          </a:p>
          <a:p>
            <a:r>
              <a:rPr lang="en-GB" sz="4000" dirty="0"/>
              <a:t>w</a:t>
            </a:r>
            <a:r>
              <a:rPr lang="en-GB" sz="4000"/>
              <a:t>ashed</a:t>
            </a:r>
            <a:endParaRPr lang="en-GB" sz="4000" dirty="0"/>
          </a:p>
          <a:p>
            <a:r>
              <a:rPr lang="en-GB" sz="4000" dirty="0"/>
              <a:t>vat of water / bath</a:t>
            </a:r>
          </a:p>
        </p:txBody>
      </p:sp>
    </p:spTree>
    <p:extLst>
      <p:ext uri="{BB962C8B-B14F-4D97-AF65-F5344CB8AC3E}">
        <p14:creationId xmlns:p14="http://schemas.microsoft.com/office/powerpoint/2010/main" val="25302899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384</TotalTime>
  <Words>997</Words>
  <Application>Microsoft Office PowerPoint</Application>
  <PresentationFormat>Widescreen</PresentationFormat>
  <Paragraphs>129</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Banana Recount</vt:lpstr>
      <vt:lpstr>Thursday 14th January</vt:lpstr>
      <vt:lpstr>PowerPoint Presentation</vt:lpstr>
      <vt:lpstr>Friday 15th January &amp; Monday 18th January</vt:lpstr>
      <vt:lpstr>Stages of Banana Production</vt:lpstr>
      <vt:lpstr>PowerPoint Presentation</vt:lpstr>
      <vt:lpstr>PowerPoint Presentation</vt:lpstr>
      <vt:lpstr>PowerPoint Presentation</vt:lpstr>
      <vt:lpstr>Tuesday 19th  January</vt:lpstr>
      <vt:lpstr>Your task is to organise your writing</vt:lpstr>
      <vt:lpstr>Wednesday 20th  January</vt:lpstr>
      <vt:lpstr>Where am I? (ideas)</vt:lpstr>
      <vt:lpstr>Opening sentence (ideas)</vt:lpstr>
      <vt:lpstr>Ideas for opening:</vt:lpstr>
      <vt:lpstr>Thursday 21st January</vt:lpstr>
      <vt:lpstr>Ideas?</vt:lpstr>
      <vt:lpstr>Ideas?</vt:lpstr>
      <vt:lpstr>Your task is to write your second paragraph and begin retelling your journey.</vt:lpstr>
      <vt:lpstr>Friday 22nd January</vt:lpstr>
      <vt:lpstr>Monday 25th January</vt:lpstr>
      <vt:lpstr>Technical Language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Banana Recount</dc:title>
  <dc:creator>Julia LYALL</dc:creator>
  <cp:lastModifiedBy>Julia LYALL</cp:lastModifiedBy>
  <cp:revision>35</cp:revision>
  <dcterms:created xsi:type="dcterms:W3CDTF">2021-01-13T17:54:40Z</dcterms:created>
  <dcterms:modified xsi:type="dcterms:W3CDTF">2021-01-25T11:37:17Z</dcterms:modified>
</cp:coreProperties>
</file>