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7" r:id="rId2"/>
  </p:sldIdLst>
  <p:sldSz cx="6858000" cy="9144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75" autoAdjust="0"/>
    <p:restoredTop sz="94660"/>
  </p:normalViewPr>
  <p:slideViewPr>
    <p:cSldViewPr snapToGrid="0">
      <p:cViewPr varScale="1">
        <p:scale>
          <a:sx n="64" d="100"/>
          <a:sy n="64" d="100"/>
        </p:scale>
        <p:origin x="1962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496484"/>
            <a:ext cx="5829300" cy="3183467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4802717"/>
            <a:ext cx="5143500" cy="2207683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446A7C-30C4-450A-B100-EA9B476F5072}" type="datetimeFigureOut">
              <a:rPr lang="en-GB" smtClean="0"/>
              <a:t>23/11/2020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7E9450-E261-468F-80E9-2C591225FD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37210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446A7C-30C4-450A-B100-EA9B476F5072}" type="datetimeFigureOut">
              <a:rPr lang="en-GB" smtClean="0"/>
              <a:t>23/11/2020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7E9450-E261-468F-80E9-2C591225FD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26049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279653"/>
            <a:ext cx="5915025" cy="3803649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119286"/>
            <a:ext cx="5915025" cy="2000249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446A7C-30C4-450A-B100-EA9B476F5072}" type="datetimeFigureOut">
              <a:rPr lang="en-GB" smtClean="0"/>
              <a:t>23/11/2020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7E9450-E261-468F-80E9-2C591225FD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39737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434167"/>
            <a:ext cx="2914650" cy="580178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434167"/>
            <a:ext cx="2914650" cy="580178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446A7C-30C4-450A-B100-EA9B476F5072}" type="datetimeFigureOut">
              <a:rPr lang="en-GB" smtClean="0"/>
              <a:t>23/11/2020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7E9450-E261-468F-80E9-2C591225FD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49833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486836"/>
            <a:ext cx="5915025" cy="176741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241551"/>
            <a:ext cx="2901255" cy="1098549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340100"/>
            <a:ext cx="2901255" cy="491278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241551"/>
            <a:ext cx="2915543" cy="1098549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340100"/>
            <a:ext cx="2915543" cy="491278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446A7C-30C4-450A-B100-EA9B476F5072}" type="datetimeFigureOut">
              <a:rPr lang="en-GB" smtClean="0"/>
              <a:t>23/11/2020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7E9450-E261-468F-80E9-2C591225FD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15410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446A7C-30C4-450A-B100-EA9B476F5072}" type="datetimeFigureOut">
              <a:rPr lang="en-GB" smtClean="0"/>
              <a:t>23/11/2020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7E9450-E261-468F-80E9-2C591225FD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91881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446A7C-30C4-450A-B100-EA9B476F5072}" type="datetimeFigureOut">
              <a:rPr lang="en-GB" smtClean="0"/>
              <a:t>23/11/2020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7E9450-E261-468F-80E9-2C591225FD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58472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09600"/>
            <a:ext cx="2211884" cy="21336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316569"/>
            <a:ext cx="3471863" cy="6498167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743200"/>
            <a:ext cx="2211884" cy="508211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446A7C-30C4-450A-B100-EA9B476F5072}" type="datetimeFigureOut">
              <a:rPr lang="en-GB" smtClean="0"/>
              <a:t>23/11/2020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7E9450-E261-468F-80E9-2C591225FD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02912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09600"/>
            <a:ext cx="2211884" cy="21336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316569"/>
            <a:ext cx="3471863" cy="6498167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743200"/>
            <a:ext cx="2211884" cy="508211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446A7C-30C4-450A-B100-EA9B476F5072}" type="datetimeFigureOut">
              <a:rPr lang="en-GB" smtClean="0"/>
              <a:t>23/11/2020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7E9450-E261-468F-80E9-2C591225FD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90453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446A7C-30C4-450A-B100-EA9B476F5072}" type="datetimeFigureOut">
              <a:rPr lang="en-GB" smtClean="0"/>
              <a:t>23/11/2020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7E9450-E261-468F-80E9-2C591225FD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97705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486834"/>
            <a:ext cx="1478756" cy="774911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486834"/>
            <a:ext cx="4350544" cy="774911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446A7C-30C4-450A-B100-EA9B476F5072}" type="datetimeFigureOut">
              <a:rPr lang="en-GB" smtClean="0"/>
              <a:t>23/11/2020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7E9450-E261-468F-80E9-2C591225FD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80012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486836"/>
            <a:ext cx="5915025" cy="176741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434167"/>
            <a:ext cx="5915025" cy="580178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8475136"/>
            <a:ext cx="154305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446A7C-30C4-450A-B100-EA9B476F5072}" type="datetimeFigureOut">
              <a:rPr lang="en-GB" smtClean="0"/>
              <a:t>23/11/2020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8475136"/>
            <a:ext cx="2314575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8475136"/>
            <a:ext cx="154305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7E9450-E261-468F-80E9-2C591225FD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3642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9000" r="-6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69E61277-BEA4-4556-9667-43351C0D1029}"/>
              </a:ext>
            </a:extLst>
          </p:cNvPr>
          <p:cNvSpPr/>
          <p:nvPr/>
        </p:nvSpPr>
        <p:spPr>
          <a:xfrm>
            <a:off x="149418" y="295433"/>
            <a:ext cx="6552007" cy="8660677"/>
          </a:xfrm>
          <a:prstGeom prst="roundRect">
            <a:avLst>
              <a:gd name="adj" fmla="val 4735"/>
            </a:avLst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27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8E5CC74E-4672-4BF4-B00F-0E5EF4432868}"/>
              </a:ext>
            </a:extLst>
          </p:cNvPr>
          <p:cNvSpPr/>
          <p:nvPr/>
        </p:nvSpPr>
        <p:spPr>
          <a:xfrm>
            <a:off x="-143691" y="-63788"/>
            <a:ext cx="5855559" cy="914400"/>
          </a:xfrm>
          <a:prstGeom prst="roundRect">
            <a:avLst>
              <a:gd name="adj" fmla="val 38585"/>
            </a:avLst>
          </a:prstGeom>
          <a:gradFill flip="none" rotWithShape="1">
            <a:gsLst>
              <a:gs pos="0">
                <a:srgbClr val="FFFF00">
                  <a:tint val="66000"/>
                  <a:satMod val="160000"/>
                </a:srgbClr>
              </a:gs>
              <a:gs pos="50000">
                <a:srgbClr val="FFFF00">
                  <a:tint val="44500"/>
                  <a:satMod val="160000"/>
                </a:srgbClr>
              </a:gs>
              <a:gs pos="100000">
                <a:srgbClr val="FFFF00">
                  <a:tint val="23500"/>
                  <a:satMod val="160000"/>
                </a:srgbClr>
              </a:gs>
            </a:gsLst>
            <a:lin ang="2700000" scaled="1"/>
            <a:tileRect/>
          </a:gra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40F8B0D-DE50-4E77-A8FA-727189C62CA3}"/>
              </a:ext>
            </a:extLst>
          </p:cNvPr>
          <p:cNvSpPr txBox="1"/>
          <p:nvPr/>
        </p:nvSpPr>
        <p:spPr>
          <a:xfrm>
            <a:off x="-2355073" y="101024"/>
            <a:ext cx="1022821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 defTabSz="914400">
              <a:defRPr/>
            </a:pPr>
            <a:r>
              <a:rPr lang="en-GB" sz="3200" b="1" dirty="0">
                <a:solidFill>
                  <a:prstClr val="black"/>
                </a:solidFill>
                <a:latin typeface="Comic Sans MS" panose="030F0702030302020204" pitchFamily="66" charset="0"/>
              </a:rPr>
              <a:t>STEM: Straw Roller Coaster</a:t>
            </a:r>
            <a:endParaRPr kumimoji="0" lang="en-GB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2BE496E-D93D-4BED-87ED-B04996870720}"/>
              </a:ext>
            </a:extLst>
          </p:cNvPr>
          <p:cNvSpPr txBox="1"/>
          <p:nvPr/>
        </p:nvSpPr>
        <p:spPr>
          <a:xfrm>
            <a:off x="3657600" y="3593198"/>
            <a:ext cx="2951459" cy="1169551"/>
          </a:xfrm>
          <a:prstGeom prst="rect">
            <a:avLst/>
          </a:prstGeom>
          <a:solidFill>
            <a:schemeClr val="bg1"/>
          </a:solidFill>
          <a:ln w="38100">
            <a:solidFill>
              <a:srgbClr val="7030A0"/>
            </a:solidFill>
            <a:prstDash val="lgDash"/>
          </a:ln>
        </p:spPr>
        <p:txBody>
          <a:bodyPr wrap="square" rtlCol="0">
            <a:spAutoFit/>
          </a:bodyPr>
          <a:lstStyle/>
          <a:p>
            <a:pPr lvl="0" algn="just"/>
            <a:r>
              <a:rPr lang="en-US" sz="1400" dirty="0">
                <a:solidFill>
                  <a:prstClr val="black"/>
                </a:solidFill>
              </a:rPr>
              <a:t>Build a Straw Roller Coaster for a ping pong ball to roll down!  Drinking straws and hot glue, and that’s it.  Use a low temp gun and kids can make this themselves.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26F2A4D5-06DC-44D5-8651-69B3DF0F7B93}"/>
              </a:ext>
            </a:extLst>
          </p:cNvPr>
          <p:cNvSpPr txBox="1"/>
          <p:nvPr/>
        </p:nvSpPr>
        <p:spPr>
          <a:xfrm>
            <a:off x="3657600" y="4829276"/>
            <a:ext cx="2951459" cy="2154436"/>
          </a:xfrm>
          <a:prstGeom prst="rect">
            <a:avLst/>
          </a:prstGeom>
          <a:gradFill flip="none" rotWithShape="1">
            <a:gsLst>
              <a:gs pos="0">
                <a:srgbClr val="92D050">
                  <a:tint val="66000"/>
                  <a:satMod val="160000"/>
                </a:srgbClr>
              </a:gs>
              <a:gs pos="50000">
                <a:srgbClr val="92D050">
                  <a:tint val="44500"/>
                  <a:satMod val="160000"/>
                </a:srgbClr>
              </a:gs>
              <a:gs pos="100000">
                <a:srgbClr val="92D050">
                  <a:tint val="23500"/>
                  <a:satMod val="160000"/>
                </a:srgbClr>
              </a:gs>
            </a:gsLst>
            <a:lin ang="2700000" scaled="1"/>
            <a:tileRect/>
          </a:gradFill>
          <a:ln w="3810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pPr lvl="0"/>
            <a:r>
              <a:rPr lang="en-US" sz="1400" b="1" dirty="0">
                <a:solidFill>
                  <a:prstClr val="black"/>
                </a:solidFill>
              </a:rPr>
              <a:t>What you'll need: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1200" dirty="0">
                <a:solidFill>
                  <a:prstClr val="black"/>
                </a:solidFill>
              </a:rPr>
              <a:t>To build this straw roller coaster you will need: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1200" dirty="0">
                <a:solidFill>
                  <a:prstClr val="black"/>
                </a:solidFill>
              </a:rPr>
              <a:t>A cardboard box or a piece of cardboard for the base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1200" dirty="0">
                <a:solidFill>
                  <a:prstClr val="black"/>
                </a:solidFill>
              </a:rPr>
              <a:t>Straws – solid color ones are fun!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1200" dirty="0">
                <a:solidFill>
                  <a:prstClr val="black"/>
                </a:solidFill>
              </a:rPr>
              <a:t>Scissors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1200" dirty="0">
                <a:solidFill>
                  <a:prstClr val="black"/>
                </a:solidFill>
              </a:rPr>
              <a:t>A hot glue gun and glue sticks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1200" dirty="0">
                <a:solidFill>
                  <a:prstClr val="black"/>
                </a:solidFill>
              </a:rPr>
              <a:t>A ping pong ball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1200" dirty="0">
                <a:solidFill>
                  <a:prstClr val="black"/>
                </a:solidFill>
              </a:rPr>
              <a:t>A bowl to catch the ball at the bottom (optional)</a:t>
            </a: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086B9BF1-8162-4AE1-A5DB-B364D02151DD}"/>
              </a:ext>
            </a:extLst>
          </p:cNvPr>
          <p:cNvSpPr/>
          <p:nvPr/>
        </p:nvSpPr>
        <p:spPr>
          <a:xfrm>
            <a:off x="293429" y="1471095"/>
            <a:ext cx="2813026" cy="1564339"/>
          </a:xfrm>
          <a:prstGeom prst="rect">
            <a:avLst/>
          </a:prstGeom>
          <a:gradFill flip="none" rotWithShape="1">
            <a:gsLst>
              <a:gs pos="0">
                <a:srgbClr val="FFFF00">
                  <a:tint val="66000"/>
                  <a:satMod val="160000"/>
                </a:srgbClr>
              </a:gs>
              <a:gs pos="50000">
                <a:srgbClr val="FFFF00">
                  <a:tint val="44500"/>
                  <a:satMod val="160000"/>
                </a:srgbClr>
              </a:gs>
              <a:gs pos="100000">
                <a:srgbClr val="FFFF00">
                  <a:tint val="23500"/>
                  <a:satMod val="160000"/>
                </a:srgbClr>
              </a:gs>
            </a:gsLst>
            <a:lin ang="2700000" scaled="1"/>
            <a:tileRect/>
          </a:gradFill>
          <a:ln w="28575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lvl="0" algn="just">
              <a:lnSpc>
                <a:spcPct val="115000"/>
              </a:lnSpc>
              <a:spcAft>
                <a:spcPts val="1000"/>
              </a:spcAft>
            </a:pPr>
            <a:r>
              <a:rPr lang="en-US" sz="1400" b="1" dirty="0">
                <a:solidFill>
                  <a:prstClr val="black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Roller Coaster Challenge is a mind-bending three-dimensional playground for engineers. Your goal is to create a functioning roller coaster that can get the car to safely glide to the end of the track.</a:t>
            </a:r>
            <a:endParaRPr kumimoji="0" lang="en-GB" sz="12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0F5A5706-64FE-4D53-9AF5-BE51CD2C1E8D}"/>
              </a:ext>
            </a:extLst>
          </p:cNvPr>
          <p:cNvSpPr txBox="1"/>
          <p:nvPr/>
        </p:nvSpPr>
        <p:spPr>
          <a:xfrm>
            <a:off x="3657600" y="3122128"/>
            <a:ext cx="2951459" cy="400110"/>
          </a:xfrm>
          <a:prstGeom prst="rect">
            <a:avLst/>
          </a:prstGeom>
          <a:gradFill flip="none" rotWithShape="1">
            <a:gsLst>
              <a:gs pos="0">
                <a:schemeClr val="accent2">
                  <a:tint val="66000"/>
                  <a:satMod val="160000"/>
                </a:schemeClr>
              </a:gs>
              <a:gs pos="50000">
                <a:schemeClr val="accent2">
                  <a:tint val="44500"/>
                  <a:satMod val="160000"/>
                </a:schemeClr>
              </a:gs>
              <a:gs pos="100000">
                <a:schemeClr val="accent2">
                  <a:tint val="23500"/>
                  <a:satMod val="160000"/>
                </a:schemeClr>
              </a:gs>
            </a:gsLst>
            <a:lin ang="2700000" scaled="1"/>
            <a:tileRect/>
          </a:gradFill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/>
              <a:t>Your Challenge!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43B7A050-A87C-4F3C-BD1C-4F0C6240E313}"/>
              </a:ext>
            </a:extLst>
          </p:cNvPr>
          <p:cNvSpPr txBox="1"/>
          <p:nvPr/>
        </p:nvSpPr>
        <p:spPr>
          <a:xfrm>
            <a:off x="310531" y="5880031"/>
            <a:ext cx="3256842" cy="400110"/>
          </a:xfrm>
          <a:prstGeom prst="rect">
            <a:avLst/>
          </a:prstGeom>
          <a:gradFill flip="none" rotWithShape="1">
            <a:gsLst>
              <a:gs pos="0">
                <a:schemeClr val="accent2">
                  <a:tint val="66000"/>
                  <a:satMod val="160000"/>
                </a:schemeClr>
              </a:gs>
              <a:gs pos="50000">
                <a:schemeClr val="accent2">
                  <a:tint val="44500"/>
                  <a:satMod val="160000"/>
                </a:schemeClr>
              </a:gs>
              <a:gs pos="100000">
                <a:schemeClr val="accent2">
                  <a:tint val="23500"/>
                  <a:satMod val="160000"/>
                </a:schemeClr>
              </a:gs>
            </a:gsLst>
            <a:lin ang="2700000" scaled="1"/>
            <a:tileRect/>
          </a:gradFill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/>
              <a:t>Things to think about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718EDE17-36A2-4A37-B6AF-43A589F3AF2D}"/>
              </a:ext>
            </a:extLst>
          </p:cNvPr>
          <p:cNvSpPr txBox="1"/>
          <p:nvPr/>
        </p:nvSpPr>
        <p:spPr>
          <a:xfrm>
            <a:off x="303374" y="6375037"/>
            <a:ext cx="3256842" cy="2462213"/>
          </a:xfrm>
          <a:prstGeom prst="rect">
            <a:avLst/>
          </a:prstGeom>
          <a:solidFill>
            <a:schemeClr val="bg1"/>
          </a:solidFill>
          <a:ln w="38100">
            <a:solidFill>
              <a:srgbClr val="7030A0"/>
            </a:solidFill>
            <a:prstDash val="lgDash"/>
          </a:ln>
        </p:spPr>
        <p:txBody>
          <a:bodyPr wrap="square" rtlCol="0">
            <a:spAutoFit/>
          </a:bodyPr>
          <a:lstStyle/>
          <a:p>
            <a:pPr marL="171450" lvl="0" indent="-171450" algn="just">
              <a:buFont typeface="Arial" panose="020B0604020202020204" pitchFamily="34" charset="0"/>
              <a:buChar char="•"/>
            </a:pPr>
            <a:r>
              <a:rPr lang="en-US" sz="1400" dirty="0"/>
              <a:t>How high are you going to start your roller coaster?</a:t>
            </a:r>
          </a:p>
          <a:p>
            <a:pPr marL="171450" lvl="0" indent="-171450" algn="just">
              <a:buFont typeface="Arial" panose="020B0604020202020204" pitchFamily="34" charset="0"/>
              <a:buChar char="•"/>
            </a:pPr>
            <a:r>
              <a:rPr lang="en-US" sz="1400" dirty="0"/>
              <a:t>How are you going to make sure that your ball doesn’t move that fast it falls off?</a:t>
            </a:r>
          </a:p>
          <a:p>
            <a:pPr marL="171450" lvl="0" indent="-171450" algn="just">
              <a:buFont typeface="Arial" panose="020B0604020202020204" pitchFamily="34" charset="0"/>
              <a:buChar char="•"/>
            </a:pPr>
            <a:r>
              <a:rPr lang="en-US" sz="1400" dirty="0"/>
              <a:t>How are you going to make your ball go round corners?</a:t>
            </a:r>
          </a:p>
          <a:p>
            <a:pPr marL="171450" lvl="0" indent="-171450" algn="just">
              <a:buFont typeface="Arial" panose="020B0604020202020204" pitchFamily="34" charset="0"/>
              <a:buChar char="•"/>
            </a:pPr>
            <a:r>
              <a:rPr lang="en-US" sz="1400" dirty="0"/>
              <a:t>Is it better to have your ball moving fast or slow?</a:t>
            </a:r>
          </a:p>
          <a:p>
            <a:pPr marL="171450" lvl="0" indent="-171450" algn="just">
              <a:buFont typeface="Arial" panose="020B0604020202020204" pitchFamily="34" charset="0"/>
              <a:buChar char="•"/>
            </a:pPr>
            <a:r>
              <a:rPr lang="en-US" sz="1400" dirty="0"/>
              <a:t>How are you going to connect your straws together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253E7D3F-EF98-4FEB-8A25-A0D8BD686DCE}"/>
              </a:ext>
            </a:extLst>
          </p:cNvPr>
          <p:cNvSpPr txBox="1"/>
          <p:nvPr/>
        </p:nvSpPr>
        <p:spPr>
          <a:xfrm>
            <a:off x="3657600" y="7072755"/>
            <a:ext cx="2951458" cy="276999"/>
          </a:xfrm>
          <a:prstGeom prst="rect">
            <a:avLst/>
          </a:prstGeom>
          <a:gradFill flip="none" rotWithShape="1">
            <a:gsLst>
              <a:gs pos="0">
                <a:srgbClr val="92D050">
                  <a:tint val="66000"/>
                  <a:satMod val="160000"/>
                </a:srgbClr>
              </a:gs>
              <a:gs pos="50000">
                <a:srgbClr val="92D050">
                  <a:tint val="44500"/>
                  <a:satMod val="160000"/>
                </a:srgbClr>
              </a:gs>
              <a:gs pos="100000">
                <a:srgbClr val="92D050">
                  <a:tint val="23500"/>
                  <a:satMod val="160000"/>
                </a:srgbClr>
              </a:gs>
            </a:gsLst>
            <a:lin ang="2700000" scaled="1"/>
            <a:tileRect/>
          </a:gradFill>
          <a:ln w="3810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pPr lvl="0" algn="just">
              <a:defRPr/>
            </a:pP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Reflection Questions</a:t>
            </a:r>
            <a:endParaRPr kumimoji="0" lang="en-GB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47A6FF48-79E7-4C59-85C4-2F3DE4C68956}"/>
              </a:ext>
            </a:extLst>
          </p:cNvPr>
          <p:cNvSpPr txBox="1"/>
          <p:nvPr/>
        </p:nvSpPr>
        <p:spPr>
          <a:xfrm>
            <a:off x="293430" y="984291"/>
            <a:ext cx="2813025" cy="400110"/>
          </a:xfrm>
          <a:prstGeom prst="rect">
            <a:avLst/>
          </a:prstGeom>
          <a:gradFill flip="none" rotWithShape="1">
            <a:gsLst>
              <a:gs pos="0">
                <a:schemeClr val="accent2">
                  <a:tint val="66000"/>
                  <a:satMod val="160000"/>
                </a:schemeClr>
              </a:gs>
              <a:gs pos="50000">
                <a:schemeClr val="accent2">
                  <a:tint val="44500"/>
                  <a:satMod val="160000"/>
                </a:schemeClr>
              </a:gs>
              <a:gs pos="100000">
                <a:schemeClr val="accent2">
                  <a:tint val="23500"/>
                  <a:satMod val="160000"/>
                </a:schemeClr>
              </a:gs>
            </a:gsLst>
            <a:lin ang="2700000" scaled="1"/>
            <a:tileRect/>
          </a:gradFill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/>
              <a:t>Introduction</a:t>
            </a:r>
          </a:p>
        </p:txBody>
      </p:sp>
      <p:pic>
        <p:nvPicPr>
          <p:cNvPr id="1028" name="Picture 4" descr="STEM Challenge for Kids: Build a Straw Roller Coaster!">
            <a:extLst>
              <a:ext uri="{FF2B5EF4-FFF2-40B4-BE49-F238E27FC236}">
                <a16:creationId xmlns:a16="http://schemas.microsoft.com/office/drawing/2014/main" id="{29DEA007-1C51-4B01-B2E6-16D5FD5723C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22" t="65146" r="5052" b="5735"/>
          <a:stretch/>
        </p:blipFill>
        <p:spPr bwMode="auto">
          <a:xfrm>
            <a:off x="293429" y="3151477"/>
            <a:ext cx="3281819" cy="26626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4" descr="Kings Island: Vortex roller coaster is closing">
            <a:extLst>
              <a:ext uri="{FF2B5EF4-FFF2-40B4-BE49-F238E27FC236}">
                <a16:creationId xmlns:a16="http://schemas.microsoft.com/office/drawing/2014/main" id="{E98438A2-7F2A-441B-936E-EFEFD85CAE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98820" y="979769"/>
            <a:ext cx="3410239" cy="20556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" name="TextBox 23">
            <a:extLst>
              <a:ext uri="{FF2B5EF4-FFF2-40B4-BE49-F238E27FC236}">
                <a16:creationId xmlns:a16="http://schemas.microsoft.com/office/drawing/2014/main" id="{ABA906BA-22E7-4D90-A66B-E04358573BAD}"/>
              </a:ext>
            </a:extLst>
          </p:cNvPr>
          <p:cNvSpPr txBox="1"/>
          <p:nvPr/>
        </p:nvSpPr>
        <p:spPr>
          <a:xfrm>
            <a:off x="3658037" y="7438797"/>
            <a:ext cx="2951021" cy="286660"/>
          </a:xfrm>
          <a:prstGeom prst="rect">
            <a:avLst/>
          </a:prstGeom>
          <a:gradFill flip="none" rotWithShape="1">
            <a:gsLst>
              <a:gs pos="0">
                <a:srgbClr val="FFFF00">
                  <a:tint val="66000"/>
                  <a:satMod val="160000"/>
                </a:srgbClr>
              </a:gs>
              <a:gs pos="50000">
                <a:srgbClr val="FFFF00">
                  <a:tint val="44500"/>
                  <a:satMod val="160000"/>
                </a:srgbClr>
              </a:gs>
              <a:gs pos="100000">
                <a:srgbClr val="FFFF00">
                  <a:tint val="23500"/>
                  <a:satMod val="160000"/>
                </a:srgbClr>
              </a:gs>
            </a:gsLst>
            <a:lin ang="2700000" scaled="1"/>
            <a:tileRect/>
          </a:gradFill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just">
              <a:defRPr/>
            </a:pPr>
            <a:r>
              <a:rPr lang="en-US" sz="1200" b="1" dirty="0"/>
              <a:t>What should I do first?</a:t>
            </a:r>
            <a:endParaRPr kumimoji="0" lang="en-GB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F7193FE9-F93F-475D-BE9D-2A3D4D468592}"/>
              </a:ext>
            </a:extLst>
          </p:cNvPr>
          <p:cNvSpPr txBox="1"/>
          <p:nvPr/>
        </p:nvSpPr>
        <p:spPr>
          <a:xfrm>
            <a:off x="3658037" y="7831216"/>
            <a:ext cx="2951021" cy="287986"/>
          </a:xfrm>
          <a:prstGeom prst="rect">
            <a:avLst/>
          </a:prstGeom>
          <a:gradFill flip="none" rotWithShape="1">
            <a:gsLst>
              <a:gs pos="0">
                <a:srgbClr val="FFFF00">
                  <a:tint val="66000"/>
                  <a:satMod val="160000"/>
                </a:srgbClr>
              </a:gs>
              <a:gs pos="50000">
                <a:srgbClr val="FFFF00">
                  <a:tint val="44500"/>
                  <a:satMod val="160000"/>
                </a:srgbClr>
              </a:gs>
              <a:gs pos="100000">
                <a:srgbClr val="FFFF00">
                  <a:tint val="23500"/>
                  <a:satMod val="160000"/>
                </a:srgbClr>
              </a:gs>
            </a:gsLst>
            <a:lin ang="2700000" scaled="1"/>
            <a:tileRect/>
          </a:gradFill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just">
              <a:defRPr/>
            </a:pPr>
            <a:r>
              <a:rPr lang="en-GB" sz="1200" b="1" dirty="0">
                <a:solidFill>
                  <a:prstClr val="black"/>
                </a:solidFill>
              </a:rPr>
              <a:t>Is something confusing me?</a:t>
            </a:r>
            <a:endParaRPr kumimoji="0" lang="en-GB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F1AF6D29-AC67-4DFC-9F80-F011E7F7669C}"/>
              </a:ext>
            </a:extLst>
          </p:cNvPr>
          <p:cNvSpPr txBox="1"/>
          <p:nvPr/>
        </p:nvSpPr>
        <p:spPr>
          <a:xfrm>
            <a:off x="3658037" y="8597794"/>
            <a:ext cx="2951021" cy="287986"/>
          </a:xfrm>
          <a:prstGeom prst="rect">
            <a:avLst/>
          </a:prstGeom>
          <a:gradFill flip="none" rotWithShape="1">
            <a:gsLst>
              <a:gs pos="0">
                <a:srgbClr val="FFFF00">
                  <a:tint val="66000"/>
                  <a:satMod val="160000"/>
                </a:srgbClr>
              </a:gs>
              <a:gs pos="50000">
                <a:srgbClr val="FFFF00">
                  <a:tint val="44500"/>
                  <a:satMod val="160000"/>
                </a:srgbClr>
              </a:gs>
              <a:gs pos="100000">
                <a:srgbClr val="FFFF00">
                  <a:tint val="23500"/>
                  <a:satMod val="160000"/>
                </a:srgbClr>
              </a:gs>
            </a:gsLst>
            <a:lin ang="2700000" scaled="1"/>
            <a:tileRect/>
          </a:gradFill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just">
              <a:defRPr/>
            </a:pPr>
            <a:r>
              <a:rPr lang="en-US" sz="1200" b="1" dirty="0"/>
              <a:t>How can I do it better?</a:t>
            </a:r>
            <a:endParaRPr kumimoji="0" lang="en-GB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90902EF3-8CA6-49C2-82F0-311D3503188E}"/>
              </a:ext>
            </a:extLst>
          </p:cNvPr>
          <p:cNvSpPr txBox="1"/>
          <p:nvPr/>
        </p:nvSpPr>
        <p:spPr>
          <a:xfrm>
            <a:off x="3673596" y="8204049"/>
            <a:ext cx="2951021" cy="287986"/>
          </a:xfrm>
          <a:prstGeom prst="rect">
            <a:avLst/>
          </a:prstGeom>
          <a:gradFill flip="none" rotWithShape="1">
            <a:gsLst>
              <a:gs pos="0">
                <a:srgbClr val="FFFF00">
                  <a:tint val="66000"/>
                  <a:satMod val="160000"/>
                </a:srgbClr>
              </a:gs>
              <a:gs pos="50000">
                <a:srgbClr val="FFFF00">
                  <a:tint val="44500"/>
                  <a:satMod val="160000"/>
                </a:srgbClr>
              </a:gs>
              <a:gs pos="100000">
                <a:srgbClr val="FFFF00">
                  <a:tint val="23500"/>
                  <a:satMod val="160000"/>
                </a:srgbClr>
              </a:gs>
            </a:gsLst>
            <a:lin ang="2700000" scaled="1"/>
            <a:tileRect/>
          </a:gradFill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just">
              <a:defRPr/>
            </a:pPr>
            <a:r>
              <a:rPr lang="en-US" sz="1200" b="1" dirty="0"/>
              <a:t>Where can I look for help?</a:t>
            </a:r>
            <a:endParaRPr kumimoji="0" lang="en-GB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7173088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500</TotalTime>
  <Words>230</Words>
  <Application>Microsoft Office PowerPoint</Application>
  <PresentationFormat>On-screen Show (4:3)</PresentationFormat>
  <Paragraphs>24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Comic Sans MS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Chalky Chalk</dc:creator>
  <cp:lastModifiedBy>Hayley Excell</cp:lastModifiedBy>
  <cp:revision>24</cp:revision>
  <dcterms:created xsi:type="dcterms:W3CDTF">2020-04-06T19:04:37Z</dcterms:created>
  <dcterms:modified xsi:type="dcterms:W3CDTF">2020-11-23T10:36:03Z</dcterms:modified>
</cp:coreProperties>
</file>