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62" r:id="rId5"/>
    <p:sldId id="259" r:id="rId6"/>
    <p:sldId id="260" r:id="rId7"/>
    <p:sldId id="261"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ulie LOFTING" initials="JL" lastIdx="0" clrIdx="0">
    <p:extLst>
      <p:ext uri="{19B8F6BF-5375-455C-9EA6-DF929625EA0E}">
        <p15:presenceInfo xmlns:p15="http://schemas.microsoft.com/office/powerpoint/2012/main" userId="Julie LOFTING"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08" autoAdjust="0"/>
    <p:restoredTop sz="94660"/>
  </p:normalViewPr>
  <p:slideViewPr>
    <p:cSldViewPr snapToGrid="0">
      <p:cViewPr varScale="1">
        <p:scale>
          <a:sx n="72" d="100"/>
          <a:sy n="72" d="100"/>
        </p:scale>
        <p:origin x="4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2/22/2021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2/22/2021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2/22/2021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2/22/2021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2/22/2021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2/22/2021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2/22/2021</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2/22/2021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2/22/2021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1.png"/><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png"/><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1.png"/><Relationship Id="rId4" Type="http://schemas.openxmlformats.org/officeDocument/2006/relationships/image" Target="../media/image2.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1.png"/><Relationship Id="rId4" Type="http://schemas.openxmlformats.org/officeDocument/2006/relationships/hyperlink" Target="mailto:ashteacher@west-malling.kent.sch.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a:t>Year 6 – Term 4 R.E.</a:t>
            </a:r>
            <a:br>
              <a:rPr lang="en-GB" dirty="0"/>
            </a:br>
            <a:r>
              <a:rPr lang="en-GB" dirty="0"/>
              <a:t>Humanism – Week 1</a:t>
            </a:r>
          </a:p>
        </p:txBody>
      </p:sp>
    </p:spTree>
    <p:extLst>
      <p:ext uri="{BB962C8B-B14F-4D97-AF65-F5344CB8AC3E}">
        <p14:creationId xmlns:p14="http://schemas.microsoft.com/office/powerpoint/2010/main" val="38963412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400" dirty="0"/>
              <a:t>Hello Ash Class</a:t>
            </a:r>
          </a:p>
        </p:txBody>
      </p:sp>
      <p:sp>
        <p:nvSpPr>
          <p:cNvPr id="3" name="Content Placeholder 2"/>
          <p:cNvSpPr>
            <a:spLocks noGrp="1"/>
          </p:cNvSpPr>
          <p:nvPr>
            <p:ph idx="1"/>
          </p:nvPr>
        </p:nvSpPr>
        <p:spPr/>
        <p:txBody>
          <a:bodyPr>
            <a:normAutofit/>
          </a:bodyPr>
          <a:lstStyle/>
          <a:p>
            <a:pPr marL="0" indent="0" algn="ctr">
              <a:buNone/>
            </a:pPr>
            <a:r>
              <a:rPr lang="en-GB" sz="2800" dirty="0"/>
              <a:t>Welcome back to Term 4.</a:t>
            </a:r>
          </a:p>
          <a:p>
            <a:pPr marL="0" indent="0" algn="ctr">
              <a:buNone/>
            </a:pPr>
            <a:r>
              <a:rPr lang="en-GB" sz="2800" dirty="0"/>
              <a:t>Unfortunately we are still unable to learn in our classroom, so we are continuing our online learning – but hopefully only for a few weeks.</a:t>
            </a:r>
          </a:p>
          <a:p>
            <a:pPr marL="0" indent="0" algn="ctr">
              <a:buNone/>
            </a:pPr>
            <a:r>
              <a:rPr lang="en-GB" sz="2800" dirty="0"/>
              <a:t>This PowerPoint is an introduction to this term’s R.E.</a:t>
            </a:r>
          </a:p>
          <a:p>
            <a:endParaRPr lang="en-GB" sz="2800" dirty="0"/>
          </a:p>
          <a:p>
            <a:endParaRPr lang="en-GB" sz="2800" dirty="0"/>
          </a:p>
        </p:txBody>
      </p:sp>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77646" y="5431762"/>
            <a:ext cx="609600" cy="609600"/>
          </a:xfrm>
          <a:prstGeom prst="rect">
            <a:avLst/>
          </a:prstGeom>
        </p:spPr>
      </p:pic>
    </p:spTree>
    <p:extLst>
      <p:ext uri="{BB962C8B-B14F-4D97-AF65-F5344CB8AC3E}">
        <p14:creationId xmlns:p14="http://schemas.microsoft.com/office/powerpoint/2010/main" val="3417634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03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1123406"/>
            <a:ext cx="9394129" cy="4702628"/>
          </a:xfrm>
        </p:spPr>
        <p:txBody>
          <a:bodyPr>
            <a:normAutofit fontScale="90000"/>
          </a:bodyPr>
          <a:lstStyle/>
          <a:p>
            <a:pPr algn="ctr"/>
            <a:r>
              <a:rPr lang="en-GB" dirty="0"/>
              <a:t>For the first 2 weeks of home learning we are going to explore Humanism.</a:t>
            </a:r>
            <a:br>
              <a:rPr lang="en-GB" dirty="0"/>
            </a:br>
            <a:r>
              <a:rPr lang="en-GB" dirty="0"/>
              <a:t> We will look at what Humanism is and focus on one family and how being a Humanist affects their decisions and choices in life.</a:t>
            </a:r>
            <a:br>
              <a:rPr lang="en-GB" dirty="0"/>
            </a:br>
            <a:r>
              <a:rPr lang="en-GB" dirty="0"/>
              <a:t>  By the end of the 2 weeks you should be able to answer the big question:</a:t>
            </a:r>
            <a:br>
              <a:rPr lang="en-GB" dirty="0"/>
            </a:br>
            <a:r>
              <a:rPr lang="en-GB" dirty="0"/>
              <a:t>WHAT IS HUMANISM?</a:t>
            </a:r>
            <a:br>
              <a:rPr lang="en-GB" dirty="0"/>
            </a:br>
            <a:br>
              <a:rPr lang="en-GB" dirty="0"/>
            </a:br>
            <a:endParaRPr lang="en-GB" dirty="0"/>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612777" y="5423263"/>
            <a:ext cx="609600" cy="609600"/>
          </a:xfrm>
          <a:prstGeom prst="rect">
            <a:avLst/>
          </a:prstGeom>
        </p:spPr>
      </p:pic>
    </p:spTree>
    <p:extLst>
      <p:ext uri="{BB962C8B-B14F-4D97-AF65-F5344CB8AC3E}">
        <p14:creationId xmlns:p14="http://schemas.microsoft.com/office/powerpoint/2010/main" val="1184141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13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4073" y="609599"/>
            <a:ext cx="9379527" cy="1550989"/>
          </a:xfrm>
        </p:spPr>
        <p:txBody>
          <a:bodyPr>
            <a:normAutofit fontScale="90000"/>
          </a:bodyPr>
          <a:lstStyle/>
          <a:p>
            <a:pPr algn="ctr"/>
            <a:r>
              <a:rPr lang="en-GB" dirty="0"/>
              <a:t>In your book or on a piece of paper, write the date and underline it. Miss a line and write the L.I.</a:t>
            </a:r>
          </a:p>
        </p:txBody>
      </p:sp>
      <p:sp>
        <p:nvSpPr>
          <p:cNvPr id="3" name="Content Placeholder 2"/>
          <p:cNvSpPr>
            <a:spLocks noGrp="1"/>
          </p:cNvSpPr>
          <p:nvPr>
            <p:ph idx="1"/>
          </p:nvPr>
        </p:nvSpPr>
        <p:spPr>
          <a:xfrm>
            <a:off x="677334" y="2382982"/>
            <a:ext cx="9526840" cy="3658380"/>
          </a:xfrm>
        </p:spPr>
        <p:txBody>
          <a:bodyPr/>
          <a:lstStyle/>
          <a:p>
            <a:pPr marL="0" indent="0" algn="r">
              <a:buNone/>
            </a:pPr>
            <a:r>
              <a:rPr lang="en-GB" sz="2800" u="sng" dirty="0"/>
              <a:t>Thursday 25</a:t>
            </a:r>
            <a:r>
              <a:rPr lang="en-GB" sz="2800" u="sng" baseline="30000" dirty="0"/>
              <a:t>th</a:t>
            </a:r>
            <a:r>
              <a:rPr lang="en-GB" sz="2800" u="sng" dirty="0"/>
              <a:t> February 2021</a:t>
            </a:r>
          </a:p>
          <a:p>
            <a:pPr marL="0" indent="0" algn="r">
              <a:buNone/>
            </a:pPr>
            <a:endParaRPr lang="en-GB" sz="2800" u="sng" dirty="0"/>
          </a:p>
          <a:p>
            <a:pPr marL="0" indent="0">
              <a:buNone/>
            </a:pPr>
            <a:r>
              <a:rPr lang="en-GB" sz="3200" u="sng" dirty="0"/>
              <a:t>L.I.</a:t>
            </a:r>
            <a:r>
              <a:rPr lang="en-GB" sz="3200" dirty="0"/>
              <a:t> - What is Humanism?</a:t>
            </a:r>
          </a:p>
          <a:p>
            <a:pPr marL="0" indent="0">
              <a:buNone/>
            </a:pPr>
            <a:r>
              <a:rPr lang="en-GB" sz="3200" dirty="0"/>
              <a:t>I can explain what a Humanist is.</a:t>
            </a:r>
          </a:p>
          <a:p>
            <a:pPr marL="0" indent="0">
              <a:buNone/>
            </a:pPr>
            <a:r>
              <a:rPr lang="en-GB" sz="3200" dirty="0"/>
              <a:t>I can say what things are important to Humanists.</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969202" y="5431762"/>
            <a:ext cx="609600" cy="609600"/>
          </a:xfrm>
          <a:prstGeom prst="rect">
            <a:avLst/>
          </a:prstGeom>
        </p:spPr>
      </p:pic>
    </p:spTree>
    <p:extLst>
      <p:ext uri="{BB962C8B-B14F-4D97-AF65-F5344CB8AC3E}">
        <p14:creationId xmlns:p14="http://schemas.microsoft.com/office/powerpoint/2010/main" val="3533532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33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867989"/>
            <a:ext cx="8596668" cy="4173373"/>
          </a:xfrm>
        </p:spPr>
        <p:txBody>
          <a:bodyPr>
            <a:normAutofit/>
          </a:bodyPr>
          <a:lstStyle/>
          <a:p>
            <a:pPr marL="0" indent="0" algn="ctr">
              <a:buNone/>
            </a:pPr>
            <a:r>
              <a:rPr lang="en-GB" sz="2800" dirty="0"/>
              <a:t>Humanism isn’t a religion but a way of thinking and living. Humanists do not believe in God or gods. They believe that this is our only life so it is very important to live a worthwhile, happy life for ourselves and others. </a:t>
            </a:r>
          </a:p>
          <a:p>
            <a:pPr algn="ctr"/>
            <a:endParaRPr lang="en-GB" sz="2800" dirty="0"/>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90709" y="5431762"/>
            <a:ext cx="609600" cy="609600"/>
          </a:xfrm>
          <a:prstGeom prst="rect">
            <a:avLst/>
          </a:prstGeom>
        </p:spPr>
      </p:pic>
    </p:spTree>
    <p:extLst>
      <p:ext uri="{BB962C8B-B14F-4D97-AF65-F5344CB8AC3E}">
        <p14:creationId xmlns:p14="http://schemas.microsoft.com/office/powerpoint/2010/main" val="987603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72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183156"/>
            <a:ext cx="9824411" cy="758953"/>
          </a:xfrm>
        </p:spPr>
        <p:txBody>
          <a:bodyPr/>
          <a:lstStyle/>
          <a:p>
            <a:pPr algn="ctr"/>
            <a:r>
              <a:rPr lang="en-GB" dirty="0"/>
              <a:t>Taryn and her family, who are Humanists. </a:t>
            </a:r>
          </a:p>
        </p:txBody>
      </p:sp>
      <p:sp>
        <p:nvSpPr>
          <p:cNvPr id="3" name="Content Placeholder 2"/>
          <p:cNvSpPr>
            <a:spLocks noGrp="1"/>
          </p:cNvSpPr>
          <p:nvPr>
            <p:ph idx="1"/>
          </p:nvPr>
        </p:nvSpPr>
        <p:spPr>
          <a:xfrm>
            <a:off x="401783" y="1191492"/>
            <a:ext cx="10307782" cy="5334000"/>
          </a:xfrm>
        </p:spPr>
        <p:style>
          <a:lnRef idx="2">
            <a:schemeClr val="accent2"/>
          </a:lnRef>
          <a:fillRef idx="1">
            <a:schemeClr val="lt1"/>
          </a:fillRef>
          <a:effectRef idx="0">
            <a:schemeClr val="accent2"/>
          </a:effectRef>
          <a:fontRef idx="minor">
            <a:schemeClr val="dk1"/>
          </a:fontRef>
        </p:style>
        <p:txBody>
          <a:bodyPr>
            <a:normAutofit/>
          </a:bodyPr>
          <a:lstStyle/>
          <a:p>
            <a:pPr marL="0" indent="0">
              <a:buNone/>
            </a:pPr>
            <a:r>
              <a:rPr lang="en-GB" sz="2800" dirty="0"/>
              <a:t>This is Taryn and her family, who are Humanists. </a:t>
            </a:r>
          </a:p>
        </p:txBody>
      </p:sp>
      <p:pic>
        <p:nvPicPr>
          <p:cNvPr id="5" name="Picture 4" descr="See the source image"/>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68197" y="3037341"/>
            <a:ext cx="4131310" cy="2324735"/>
          </a:xfrm>
          <a:prstGeom prst="rect">
            <a:avLst/>
          </a:prstGeom>
          <a:noFill/>
          <a:ln>
            <a:noFill/>
          </a:ln>
        </p:spPr>
      </p:pic>
      <p:sp>
        <p:nvSpPr>
          <p:cNvPr id="6" name="Rounded Rectangular Callout 5"/>
          <p:cNvSpPr/>
          <p:nvPr/>
        </p:nvSpPr>
        <p:spPr>
          <a:xfrm>
            <a:off x="526473" y="2937165"/>
            <a:ext cx="2258291" cy="1443920"/>
          </a:xfrm>
          <a:prstGeom prst="wedgeRoundRectCallout">
            <a:avLst>
              <a:gd name="adj1" fmla="val 104934"/>
              <a:gd name="adj2" fmla="val 81690"/>
              <a:gd name="adj3" fmla="val 16667"/>
            </a:avLst>
          </a:prstGeom>
        </p:spPr>
        <p:style>
          <a:lnRef idx="2">
            <a:schemeClr val="accent2"/>
          </a:lnRef>
          <a:fillRef idx="1">
            <a:schemeClr val="lt1"/>
          </a:fillRef>
          <a:effectRef idx="0">
            <a:schemeClr val="accent2"/>
          </a:effectRef>
          <a:fontRef idx="minor">
            <a:schemeClr val="dk1"/>
          </a:fontRef>
        </p:style>
        <p:txBody>
          <a:bodyPr rtlCol="0" anchor="ctr"/>
          <a:lstStyle/>
          <a:p>
            <a:r>
              <a:rPr lang="en-GB" dirty="0"/>
              <a:t>Hi! My name is Jayden and I am in year 2. This is my Dad, </a:t>
            </a:r>
            <a:r>
              <a:rPr lang="en-GB" dirty="0" err="1"/>
              <a:t>Toben</a:t>
            </a:r>
            <a:r>
              <a:rPr lang="en-GB" dirty="0"/>
              <a:t>.</a:t>
            </a:r>
          </a:p>
        </p:txBody>
      </p:sp>
      <p:sp>
        <p:nvSpPr>
          <p:cNvPr id="7" name="Rounded Rectangular Callout 6"/>
          <p:cNvSpPr/>
          <p:nvPr/>
        </p:nvSpPr>
        <p:spPr>
          <a:xfrm>
            <a:off x="7897090" y="2521526"/>
            <a:ext cx="2396837" cy="1995055"/>
          </a:xfrm>
          <a:prstGeom prst="wedgeRoundRectCallout">
            <a:avLst>
              <a:gd name="adj1" fmla="val -100701"/>
              <a:gd name="adj2" fmla="val 46657"/>
              <a:gd name="adj3" fmla="val 16667"/>
            </a:avLst>
          </a:prstGeom>
        </p:spPr>
        <p:style>
          <a:lnRef idx="2">
            <a:schemeClr val="accent2"/>
          </a:lnRef>
          <a:fillRef idx="1">
            <a:schemeClr val="lt1"/>
          </a:fillRef>
          <a:effectRef idx="0">
            <a:schemeClr val="accent2"/>
          </a:effectRef>
          <a:fontRef idx="minor">
            <a:schemeClr val="dk1"/>
          </a:fontRef>
        </p:style>
        <p:txBody>
          <a:bodyPr rtlCol="0" anchor="ctr"/>
          <a:lstStyle/>
          <a:p>
            <a:r>
              <a:rPr lang="en-GB" dirty="0"/>
              <a:t>Hi! My name is Taryn and I am in year 5. This is my Mum, Sarah, and my baby sister, Thandi. </a:t>
            </a:r>
          </a:p>
        </p:txBody>
      </p:sp>
      <p:pic>
        <p:nvPicPr>
          <p:cNvPr id="8"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85908" y="5362076"/>
            <a:ext cx="609600" cy="609600"/>
          </a:xfrm>
          <a:prstGeom prst="rect">
            <a:avLst/>
          </a:prstGeom>
        </p:spPr>
      </p:pic>
    </p:spTree>
    <p:extLst>
      <p:ext uri="{BB962C8B-B14F-4D97-AF65-F5344CB8AC3E}">
        <p14:creationId xmlns:p14="http://schemas.microsoft.com/office/powerpoint/2010/main" val="1339518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898"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18656"/>
            <a:ext cx="8596668" cy="609600"/>
          </a:xfrm>
        </p:spPr>
        <p:txBody>
          <a:bodyPr>
            <a:normAutofit fontScale="90000"/>
          </a:bodyPr>
          <a:lstStyle/>
          <a:p>
            <a:pPr algn="ctr"/>
            <a:r>
              <a:rPr lang="en-GB" dirty="0"/>
              <a:t>What is Humanism?</a:t>
            </a:r>
          </a:p>
        </p:txBody>
      </p:sp>
      <p:sp>
        <p:nvSpPr>
          <p:cNvPr id="3" name="Content Placeholder 2"/>
          <p:cNvSpPr>
            <a:spLocks noGrp="1"/>
          </p:cNvSpPr>
          <p:nvPr>
            <p:ph idx="1"/>
          </p:nvPr>
        </p:nvSpPr>
        <p:spPr>
          <a:xfrm>
            <a:off x="677334" y="915608"/>
            <a:ext cx="10501745" cy="5763489"/>
          </a:xfrm>
        </p:spPr>
        <p:txBody>
          <a:bodyPr>
            <a:normAutofit/>
          </a:bodyPr>
          <a:lstStyle/>
          <a:p>
            <a:pPr marL="0" indent="0">
              <a:buNone/>
            </a:pPr>
            <a:r>
              <a:rPr lang="en-GB" sz="2400" dirty="0"/>
              <a:t>What questions do you have about this week’s learning question?</a:t>
            </a:r>
          </a:p>
          <a:p>
            <a:pPr marL="0" indent="0">
              <a:buNone/>
            </a:pPr>
            <a:r>
              <a:rPr lang="en-GB" sz="2400" dirty="0"/>
              <a:t>In your book or on a piece of paper, draw the bubble in the centre of your book and write, “What is Humanism?” in the centre.</a:t>
            </a:r>
          </a:p>
          <a:p>
            <a:pPr marL="0" indent="0">
              <a:buNone/>
            </a:pPr>
            <a:r>
              <a:rPr lang="en-GB" sz="2400" dirty="0"/>
              <a:t>Add any thoughts and any questions that you have and write them around the thought bubble .</a:t>
            </a:r>
          </a:p>
          <a:p>
            <a:pPr marL="0" indent="0">
              <a:buNone/>
            </a:pPr>
            <a:r>
              <a:rPr lang="en-GB" sz="2400" dirty="0"/>
              <a:t>You can also write what you think Humanism might mean.</a:t>
            </a:r>
          </a:p>
          <a:p>
            <a:endParaRPr lang="en-GB" sz="2400" dirty="0"/>
          </a:p>
        </p:txBody>
      </p:sp>
      <p:sp>
        <p:nvSpPr>
          <p:cNvPr id="7" name="Cloud Callout 6"/>
          <p:cNvSpPr/>
          <p:nvPr/>
        </p:nvSpPr>
        <p:spPr>
          <a:xfrm>
            <a:off x="3138053" y="3809999"/>
            <a:ext cx="4696691" cy="2522308"/>
          </a:xfrm>
          <a:prstGeom prst="cloudCallout">
            <a:avLst>
              <a:gd name="adj1" fmla="val -30203"/>
              <a:gd name="adj2" fmla="val 41884"/>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sz="3200" dirty="0"/>
              <a:t>What is Humanism?</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969202" y="5488577"/>
            <a:ext cx="609600" cy="609600"/>
          </a:xfrm>
          <a:prstGeom prst="rect">
            <a:avLst/>
          </a:prstGeom>
        </p:spPr>
      </p:pic>
    </p:spTree>
    <p:extLst>
      <p:ext uri="{BB962C8B-B14F-4D97-AF65-F5344CB8AC3E}">
        <p14:creationId xmlns:p14="http://schemas.microsoft.com/office/powerpoint/2010/main" val="3575734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99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498" y="589202"/>
            <a:ext cx="9765379" cy="1320800"/>
          </a:xfrm>
        </p:spPr>
        <p:txBody>
          <a:bodyPr>
            <a:noAutofit/>
          </a:bodyPr>
          <a:lstStyle/>
          <a:p>
            <a:pPr algn="ctr"/>
            <a:r>
              <a:rPr lang="en-GB" sz="3000" dirty="0"/>
              <a:t>Read this quote from Stephen Fry, who is a Humanist, then answer the question on the next slide. </a:t>
            </a:r>
          </a:p>
        </p:txBody>
      </p:sp>
      <p:sp>
        <p:nvSpPr>
          <p:cNvPr id="3" name="Content Placeholder 2"/>
          <p:cNvSpPr>
            <a:spLocks noGrp="1"/>
          </p:cNvSpPr>
          <p:nvPr>
            <p:ph idx="1"/>
          </p:nvPr>
        </p:nvSpPr>
        <p:spPr>
          <a:xfrm>
            <a:off x="677333" y="2160589"/>
            <a:ext cx="9353357" cy="4364902"/>
          </a:xfrm>
        </p:spPr>
        <p:txBody>
          <a:bodyPr>
            <a:normAutofit/>
          </a:bodyPr>
          <a:lstStyle/>
          <a:p>
            <a:pPr marL="0" indent="0">
              <a:buNone/>
            </a:pPr>
            <a:r>
              <a:rPr lang="en-GB" sz="2800" dirty="0"/>
              <a:t>‘A humanist is someone who will never tell you what to believe. We will never tell you what is absolutely true. We will never make claims that cannot be proven and that you cannot find out for yourself. We believe life is an adventure and that nobody knows the answers or the destination.’</a:t>
            </a:r>
          </a:p>
          <a:p>
            <a:pPr marL="0" indent="0" algn="r">
              <a:buNone/>
            </a:pPr>
            <a:r>
              <a:rPr lang="en-GB" sz="2800" b="1" dirty="0"/>
              <a:t>Stephen Fry, Patron of Humanists UK</a:t>
            </a:r>
            <a:endParaRPr lang="en-GB" sz="2800" dirty="0"/>
          </a:p>
          <a:p>
            <a:pPr algn="r"/>
            <a:endParaRPr lang="en-GB" sz="2800" dirty="0"/>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795657" y="5606143"/>
            <a:ext cx="609600" cy="609600"/>
          </a:xfrm>
          <a:prstGeom prst="rect">
            <a:avLst/>
          </a:prstGeom>
        </p:spPr>
      </p:pic>
    </p:spTree>
    <p:extLst>
      <p:ext uri="{BB962C8B-B14F-4D97-AF65-F5344CB8AC3E}">
        <p14:creationId xmlns:p14="http://schemas.microsoft.com/office/powerpoint/2010/main" val="2134419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63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From reading the quote, what things do you think are important to Humanists? </a:t>
            </a:r>
          </a:p>
        </p:txBody>
      </p:sp>
      <p:sp>
        <p:nvSpPr>
          <p:cNvPr id="3" name="Content Placeholder 2"/>
          <p:cNvSpPr>
            <a:spLocks noGrp="1"/>
          </p:cNvSpPr>
          <p:nvPr>
            <p:ph idx="1"/>
          </p:nvPr>
        </p:nvSpPr>
        <p:spPr>
          <a:xfrm>
            <a:off x="677334" y="2549236"/>
            <a:ext cx="8596668" cy="3492126"/>
          </a:xfrm>
        </p:spPr>
        <p:txBody>
          <a:bodyPr>
            <a:normAutofit/>
          </a:bodyPr>
          <a:lstStyle/>
          <a:p>
            <a:pPr marL="0" indent="0">
              <a:buNone/>
            </a:pPr>
            <a:r>
              <a:rPr lang="en-GB" sz="2800" dirty="0"/>
              <a:t>Miss a line after your L.I.</a:t>
            </a:r>
          </a:p>
          <a:p>
            <a:pPr marL="0" indent="0">
              <a:buNone/>
            </a:pPr>
            <a:r>
              <a:rPr lang="en-GB" sz="2800" dirty="0"/>
              <a:t>Write your answer in a full sentence, starting;</a:t>
            </a:r>
          </a:p>
          <a:p>
            <a:pPr marL="0" indent="0">
              <a:buNone/>
            </a:pPr>
            <a:r>
              <a:rPr lang="en-GB" sz="2800" dirty="0">
                <a:solidFill>
                  <a:srgbClr val="00B0F0"/>
                </a:solidFill>
              </a:rPr>
              <a:t>The things that are important to humanists are…</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769532" y="5431762"/>
            <a:ext cx="609600" cy="609600"/>
          </a:xfrm>
          <a:prstGeom prst="rect">
            <a:avLst/>
          </a:prstGeom>
        </p:spPr>
      </p:pic>
    </p:spTree>
    <p:extLst>
      <p:ext uri="{BB962C8B-B14F-4D97-AF65-F5344CB8AC3E}">
        <p14:creationId xmlns:p14="http://schemas.microsoft.com/office/powerpoint/2010/main" val="3090992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67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986" y="280220"/>
            <a:ext cx="10205457" cy="1356851"/>
          </a:xfrm>
        </p:spPr>
        <p:txBody>
          <a:bodyPr>
            <a:noAutofit/>
          </a:bodyPr>
          <a:lstStyle/>
          <a:p>
            <a:pPr algn="ctr" eaLnBrk="0" hangingPunct="0"/>
            <a:r>
              <a:rPr lang="en-GB" sz="2600" dirty="0"/>
              <a:t>The following statement is Taryn and her family’s beliefs as Humanists.</a:t>
            </a:r>
            <a:br>
              <a:rPr lang="en-GB" sz="2600" b="1" dirty="0"/>
            </a:br>
            <a:r>
              <a:rPr lang="en-GB" sz="2600" dirty="0"/>
              <a:t>Read it carefully and then answer the question at the end.</a:t>
            </a:r>
            <a:br>
              <a:rPr lang="en-GB" sz="2600" b="1" dirty="0"/>
            </a:br>
            <a:endParaRPr lang="en-GB" sz="2600" dirty="0"/>
          </a:p>
        </p:txBody>
      </p:sp>
      <p:pic>
        <p:nvPicPr>
          <p:cNvPr id="5" name="Content Placeholder 4" descr="See the source image"/>
          <p:cNvPicPr>
            <a:picLocks noGrp="1"/>
          </p:cNvPicPr>
          <p:nvPr>
            <p:ph idx="1"/>
          </p:nvPr>
        </p:nvPicPr>
        <p:blipFill rotWithShape="1">
          <a:blip r:embed="rId4" cstate="print">
            <a:extLst>
              <a:ext uri="{28A0092B-C50C-407E-A947-70E740481C1C}">
                <a14:useLocalDpi xmlns:a14="http://schemas.microsoft.com/office/drawing/2010/main" val="0"/>
              </a:ext>
            </a:extLst>
          </a:blip>
          <a:srcRect l="70346" t="26671" r="12123" b="36269"/>
          <a:stretch/>
        </p:blipFill>
        <p:spPr bwMode="auto">
          <a:xfrm>
            <a:off x="486697" y="2109020"/>
            <a:ext cx="1724075" cy="1917290"/>
          </a:xfrm>
          <a:prstGeom prst="rect">
            <a:avLst/>
          </a:prstGeom>
          <a:ln>
            <a:noFill/>
          </a:ln>
          <a:effectLst>
            <a:softEdge rad="112500"/>
          </a:effectLst>
          <a:extLst>
            <a:ext uri="{53640926-AAD7-44D8-BBD7-CCE9431645EC}">
              <a14:shadowObscured xmlns:a14="http://schemas.microsoft.com/office/drawing/2010/main"/>
            </a:ext>
          </a:extLst>
        </p:spPr>
      </p:pic>
      <p:sp>
        <p:nvSpPr>
          <p:cNvPr id="6" name="Rounded Rectangular Callout 5"/>
          <p:cNvSpPr/>
          <p:nvPr/>
        </p:nvSpPr>
        <p:spPr>
          <a:xfrm>
            <a:off x="3288889" y="1917289"/>
            <a:ext cx="7034553" cy="3554363"/>
          </a:xfrm>
          <a:prstGeom prst="wedgeRoundRectCallout">
            <a:avLst>
              <a:gd name="adj1" fmla="val -72409"/>
              <a:gd name="adj2" fmla="val -4436"/>
              <a:gd name="adj3" fmla="val 16667"/>
            </a:avLst>
          </a:prstGeom>
        </p:spPr>
        <p:style>
          <a:lnRef idx="2">
            <a:schemeClr val="accent2"/>
          </a:lnRef>
          <a:fillRef idx="1">
            <a:schemeClr val="lt1"/>
          </a:fillRef>
          <a:effectRef idx="0">
            <a:schemeClr val="accent2"/>
          </a:effectRef>
          <a:fontRef idx="minor">
            <a:schemeClr val="dk1"/>
          </a:fontRef>
        </p:style>
        <p:txBody>
          <a:bodyPr rtlCol="0" anchor="ctr"/>
          <a:lstStyle/>
          <a:p>
            <a:pPr lvl="0"/>
            <a:r>
              <a:rPr lang="en-GB" dirty="0"/>
              <a:t>We believe science provides the best way to understand the world.</a:t>
            </a:r>
          </a:p>
          <a:p>
            <a:r>
              <a:rPr lang="en-GB" dirty="0"/>
              <a:t>We do not believe there is a god or believe we cannot know if there is a god.</a:t>
            </a:r>
          </a:p>
          <a:p>
            <a:pPr lvl="0"/>
            <a:r>
              <a:rPr lang="en-GB" dirty="0"/>
              <a:t>We do not believe in an afterlife and therefore believe we should make the most of the one life we know we have and respect different people’s choices and ways of life.</a:t>
            </a:r>
          </a:p>
          <a:p>
            <a:pPr lvl="0"/>
            <a:r>
              <a:rPr lang="en-GB" dirty="0"/>
              <a:t>We believe we should use reason and empathy when deciding how to behave.</a:t>
            </a:r>
          </a:p>
          <a:p>
            <a:pPr lvl="0"/>
            <a:r>
              <a:rPr lang="en-GB" dirty="0"/>
              <a:t>We value humanity and celebrate human achievements (scientific, artistic, social).</a:t>
            </a:r>
          </a:p>
        </p:txBody>
      </p:sp>
      <p:sp>
        <p:nvSpPr>
          <p:cNvPr id="8" name="TextBox 7"/>
          <p:cNvSpPr txBox="1"/>
          <p:nvPr/>
        </p:nvSpPr>
        <p:spPr>
          <a:xfrm>
            <a:off x="368711" y="5574890"/>
            <a:ext cx="10397612" cy="1200329"/>
          </a:xfrm>
          <a:prstGeom prst="rect">
            <a:avLst/>
          </a:prstGeom>
          <a:noFill/>
        </p:spPr>
        <p:txBody>
          <a:bodyPr wrap="square" rtlCol="0">
            <a:spAutoFit/>
          </a:bodyPr>
          <a:lstStyle/>
          <a:p>
            <a:r>
              <a:rPr lang="en-GB" sz="2400" dirty="0"/>
              <a:t>What questions do you have about these beliefs and values?</a:t>
            </a:r>
          </a:p>
          <a:p>
            <a:r>
              <a:rPr lang="en-GB" sz="2400" dirty="0"/>
              <a:t>Miss a line in your book and write your views and any questions you have about what Taryn believes and her values as a Humanist. </a:t>
            </a:r>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124335" y="5471652"/>
            <a:ext cx="609600" cy="609600"/>
          </a:xfrm>
          <a:prstGeom prst="rect">
            <a:avLst/>
          </a:prstGeom>
        </p:spPr>
      </p:pic>
    </p:spTree>
    <p:extLst>
      <p:ext uri="{BB962C8B-B14F-4D97-AF65-F5344CB8AC3E}">
        <p14:creationId xmlns:p14="http://schemas.microsoft.com/office/powerpoint/2010/main" val="3840662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216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2500" y="240889"/>
            <a:ext cx="8596668" cy="3023420"/>
          </a:xfrm>
        </p:spPr>
        <p:txBody>
          <a:bodyPr>
            <a:noAutofit/>
          </a:bodyPr>
          <a:lstStyle/>
          <a:p>
            <a:r>
              <a:rPr lang="en-GB" sz="2400" dirty="0">
                <a:solidFill>
                  <a:srgbClr val="00B0F0"/>
                </a:solidFill>
              </a:rPr>
              <a:t>Humanism is not a religion. It is a philosophy or an approach to life. Humanists don’t see any good evidence that a god or gods exist. They are therefore atheists (they don’t believe in a god or gods) or they are agnostics (they believe we can never know if a god or gods exist).</a:t>
            </a:r>
            <a:r>
              <a:rPr lang="en-GB" sz="2400" dirty="0">
                <a:solidFill>
                  <a:srgbClr val="00B0F0"/>
                </a:solidFill>
                <a:latin typeface="Trebuchet MS" panose="020B0603020202020204" pitchFamily="34" charset="0"/>
                <a:ea typeface="Calibri" panose="020F0502020204030204" pitchFamily="34" charset="0"/>
                <a:cs typeface="Times New Roman" panose="02020603050405020304" pitchFamily="18" charset="0"/>
              </a:rPr>
              <a:t> Humanism, however, is more than just not believing in a god. Humanists also have many positive beliefs about how we can understand ourselves and the world and how we should live our lives</a:t>
            </a:r>
            <a:br>
              <a:rPr lang="en-GB" sz="2400" dirty="0">
                <a:solidFill>
                  <a:srgbClr val="00B0F0"/>
                </a:solidFill>
              </a:rPr>
            </a:br>
            <a:br>
              <a:rPr lang="en-GB" sz="2000" dirty="0">
                <a:solidFill>
                  <a:srgbClr val="00B0F0"/>
                </a:solidFill>
              </a:rPr>
            </a:br>
            <a:endParaRPr lang="en-GB" sz="2000" dirty="0">
              <a:solidFill>
                <a:srgbClr val="00B0F0"/>
              </a:solidFill>
            </a:endParaRPr>
          </a:p>
        </p:txBody>
      </p:sp>
      <p:pic>
        <p:nvPicPr>
          <p:cNvPr id="6" name="Content Placeholder 5" descr="See the source image"/>
          <p:cNvPicPr>
            <a:picLocks noGrp="1"/>
          </p:cNvPicPr>
          <p:nvPr>
            <p:ph idx="1"/>
          </p:nvPr>
        </p:nvPicPr>
        <p:blipFill rotWithShape="1">
          <a:blip r:embed="rId4" cstate="print">
            <a:extLst>
              <a:ext uri="{28A0092B-C50C-407E-A947-70E740481C1C}">
                <a14:useLocalDpi xmlns:a14="http://schemas.microsoft.com/office/drawing/2010/main" val="0"/>
              </a:ext>
            </a:extLst>
          </a:blip>
          <a:srcRect l="70346" t="26671" r="12123" b="36269"/>
          <a:stretch/>
        </p:blipFill>
        <p:spPr bwMode="auto">
          <a:xfrm>
            <a:off x="1133441" y="3619136"/>
            <a:ext cx="1728070" cy="1985252"/>
          </a:xfrm>
          <a:prstGeom prst="rect">
            <a:avLst/>
          </a:prstGeom>
          <a:ln>
            <a:noFill/>
          </a:ln>
          <a:effectLst>
            <a:softEdge rad="112500"/>
          </a:effectLst>
          <a:extLst>
            <a:ext uri="{53640926-AAD7-44D8-BBD7-CCE9431645EC}">
              <a14:shadowObscured xmlns:a14="http://schemas.microsoft.com/office/drawing/2010/main"/>
            </a:ext>
          </a:extLst>
        </p:spPr>
      </p:pic>
      <p:sp>
        <p:nvSpPr>
          <p:cNvPr id="7" name="Rounded Rectangular Callout 6"/>
          <p:cNvSpPr/>
          <p:nvPr/>
        </p:nvSpPr>
        <p:spPr>
          <a:xfrm>
            <a:off x="3760839" y="3486400"/>
            <a:ext cx="5191431" cy="3023420"/>
          </a:xfrm>
          <a:prstGeom prst="wedgeRoundRectCallout">
            <a:avLst>
              <a:gd name="adj1" fmla="val -74098"/>
              <a:gd name="adj2" fmla="val 850"/>
              <a:gd name="adj3" fmla="val 16667"/>
            </a:avLst>
          </a:prstGeom>
        </p:spPr>
        <p:style>
          <a:lnRef idx="2">
            <a:schemeClr val="accent2"/>
          </a:lnRef>
          <a:fillRef idx="1">
            <a:schemeClr val="lt1"/>
          </a:fillRef>
          <a:effectRef idx="0">
            <a:schemeClr val="accent2"/>
          </a:effectRef>
          <a:fontRef idx="minor">
            <a:schemeClr val="dk1"/>
          </a:fontRef>
        </p:style>
        <p:txBody>
          <a:bodyPr rtlCol="0" anchor="ctr"/>
          <a:lstStyle/>
          <a:p>
            <a:pPr eaLnBrk="0" hangingPunct="0"/>
            <a:r>
              <a:rPr lang="en-GB" sz="2400" dirty="0"/>
              <a:t>For me, the most important thing is not whether I believe in a god or not but it is how I live my life. Humanists believe we can be good and happy without the need for gods or religion.</a:t>
            </a:r>
            <a:endParaRPr lang="en-GB" sz="2400" b="1" dirty="0"/>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448800" y="4388510"/>
            <a:ext cx="609600" cy="609600"/>
          </a:xfrm>
          <a:prstGeom prst="rect">
            <a:avLst/>
          </a:prstGeom>
        </p:spPr>
      </p:pic>
    </p:spTree>
    <p:extLst>
      <p:ext uri="{BB962C8B-B14F-4D97-AF65-F5344CB8AC3E}">
        <p14:creationId xmlns:p14="http://schemas.microsoft.com/office/powerpoint/2010/main" val="3230660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569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9086098" cy="2163097"/>
          </a:xfrm>
        </p:spPr>
        <p:txBody>
          <a:bodyPr>
            <a:normAutofit fontScale="90000"/>
          </a:bodyPr>
          <a:lstStyle/>
          <a:p>
            <a:pPr eaLnBrk="0" hangingPunct="0"/>
            <a:r>
              <a:rPr lang="en-GB" b="1" dirty="0"/>
              <a:t>Think</a:t>
            </a:r>
            <a:r>
              <a:rPr lang="en-GB" dirty="0"/>
              <a:t> through these big questions with Taryn.</a:t>
            </a:r>
            <a:br>
              <a:rPr lang="en-GB" dirty="0"/>
            </a:br>
            <a:r>
              <a:rPr lang="en-GB" dirty="0"/>
              <a:t>In your books, miss a line and draw 2 bubbles with the questions inside. Then add your thoughts around the question.</a:t>
            </a:r>
            <a:br>
              <a:rPr lang="en-GB" b="1" dirty="0"/>
            </a:br>
            <a:br>
              <a:rPr lang="en-GB" b="1" dirty="0"/>
            </a:br>
            <a:endParaRPr lang="en-GB" dirty="0"/>
          </a:p>
        </p:txBody>
      </p:sp>
      <p:pic>
        <p:nvPicPr>
          <p:cNvPr id="4" name="Content Placeholder 3" descr="See the source image"/>
          <p:cNvPicPr>
            <a:picLocks noGrp="1"/>
          </p:cNvPicPr>
          <p:nvPr>
            <p:ph idx="1"/>
          </p:nvPr>
        </p:nvPicPr>
        <p:blipFill rotWithShape="1">
          <a:blip r:embed="rId4" cstate="print">
            <a:extLst>
              <a:ext uri="{28A0092B-C50C-407E-A947-70E740481C1C}">
                <a14:useLocalDpi xmlns:a14="http://schemas.microsoft.com/office/drawing/2010/main" val="0"/>
              </a:ext>
            </a:extLst>
          </a:blip>
          <a:srcRect l="70346" t="26671" r="12123" b="36269"/>
          <a:stretch/>
        </p:blipFill>
        <p:spPr bwMode="auto">
          <a:xfrm>
            <a:off x="4711564" y="3517489"/>
            <a:ext cx="1843549" cy="2020529"/>
          </a:xfrm>
          <a:prstGeom prst="rect">
            <a:avLst/>
          </a:prstGeom>
          <a:ln>
            <a:noFill/>
          </a:ln>
          <a:effectLst>
            <a:softEdge rad="112500"/>
          </a:effectLst>
          <a:extLst>
            <a:ext uri="{53640926-AAD7-44D8-BBD7-CCE9431645EC}">
              <a14:shadowObscured xmlns:a14="http://schemas.microsoft.com/office/drawing/2010/main"/>
            </a:ext>
          </a:extLst>
        </p:spPr>
      </p:pic>
      <p:sp>
        <p:nvSpPr>
          <p:cNvPr id="7" name="Cloud Callout 6"/>
          <p:cNvSpPr/>
          <p:nvPr/>
        </p:nvSpPr>
        <p:spPr>
          <a:xfrm>
            <a:off x="338122" y="3222520"/>
            <a:ext cx="3554361" cy="2610466"/>
          </a:xfrm>
          <a:prstGeom prst="cloudCallout">
            <a:avLst>
              <a:gd name="adj1" fmla="val 67549"/>
              <a:gd name="adj2" fmla="val 12218"/>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2400" dirty="0"/>
              <a:t>Does it matter whether you believe in a god or not?</a:t>
            </a:r>
          </a:p>
        </p:txBody>
      </p:sp>
      <p:sp>
        <p:nvSpPr>
          <p:cNvPr id="8" name="Cloud Callout 7"/>
          <p:cNvSpPr/>
          <p:nvPr/>
        </p:nvSpPr>
        <p:spPr>
          <a:xfrm>
            <a:off x="7374194" y="2381045"/>
            <a:ext cx="4085303" cy="2479367"/>
          </a:xfrm>
          <a:prstGeom prst="cloudCallout">
            <a:avLst>
              <a:gd name="adj1" fmla="val -67443"/>
              <a:gd name="adj2" fmla="val 27404"/>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2400" dirty="0"/>
              <a:t>Is how you live your life more important?</a:t>
            </a:r>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55577" y="5423263"/>
            <a:ext cx="609600" cy="609600"/>
          </a:xfrm>
          <a:prstGeom prst="rect">
            <a:avLst/>
          </a:prstGeom>
        </p:spPr>
      </p:pic>
    </p:spTree>
    <p:extLst>
      <p:ext uri="{BB962C8B-B14F-4D97-AF65-F5344CB8AC3E}">
        <p14:creationId xmlns:p14="http://schemas.microsoft.com/office/powerpoint/2010/main" val="2021717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19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870155"/>
            <a:ext cx="8596668" cy="5171207"/>
          </a:xfrm>
        </p:spPr>
        <p:txBody>
          <a:bodyPr>
            <a:normAutofit/>
          </a:bodyPr>
          <a:lstStyle/>
          <a:p>
            <a:pPr marL="0" indent="0" algn="ctr">
              <a:buNone/>
            </a:pPr>
            <a:r>
              <a:rPr lang="en-GB" sz="2800" dirty="0"/>
              <a:t>Well done everyone.</a:t>
            </a:r>
          </a:p>
          <a:p>
            <a:pPr marL="0" indent="0" algn="ctr">
              <a:buNone/>
            </a:pPr>
            <a:r>
              <a:rPr lang="en-GB" sz="2800" dirty="0"/>
              <a:t>If you have any questions, please contact us on:</a:t>
            </a:r>
          </a:p>
          <a:p>
            <a:pPr marL="0" indent="0" algn="ctr">
              <a:buNone/>
            </a:pPr>
            <a:r>
              <a:rPr lang="en-GB" sz="2800" dirty="0">
                <a:hlinkClick r:id="rId4"/>
              </a:rPr>
              <a:t>ashteacher@west-malling.kent.sch.uk</a:t>
            </a:r>
            <a:endParaRPr lang="en-GB" sz="2800" dirty="0"/>
          </a:p>
          <a:p>
            <a:pPr marL="0" indent="0" algn="ctr">
              <a:buNone/>
            </a:pPr>
            <a:r>
              <a:rPr lang="en-GB" sz="2800" dirty="0"/>
              <a:t>OR</a:t>
            </a:r>
          </a:p>
          <a:p>
            <a:pPr marL="0" indent="0" algn="ctr">
              <a:buNone/>
            </a:pPr>
            <a:r>
              <a:rPr lang="en-GB" sz="2800" dirty="0"/>
              <a:t>Join us for our weekly zoom session on Thursday at 2pm where we can answer any question you may have.</a:t>
            </a:r>
          </a:p>
          <a:p>
            <a:pPr marL="0" indent="0" algn="ctr">
              <a:buNone/>
            </a:pPr>
            <a:endParaRPr lang="en-GB" sz="2800" dirty="0"/>
          </a:p>
          <a:p>
            <a:pPr marL="0" indent="0" algn="ctr">
              <a:buNone/>
            </a:pPr>
            <a:r>
              <a:rPr lang="en-GB" sz="4400" dirty="0">
                <a:solidFill>
                  <a:srgbClr val="00B0F0"/>
                </a:solidFill>
              </a:rPr>
              <a:t>Well done for working so hard</a:t>
            </a:r>
          </a:p>
          <a:p>
            <a:endParaRPr lang="en-GB" sz="2800" dirty="0">
              <a:solidFill>
                <a:srgbClr val="00B0F0"/>
              </a:solidFill>
            </a:endParaRPr>
          </a:p>
          <a:p>
            <a:endParaRPr lang="en-GB" sz="2800" dirty="0"/>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34846" y="4508863"/>
            <a:ext cx="609600" cy="609600"/>
          </a:xfrm>
          <a:prstGeom prst="rect">
            <a:avLst/>
          </a:prstGeom>
        </p:spPr>
      </p:pic>
    </p:spTree>
    <p:extLst>
      <p:ext uri="{BB962C8B-B14F-4D97-AF65-F5344CB8AC3E}">
        <p14:creationId xmlns:p14="http://schemas.microsoft.com/office/powerpoint/2010/main" val="3168235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21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126</TotalTime>
  <Words>912</Words>
  <Application>Microsoft Office PowerPoint</Application>
  <PresentationFormat>Widescreen</PresentationFormat>
  <Paragraphs>50</Paragraphs>
  <Slides>13</Slides>
  <Notes>0</Notes>
  <HiddenSlides>0</HiddenSlides>
  <MMClips>12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Trebuchet MS</vt:lpstr>
      <vt:lpstr>Wingdings 3</vt:lpstr>
      <vt:lpstr>Facet</vt:lpstr>
      <vt:lpstr>Year 6 – Term 4 R.E. Humanism – Week 1</vt:lpstr>
      <vt:lpstr>Hello Ash Class</vt:lpstr>
      <vt:lpstr>For the first 2 weeks of home learning we are going to explore Humanism.  We will look at what Humanism is and focus on one family and how being a Humanist affects their decisions and choices in life.   By the end of the 2 weeks you should be able to answer the big question: WHAT IS HUMANISM?  </vt:lpstr>
      <vt:lpstr>In your book or on a piece of paper, write the date and underline it. Miss a line and write the L.I.</vt:lpstr>
      <vt:lpstr>PowerPoint Presentation</vt:lpstr>
      <vt:lpstr>Taryn and her family, who are Humanists. </vt:lpstr>
      <vt:lpstr>What is Humanism?</vt:lpstr>
      <vt:lpstr>Read this quote from Stephen Fry, who is a Humanist, then answer the question on the next slide. </vt:lpstr>
      <vt:lpstr>From reading the quote, what things do you think are important to Humanists? </vt:lpstr>
      <vt:lpstr>The following statement is Taryn and her family’s beliefs as Humanists. Read it carefully and then answer the question at the end. </vt:lpstr>
      <vt:lpstr>Humanism is not a religion. It is a philosophy or an approach to life. Humanists don’t see any good evidence that a god or gods exist. They are therefore atheists (they don’t believe in a god or gods) or they are agnostics (they believe we can never know if a god or gods exist). Humanism, however, is more than just not believing in a god. Humanists also have many positive beliefs about how we can understand ourselves and the world and how we should live our lives  </vt:lpstr>
      <vt:lpstr>Think through these big questions with Taryn. In your books, miss a line and draw 2 bubbles with the questions inside. Then add your thoughts around the question.  </vt:lpstr>
      <vt:lpstr>PowerPoint Presentation</vt:lpstr>
    </vt:vector>
  </TitlesOfParts>
  <Company>The Malling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 Term 4 R.E. Humanism – Week 1</dc:title>
  <dc:creator>Julie LOFTING</dc:creator>
  <cp:lastModifiedBy>Julia LYALL</cp:lastModifiedBy>
  <cp:revision>21</cp:revision>
  <dcterms:created xsi:type="dcterms:W3CDTF">2021-02-12T10:10:10Z</dcterms:created>
  <dcterms:modified xsi:type="dcterms:W3CDTF">2021-02-22T20:16:38Z</dcterms:modified>
</cp:coreProperties>
</file>