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69"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2/28/2021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2/28/2021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6.jpeg"/><Relationship Id="rId18" Type="http://schemas.openxmlformats.org/officeDocument/2006/relationships/image" Target="../media/image20.jpeg"/><Relationship Id="rId3" Type="http://schemas.openxmlformats.org/officeDocument/2006/relationships/slideLayout" Target="../slideLayouts/slideLayout2.xml"/><Relationship Id="rId21" Type="http://schemas.openxmlformats.org/officeDocument/2006/relationships/image" Target="../media/image1.png"/><Relationship Id="rId7" Type="http://schemas.openxmlformats.org/officeDocument/2006/relationships/image" Target="../media/image11.png"/><Relationship Id="rId12" Type="http://schemas.openxmlformats.org/officeDocument/2006/relationships/image" Target="../media/image3.jpeg"/><Relationship Id="rId17" Type="http://schemas.openxmlformats.org/officeDocument/2006/relationships/image" Target="../media/image19.jpeg"/><Relationship Id="rId2" Type="http://schemas.openxmlformats.org/officeDocument/2006/relationships/audio" Target="../media/media8.m4a"/><Relationship Id="rId16" Type="http://schemas.openxmlformats.org/officeDocument/2006/relationships/image" Target="../media/image18.jpeg"/><Relationship Id="rId20" Type="http://schemas.openxmlformats.org/officeDocument/2006/relationships/image" Target="../media/image22.jpeg"/><Relationship Id="rId1" Type="http://schemas.microsoft.com/office/2007/relationships/media" Target="../media/media8.m4a"/><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5" Type="http://schemas.openxmlformats.org/officeDocument/2006/relationships/image" Target="../media/image17.jpeg"/><Relationship Id="rId10" Type="http://schemas.openxmlformats.org/officeDocument/2006/relationships/image" Target="../media/image14.jpeg"/><Relationship Id="rId19" Type="http://schemas.openxmlformats.org/officeDocument/2006/relationships/image" Target="../media/image21.jpeg"/><Relationship Id="rId4" Type="http://schemas.openxmlformats.org/officeDocument/2006/relationships/image" Target="../media/image8.jpeg"/><Relationship Id="rId9" Type="http://schemas.openxmlformats.org/officeDocument/2006/relationships/image" Target="../media/image13.jpeg"/><Relationship Id="rId1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hyperlink" Target="mailto:ashteacher@west-malling.kent.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t>Year 6 – Term 4 R.E.</a:t>
            </a:r>
            <a:br>
              <a:rPr lang="en-GB" dirty="0"/>
            </a:br>
            <a:r>
              <a:rPr lang="en-GB" dirty="0"/>
              <a:t>Humanism – Week 2</a:t>
            </a:r>
          </a:p>
        </p:txBody>
      </p:sp>
    </p:spTree>
    <p:extLst>
      <p:ext uri="{BB962C8B-B14F-4D97-AF65-F5344CB8AC3E}">
        <p14:creationId xmlns:p14="http://schemas.microsoft.com/office/powerpoint/2010/main" val="2590569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Hello Ash Class</a:t>
            </a:r>
          </a:p>
        </p:txBody>
      </p:sp>
      <p:sp>
        <p:nvSpPr>
          <p:cNvPr id="3" name="Content Placeholder 2"/>
          <p:cNvSpPr>
            <a:spLocks noGrp="1"/>
          </p:cNvSpPr>
          <p:nvPr>
            <p:ph idx="1"/>
          </p:nvPr>
        </p:nvSpPr>
        <p:spPr/>
        <p:txBody>
          <a:bodyPr>
            <a:normAutofit/>
          </a:bodyPr>
          <a:lstStyle/>
          <a:p>
            <a:pPr marL="0" indent="0" algn="ctr">
              <a:buNone/>
            </a:pPr>
            <a:r>
              <a:rPr lang="en-GB" sz="2800" dirty="0"/>
              <a:t>This will be our last week of online learning.</a:t>
            </a:r>
          </a:p>
          <a:p>
            <a:pPr marL="0" indent="0" algn="ctr">
              <a:buNone/>
            </a:pPr>
            <a:r>
              <a:rPr lang="en-GB" sz="2800" dirty="0"/>
              <a:t>Next week we will be back in the classroom. We are  looking forward to seeing you all again.</a:t>
            </a:r>
          </a:p>
          <a:p>
            <a:pPr marL="0" indent="0" algn="ctr">
              <a:buNone/>
            </a:pPr>
            <a:endParaRPr lang="en-GB" sz="2800" dirty="0"/>
          </a:p>
          <a:p>
            <a:pPr marL="0" indent="0" algn="ctr">
              <a:buNone/>
            </a:pPr>
            <a:r>
              <a:rPr lang="en-GB" sz="2800" dirty="0"/>
              <a:t>This week we are continuing to look at Humanism, focusing on the values of Humanists and what makes them happy.</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69202" y="5431762"/>
            <a:ext cx="609600" cy="609600"/>
          </a:xfrm>
          <a:prstGeom prst="rect">
            <a:avLst/>
          </a:prstGeom>
        </p:spPr>
      </p:pic>
    </p:spTree>
    <p:extLst>
      <p:ext uri="{BB962C8B-B14F-4D97-AF65-F5344CB8AC3E}">
        <p14:creationId xmlns:p14="http://schemas.microsoft.com/office/powerpoint/2010/main" val="1430006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1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550989"/>
          </a:xfrm>
        </p:spPr>
        <p:txBody>
          <a:bodyPr>
            <a:normAutofit fontScale="90000"/>
          </a:bodyPr>
          <a:lstStyle/>
          <a:p>
            <a:pPr algn="ctr"/>
            <a:r>
              <a:rPr lang="en-GB" dirty="0"/>
              <a:t>In your book or on a piece of paper, write the date and underline it. Miss a line and write the L.I.</a:t>
            </a:r>
          </a:p>
        </p:txBody>
      </p:sp>
      <p:sp>
        <p:nvSpPr>
          <p:cNvPr id="3" name="Content Placeholder 2"/>
          <p:cNvSpPr>
            <a:spLocks noGrp="1"/>
          </p:cNvSpPr>
          <p:nvPr>
            <p:ph idx="1"/>
          </p:nvPr>
        </p:nvSpPr>
        <p:spPr>
          <a:xfrm>
            <a:off x="677334" y="2325189"/>
            <a:ext cx="8596668" cy="3716173"/>
          </a:xfrm>
        </p:spPr>
        <p:txBody>
          <a:bodyPr/>
          <a:lstStyle/>
          <a:p>
            <a:pPr marL="0" indent="0" algn="r">
              <a:buNone/>
            </a:pPr>
            <a:r>
              <a:rPr lang="en-GB" sz="2400" u="sng" dirty="0"/>
              <a:t>Thursday 4</a:t>
            </a:r>
            <a:r>
              <a:rPr lang="en-GB" sz="2400" u="sng" baseline="30000" dirty="0"/>
              <a:t>th</a:t>
            </a:r>
            <a:r>
              <a:rPr lang="en-GB" sz="2400" u="sng" dirty="0"/>
              <a:t> March 2021</a:t>
            </a:r>
          </a:p>
          <a:p>
            <a:pPr marL="0" indent="0" algn="r">
              <a:buNone/>
            </a:pPr>
            <a:endParaRPr lang="en-GB" sz="2400" u="sng" dirty="0"/>
          </a:p>
          <a:p>
            <a:pPr marL="0" indent="0">
              <a:buNone/>
            </a:pPr>
            <a:r>
              <a:rPr lang="en-GB" sz="2400" u="sng" dirty="0"/>
              <a:t>L.I.</a:t>
            </a:r>
            <a:r>
              <a:rPr lang="en-GB" sz="2400" dirty="0"/>
              <a:t> - What is Humanism?</a:t>
            </a:r>
          </a:p>
          <a:p>
            <a:pPr marL="0" indent="0">
              <a:buNone/>
            </a:pPr>
            <a:r>
              <a:rPr lang="en-GB" sz="2400" dirty="0"/>
              <a:t>I  can explain some values that are important to Humanists.</a:t>
            </a:r>
          </a:p>
          <a:p>
            <a:pPr marL="0" indent="0">
              <a:buNone/>
            </a:pPr>
            <a:r>
              <a:rPr lang="en-GB" sz="2400" dirty="0"/>
              <a:t>I can explain why happiness is important to Humanists.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64402" y="5431762"/>
            <a:ext cx="609600" cy="609600"/>
          </a:xfrm>
          <a:prstGeom prst="rect">
            <a:avLst/>
          </a:prstGeom>
        </p:spPr>
      </p:pic>
    </p:spTree>
    <p:extLst>
      <p:ext uri="{BB962C8B-B14F-4D97-AF65-F5344CB8AC3E}">
        <p14:creationId xmlns:p14="http://schemas.microsoft.com/office/powerpoint/2010/main" val="609457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What do Humanist value?</a:t>
            </a:r>
          </a:p>
        </p:txBody>
      </p:sp>
      <p:sp>
        <p:nvSpPr>
          <p:cNvPr id="3" name="Content Placeholder 2"/>
          <p:cNvSpPr>
            <a:spLocks noGrp="1"/>
          </p:cNvSpPr>
          <p:nvPr>
            <p:ph idx="1"/>
          </p:nvPr>
        </p:nvSpPr>
        <p:spPr>
          <a:xfrm>
            <a:off x="677333" y="1528355"/>
            <a:ext cx="8718457" cy="5185954"/>
          </a:xfrm>
        </p:spPr>
        <p:txBody>
          <a:bodyPr>
            <a:normAutofit/>
          </a:bodyPr>
          <a:lstStyle/>
          <a:p>
            <a:pPr marL="0" indent="0">
              <a:buNone/>
            </a:pPr>
            <a:r>
              <a:rPr lang="en-GB" sz="2400" dirty="0"/>
              <a:t>This is a quote from Richard Norman, a Humanist philosopher.</a:t>
            </a:r>
          </a:p>
          <a:p>
            <a:pPr marL="0" indent="0">
              <a:buNone/>
            </a:pPr>
            <a:r>
              <a:rPr lang="en-GB" sz="2400" dirty="0"/>
              <a:t>A philosopher is someone who practices a set of ideas, standards or beliefs to describe behaviour and thought.</a:t>
            </a:r>
          </a:p>
        </p:txBody>
      </p:sp>
      <p:sp>
        <p:nvSpPr>
          <p:cNvPr id="7" name="Oval Callout 6"/>
          <p:cNvSpPr/>
          <p:nvPr/>
        </p:nvSpPr>
        <p:spPr>
          <a:xfrm>
            <a:off x="1672046" y="2849156"/>
            <a:ext cx="7601955" cy="334263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The satisfaction of creative achievement… the excitement of discovery…relationships with others…the life of the emotions… the enjoyment of beauty in art and nature… These, we know, are the things which enrich our experience.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96103" y="5582194"/>
            <a:ext cx="609600" cy="609600"/>
          </a:xfrm>
          <a:prstGeom prst="rect">
            <a:avLst/>
          </a:prstGeom>
        </p:spPr>
      </p:pic>
    </p:spTree>
    <p:extLst>
      <p:ext uri="{BB962C8B-B14F-4D97-AF65-F5344CB8AC3E}">
        <p14:creationId xmlns:p14="http://schemas.microsoft.com/office/powerpoint/2010/main" val="78737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91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eaLnBrk="0" hangingPunct="0"/>
            <a:r>
              <a:rPr lang="en-GB" dirty="0"/>
              <a:t>What does the quote by Richard Norman tell you about what he values as a Humanist?  </a:t>
            </a:r>
            <a:br>
              <a:rPr lang="en-GB" b="1" dirty="0"/>
            </a:br>
            <a:r>
              <a:rPr lang="en-GB" dirty="0"/>
              <a:t> </a:t>
            </a:r>
            <a:br>
              <a:rPr lang="en-GB" b="1" dirty="0"/>
            </a:br>
            <a:endParaRPr lang="en-GB" dirty="0"/>
          </a:p>
        </p:txBody>
      </p:sp>
      <p:sp>
        <p:nvSpPr>
          <p:cNvPr id="3" name="Content Placeholder 2"/>
          <p:cNvSpPr>
            <a:spLocks noGrp="1"/>
          </p:cNvSpPr>
          <p:nvPr>
            <p:ph idx="1"/>
          </p:nvPr>
        </p:nvSpPr>
        <p:spPr/>
        <p:txBody>
          <a:bodyPr>
            <a:normAutofit/>
          </a:bodyPr>
          <a:lstStyle/>
          <a:p>
            <a:pPr marL="0" indent="0">
              <a:buNone/>
            </a:pPr>
            <a:r>
              <a:rPr lang="en-GB" sz="2400" dirty="0"/>
              <a:t>In your book or on a piece of paper, write your answer.</a:t>
            </a:r>
          </a:p>
          <a:p>
            <a:pPr marL="0" indent="0">
              <a:buNone/>
            </a:pPr>
            <a:r>
              <a:rPr lang="en-GB" sz="2400" u="sng" dirty="0">
                <a:solidFill>
                  <a:srgbClr val="FF0000"/>
                </a:solidFill>
              </a:rPr>
              <a:t>REMEMBER</a:t>
            </a:r>
            <a:r>
              <a:rPr lang="en-GB" sz="2400" dirty="0"/>
              <a:t> to miss a line after your L.I. </a:t>
            </a:r>
          </a:p>
          <a:p>
            <a:pPr marL="0" indent="0">
              <a:buNone/>
            </a:pPr>
            <a:r>
              <a:rPr lang="en-GB" sz="2400" dirty="0"/>
              <a:t>You could start your sentence:</a:t>
            </a:r>
          </a:p>
          <a:p>
            <a:pPr marL="0" indent="0">
              <a:buNone/>
            </a:pPr>
            <a:r>
              <a:rPr lang="en-GB" sz="2400" dirty="0">
                <a:solidFill>
                  <a:srgbClr val="0070C0"/>
                </a:solidFill>
              </a:rPr>
              <a:t>The quote by the Humanist Richard Norman, tells me his </a:t>
            </a:r>
            <a:r>
              <a:rPr lang="en-GB" sz="2400">
                <a:solidFill>
                  <a:srgbClr val="0070C0"/>
                </a:solidFill>
              </a:rPr>
              <a:t>values are….</a:t>
            </a:r>
            <a:r>
              <a:rPr lang="en-GB" sz="2400" dirty="0">
                <a:solidFill>
                  <a:srgbClr val="0070C0"/>
                </a:solidFill>
              </a:rPr>
              <a:t>because….</a:t>
            </a:r>
          </a:p>
          <a:p>
            <a:endParaRPr lang="en-GB" sz="2400" dirty="0">
              <a:solidFill>
                <a:srgbClr val="0070C0"/>
              </a:solidFill>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34846" y="5318760"/>
            <a:ext cx="609600" cy="609600"/>
          </a:xfrm>
          <a:prstGeom prst="rect">
            <a:avLst/>
          </a:prstGeom>
        </p:spPr>
      </p:pic>
    </p:spTree>
    <p:extLst>
      <p:ext uri="{BB962C8B-B14F-4D97-AF65-F5344CB8AC3E}">
        <p14:creationId xmlns:p14="http://schemas.microsoft.com/office/powerpoint/2010/main" val="2636832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75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2629"/>
          </a:xfrm>
        </p:spPr>
        <p:txBody>
          <a:bodyPr/>
          <a:lstStyle/>
          <a:p>
            <a:pPr algn="ctr"/>
            <a:r>
              <a:rPr lang="en-GB" dirty="0"/>
              <a:t>Taryn and Her Family.</a:t>
            </a:r>
          </a:p>
        </p:txBody>
      </p:sp>
      <p:sp>
        <p:nvSpPr>
          <p:cNvPr id="3" name="Content Placeholder 2"/>
          <p:cNvSpPr>
            <a:spLocks noGrp="1"/>
          </p:cNvSpPr>
          <p:nvPr>
            <p:ph idx="1"/>
          </p:nvPr>
        </p:nvSpPr>
        <p:spPr>
          <a:xfrm>
            <a:off x="483326" y="1267097"/>
            <a:ext cx="11338560" cy="5486400"/>
          </a:xfrm>
        </p:spPr>
        <p:txBody>
          <a:bodyPr/>
          <a:lstStyle/>
          <a:p>
            <a:pPr marL="0" indent="0">
              <a:buNone/>
            </a:pPr>
            <a:r>
              <a:rPr lang="en-GB" dirty="0"/>
              <a:t>Last week your were introduced to Taryn and her family who are Humanists.</a:t>
            </a:r>
          </a:p>
          <a:p>
            <a:pPr marL="0" indent="0">
              <a:buNone/>
            </a:pPr>
            <a:r>
              <a:rPr lang="en-GB" dirty="0"/>
              <a:t>The following quotes are some values that are important to Taryn and her family.</a:t>
            </a:r>
          </a:p>
          <a:p>
            <a:pPr marL="0" indent="0">
              <a:buNone/>
            </a:pPr>
            <a:r>
              <a:rPr lang="en-GB" dirty="0"/>
              <a:t>Read the quotes and answer the question at the end.</a:t>
            </a:r>
          </a:p>
        </p:txBody>
      </p:sp>
      <p:pic>
        <p:nvPicPr>
          <p:cNvPr id="4" name="Picture 3" descr="See the source image"/>
          <p:cNvPicPr/>
          <p:nvPr/>
        </p:nvPicPr>
        <p:blipFill rotWithShape="1">
          <a:blip r:embed="rId4" cstate="print">
            <a:extLst>
              <a:ext uri="{28A0092B-C50C-407E-A947-70E740481C1C}">
                <a14:useLocalDpi xmlns:a14="http://schemas.microsoft.com/office/drawing/2010/main" val="0"/>
              </a:ext>
            </a:extLst>
          </a:blip>
          <a:srcRect l="43612" t="-389" r="33380" b="55967"/>
          <a:stretch/>
        </p:blipFill>
        <p:spPr bwMode="auto">
          <a:xfrm>
            <a:off x="4716346" y="2618938"/>
            <a:ext cx="1946365" cy="1737360"/>
          </a:xfrm>
          <a:prstGeom prst="rect">
            <a:avLst/>
          </a:prstGeom>
          <a:ln>
            <a:noFill/>
          </a:ln>
          <a:effectLst>
            <a:softEdge rad="112500"/>
          </a:effectLst>
          <a:extLst>
            <a:ext uri="{53640926-AAD7-44D8-BBD7-CCE9431645EC}">
              <a14:shadowObscured xmlns:a14="http://schemas.microsoft.com/office/drawing/2010/main"/>
            </a:ext>
          </a:extLst>
        </p:spPr>
      </p:pic>
      <p:sp>
        <p:nvSpPr>
          <p:cNvPr id="5" name="Rounded Rectangular Callout 4"/>
          <p:cNvSpPr/>
          <p:nvPr/>
        </p:nvSpPr>
        <p:spPr>
          <a:xfrm>
            <a:off x="7382028" y="2618938"/>
            <a:ext cx="4023361" cy="1789566"/>
          </a:xfrm>
          <a:prstGeom prst="wedgeRoundRectCallout">
            <a:avLst>
              <a:gd name="adj1" fmla="val -75326"/>
              <a:gd name="adj2" fmla="val 737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 do not believe in an afterlife, so this life is everything to me. We should find what makes us happy and make the most of our lives. We should also try to help others to do the same.</a:t>
            </a:r>
          </a:p>
        </p:txBody>
      </p:sp>
      <p:sp>
        <p:nvSpPr>
          <p:cNvPr id="6" name="Rounded Rectangular Callout 5"/>
          <p:cNvSpPr/>
          <p:nvPr/>
        </p:nvSpPr>
        <p:spPr>
          <a:xfrm>
            <a:off x="483326" y="2586423"/>
            <a:ext cx="3568095" cy="2651760"/>
          </a:xfrm>
          <a:prstGeom prst="wedgeRoundRectCallout">
            <a:avLst>
              <a:gd name="adj1" fmla="val 66881"/>
              <a:gd name="adj2" fmla="val -865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hangingPunct="0"/>
            <a:r>
              <a:rPr lang="en-GB"/>
              <a:t>For me, freedom is one of the most important things in life: freedom to live my life however I wish, as long as I do not cause harm to others. All human beings have the freedom to find their own way to make their lives feel meaningful.</a:t>
            </a:r>
            <a:endParaRPr lang="en-GB" b="1"/>
          </a:p>
        </p:txBody>
      </p:sp>
      <p:sp>
        <p:nvSpPr>
          <p:cNvPr id="7" name="Rounded Rectangular Callout 6"/>
          <p:cNvSpPr/>
          <p:nvPr/>
        </p:nvSpPr>
        <p:spPr>
          <a:xfrm>
            <a:off x="4053536" y="4957166"/>
            <a:ext cx="4754253" cy="1632858"/>
          </a:xfrm>
          <a:prstGeom prst="wedgeRoundRectCallout">
            <a:avLst>
              <a:gd name="adj1" fmla="val -13964"/>
              <a:gd name="adj2" fmla="val -8870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most important thing in life is forming good friendships and relationships with others. The human community is also important, and we should remember that all human beings around the world are part of one extended family. </a:t>
            </a:r>
          </a:p>
        </p:txBody>
      </p:sp>
      <p:pic>
        <p:nvPicPr>
          <p:cNvPr id="8" name="Picture 7" descr="S:\Education\Resources\2016 resources\Images\New illustrations\Individual\Hyebin\Right or Wrong\rw23.jpg">
            <a:extLst>
              <a:ext uri="{FF2B5EF4-FFF2-40B4-BE49-F238E27FC236}">
                <a16:creationId xmlns:a16="http://schemas.microsoft.com/office/drawing/2014/main" id="{16547A70-52F6-42D4-9D6C-3B38ED7FDB83}"/>
              </a:ext>
            </a:extLst>
          </p:cNvPr>
          <p:cNvPicPr/>
          <p:nvPr/>
        </p:nvPicPr>
        <p:blipFill>
          <a:blip r:embed="rId5"/>
          <a:srcRect/>
          <a:stretch>
            <a:fillRect/>
          </a:stretch>
        </p:blipFill>
        <p:spPr bwMode="auto">
          <a:xfrm>
            <a:off x="9274002" y="4545874"/>
            <a:ext cx="1790238" cy="2044150"/>
          </a:xfrm>
          <a:prstGeom prst="rect">
            <a:avLst/>
          </a:prstGeom>
          <a:noFill/>
        </p:spPr>
      </p:pic>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559521" y="1333418"/>
            <a:ext cx="609600" cy="609600"/>
          </a:xfrm>
          <a:prstGeom prst="rect">
            <a:avLst/>
          </a:prstGeom>
        </p:spPr>
      </p:pic>
    </p:spTree>
    <p:extLst>
      <p:ext uri="{BB962C8B-B14F-4D97-AF65-F5344CB8AC3E}">
        <p14:creationId xmlns:p14="http://schemas.microsoft.com/office/powerpoint/2010/main" val="668417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97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ee the source image"/>
          <p:cNvPicPr>
            <a:picLocks noGrp="1"/>
          </p:cNvPicPr>
          <p:nvPr>
            <p:ph idx="1"/>
          </p:nvPr>
        </p:nvPicPr>
        <p:blipFill rotWithShape="1">
          <a:blip r:embed="rId2" cstate="print">
            <a:extLst>
              <a:ext uri="{28A0092B-C50C-407E-A947-70E740481C1C}">
                <a14:useLocalDpi xmlns:a14="http://schemas.microsoft.com/office/drawing/2010/main" val="0"/>
              </a:ext>
            </a:extLst>
          </a:blip>
          <a:srcRect l="10742" t="5452" r="68663" b="53251"/>
          <a:stretch/>
        </p:blipFill>
        <p:spPr bwMode="auto">
          <a:xfrm>
            <a:off x="4682964" y="2155372"/>
            <a:ext cx="1417390" cy="1615358"/>
          </a:xfrm>
          <a:prstGeom prst="rect">
            <a:avLst/>
          </a:prstGeom>
          <a:ln>
            <a:noFill/>
          </a:ln>
          <a:effectLst>
            <a:softEdge rad="112500"/>
          </a:effectLst>
          <a:extLst>
            <a:ext uri="{53640926-AAD7-44D8-BBD7-CCE9431645EC}">
              <a14:shadowObscured xmlns:a14="http://schemas.microsoft.com/office/drawing/2010/main"/>
            </a:ext>
          </a:extLst>
        </p:spPr>
      </p:pic>
      <p:sp>
        <p:nvSpPr>
          <p:cNvPr id="5" name="Rounded Rectangular Callout 4"/>
          <p:cNvSpPr/>
          <p:nvPr/>
        </p:nvSpPr>
        <p:spPr>
          <a:xfrm>
            <a:off x="130628" y="437535"/>
            <a:ext cx="4552336" cy="2299204"/>
          </a:xfrm>
          <a:prstGeom prst="wedgeRoundRectCallout">
            <a:avLst>
              <a:gd name="adj1" fmla="val 44351"/>
              <a:gd name="adj2" fmla="val 6726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We are all part of </a:t>
            </a:r>
            <a:r>
              <a:rPr lang="en-GB" b="1"/>
              <a:t>humanity</a:t>
            </a:r>
            <a:r>
              <a:rPr lang="en-GB"/>
              <a:t> and part of the human story. We are all linked across time to our ancestors and our descendants. Human beings have made incredible </a:t>
            </a:r>
            <a:r>
              <a:rPr lang="en-GB" b="1"/>
              <a:t>progress</a:t>
            </a:r>
            <a:r>
              <a:rPr lang="en-GB"/>
              <a:t> and we should aim to help our children and their children continue that progress. That is the human spirit.</a:t>
            </a:r>
          </a:p>
        </p:txBody>
      </p:sp>
      <p:sp>
        <p:nvSpPr>
          <p:cNvPr id="6" name="Rounded Rectangular Callout 5"/>
          <p:cNvSpPr/>
          <p:nvPr/>
        </p:nvSpPr>
        <p:spPr>
          <a:xfrm>
            <a:off x="6798601" y="261258"/>
            <a:ext cx="4023361" cy="2651759"/>
          </a:xfrm>
          <a:prstGeom prst="wedgeRoundRectCallout">
            <a:avLst>
              <a:gd name="adj1" fmla="val -72118"/>
              <a:gd name="adj2" fmla="val 5187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hangingPunct="0"/>
            <a:r>
              <a:rPr lang="en-US"/>
              <a:t>Human beings should celebrate the many intellectual and creative achievements of humankind, such as</a:t>
            </a:r>
            <a:r>
              <a:rPr lang="en-GB"/>
              <a:t> science, medicine, technology, art, music, and literature. We should try to make the most of our talents and abilities and be optimistic about what we might achieve in the future.</a:t>
            </a:r>
            <a:endParaRPr lang="en-GB" b="1"/>
          </a:p>
        </p:txBody>
      </p:sp>
      <p:sp>
        <p:nvSpPr>
          <p:cNvPr id="7" name="Rounded Rectangular Callout 6"/>
          <p:cNvSpPr/>
          <p:nvPr/>
        </p:nvSpPr>
        <p:spPr>
          <a:xfrm>
            <a:off x="2612571" y="4167051"/>
            <a:ext cx="6844938" cy="2325188"/>
          </a:xfrm>
          <a:prstGeom prst="wedgeRoundRectCallout">
            <a:avLst>
              <a:gd name="adj1" fmla="val -5294"/>
              <a:gd name="adj2" fmla="val -69680"/>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hangingPunct="0"/>
            <a:r>
              <a:rPr lang="en-GB"/>
              <a:t>Humanists believe in a world that promotes democracy and human rights. We believe in the importance of equality and social justice. We should work to improve the quality of life for all human beings. Empathy can help me to see how I would like to be treated if I were in somebody else’s situation. We should take care of each other.</a:t>
            </a:r>
            <a:endParaRPr lang="en-GB" b="1"/>
          </a:p>
        </p:txBody>
      </p:sp>
      <p:pic>
        <p:nvPicPr>
          <p:cNvPr id="8" name="Picture 7" descr="S:\Community Services\Education\Resources\2016 resources\Images\New illustrations\Individual\Hyebin\33.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9864" y="3307261"/>
            <a:ext cx="1394460" cy="859790"/>
          </a:xfrm>
          <a:prstGeom prst="rect">
            <a:avLst/>
          </a:prstGeom>
          <a:noFill/>
        </p:spPr>
      </p:pic>
      <p:pic>
        <p:nvPicPr>
          <p:cNvPr id="9" name="Picture 8" descr="S:\Education\Resources\2016 resources\Images\New illustrations\Individual\Hyebin\New\34.jpg">
            <a:extLst>
              <a:ext uri="{FF2B5EF4-FFF2-40B4-BE49-F238E27FC236}">
                <a16:creationId xmlns:a16="http://schemas.microsoft.com/office/drawing/2014/main" id="{7DFDF40B-4087-430D-AD0E-6CDA2014628F}"/>
              </a:ext>
            </a:extLst>
          </p:cNvPr>
          <p:cNvPicPr/>
          <p:nvPr/>
        </p:nvPicPr>
        <p:blipFill>
          <a:blip r:embed="rId4"/>
          <a:srcRect/>
          <a:stretch>
            <a:fillRect/>
          </a:stretch>
        </p:blipFill>
        <p:spPr bwMode="auto">
          <a:xfrm>
            <a:off x="9634155" y="3523592"/>
            <a:ext cx="2396736" cy="2263254"/>
          </a:xfrm>
          <a:prstGeom prst="rect">
            <a:avLst/>
          </a:prstGeom>
          <a:noFill/>
        </p:spPr>
      </p:pic>
    </p:spTree>
    <p:extLst>
      <p:ext uri="{BB962C8B-B14F-4D97-AF65-F5344CB8AC3E}">
        <p14:creationId xmlns:p14="http://schemas.microsoft.com/office/powerpoint/2010/main" val="3970617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ee the source image"/>
          <p:cNvPicPr>
            <a:picLocks noGrp="1"/>
          </p:cNvPicPr>
          <p:nvPr>
            <p:ph idx="1"/>
          </p:nvPr>
        </p:nvPicPr>
        <p:blipFill rotWithShape="1">
          <a:blip r:embed="rId4" cstate="print">
            <a:extLst>
              <a:ext uri="{28A0092B-C50C-407E-A947-70E740481C1C}">
                <a14:useLocalDpi xmlns:a14="http://schemas.microsoft.com/office/drawing/2010/main" val="0"/>
              </a:ext>
            </a:extLst>
          </a:blip>
          <a:srcRect l="70346" t="26671" r="12123" b="36269"/>
          <a:stretch/>
        </p:blipFill>
        <p:spPr bwMode="auto">
          <a:xfrm>
            <a:off x="4369523" y="1312818"/>
            <a:ext cx="1685109" cy="1867988"/>
          </a:xfrm>
          <a:prstGeom prst="rect">
            <a:avLst/>
          </a:prstGeom>
          <a:ln>
            <a:noFill/>
          </a:ln>
          <a:effectLst>
            <a:softEdge rad="112500"/>
          </a:effectLst>
          <a:extLst>
            <a:ext uri="{53640926-AAD7-44D8-BBD7-CCE9431645EC}">
              <a14:shadowObscured xmlns:a14="http://schemas.microsoft.com/office/drawing/2010/main"/>
            </a:ext>
          </a:extLst>
        </p:spPr>
      </p:pic>
      <p:sp>
        <p:nvSpPr>
          <p:cNvPr id="5" name="Rounded Rectangular Callout 4"/>
          <p:cNvSpPr/>
          <p:nvPr/>
        </p:nvSpPr>
        <p:spPr>
          <a:xfrm>
            <a:off x="274319" y="378823"/>
            <a:ext cx="3553097" cy="2560320"/>
          </a:xfrm>
          <a:prstGeom prst="wedgeRoundRectCallout">
            <a:avLst>
              <a:gd name="adj1" fmla="val 67225"/>
              <a:gd name="adj2" fmla="val 2984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 value the natural world around me. Without it we would not survive, and this world is the only one we have. It is a source of beauty and wonder, and we should take care of it.</a:t>
            </a:r>
          </a:p>
        </p:txBody>
      </p:sp>
      <p:sp>
        <p:nvSpPr>
          <p:cNvPr id="6" name="Rounded Rectangular Callout 5"/>
          <p:cNvSpPr/>
          <p:nvPr/>
        </p:nvSpPr>
        <p:spPr>
          <a:xfrm>
            <a:off x="6170023" y="2246812"/>
            <a:ext cx="5560423" cy="2090057"/>
          </a:xfrm>
          <a:prstGeom prst="wedgeRoundRectCallout">
            <a:avLst>
              <a:gd name="adj1" fmla="val -53295"/>
              <a:gd name="adj2" fmla="val -4418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I value our curiosity and our capacity to ask questions. By looking for evidence, and thinking carefully about the answers, we have been able to discover so much about our world and ourselves and have been able to improve the quality of our lives.</a:t>
            </a:r>
          </a:p>
        </p:txBody>
      </p:sp>
      <p:pic>
        <p:nvPicPr>
          <p:cNvPr id="7" name="Picture 6" descr="S:\Education\Resources\2016 resources\Images\New illustrations\Individual\Hyebin\25.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2885" y="3059974"/>
            <a:ext cx="1979295" cy="1820590"/>
          </a:xfrm>
          <a:prstGeom prst="rect">
            <a:avLst/>
          </a:prstGeom>
          <a:noFill/>
        </p:spPr>
      </p:pic>
      <p:pic>
        <p:nvPicPr>
          <p:cNvPr id="8" name="Picture 7" descr="S:\Education\Resources\2016 resources\Images\New illustrations\Individual\Hyebin\New\26.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14307" y="483326"/>
            <a:ext cx="3487783" cy="1763486"/>
          </a:xfrm>
          <a:prstGeom prst="rect">
            <a:avLst/>
          </a:prstGeom>
          <a:noFill/>
        </p:spPr>
      </p:pic>
      <p:sp>
        <p:nvSpPr>
          <p:cNvPr id="9" name="Rectangular Callout 8"/>
          <p:cNvSpPr/>
          <p:nvPr/>
        </p:nvSpPr>
        <p:spPr>
          <a:xfrm>
            <a:off x="1071154" y="5001396"/>
            <a:ext cx="9627325" cy="1176029"/>
          </a:xfrm>
          <a:prstGeom prst="wedgeRectCallout">
            <a:avLst>
              <a:gd name="adj1" fmla="val -20969"/>
              <a:gd name="adj2" fmla="val 50282"/>
            </a:avLst>
          </a:prstGeom>
        </p:spPr>
        <p:style>
          <a:lnRef idx="2">
            <a:schemeClr val="accent1"/>
          </a:lnRef>
          <a:fillRef idx="1">
            <a:schemeClr val="lt1"/>
          </a:fillRef>
          <a:effectRef idx="0">
            <a:schemeClr val="accent1"/>
          </a:effectRef>
          <a:fontRef idx="minor">
            <a:schemeClr val="dk1"/>
          </a:fontRef>
        </p:style>
        <p:txBody>
          <a:bodyPr rtlCol="0" anchor="ctr"/>
          <a:lstStyle/>
          <a:p>
            <a:r>
              <a:rPr lang="en-GB" dirty="0"/>
              <a:t>In your book or on a piece of paper make a list of the values that are important to Taryn and her family.</a:t>
            </a:r>
          </a:p>
          <a:p>
            <a:r>
              <a:rPr lang="en-GB" u="sng" dirty="0">
                <a:solidFill>
                  <a:srgbClr val="FF0000"/>
                </a:solidFill>
              </a:rPr>
              <a:t>REMEMBER</a:t>
            </a:r>
            <a:r>
              <a:rPr lang="en-GB" u="sng" dirty="0"/>
              <a:t> </a:t>
            </a:r>
            <a:r>
              <a:rPr lang="en-GB" dirty="0"/>
              <a:t>to miss a line and then start your list.</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088879" y="4457701"/>
            <a:ext cx="609600" cy="609600"/>
          </a:xfrm>
          <a:prstGeom prst="rect">
            <a:avLst/>
          </a:prstGeom>
        </p:spPr>
      </p:pic>
    </p:spTree>
    <p:extLst>
      <p:ext uri="{BB962C8B-B14F-4D97-AF65-F5344CB8AC3E}">
        <p14:creationId xmlns:p14="http://schemas.microsoft.com/office/powerpoint/2010/main" val="316814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9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Why is Happiness Important to Humanists? </a:t>
            </a:r>
          </a:p>
        </p:txBody>
      </p:sp>
      <p:sp>
        <p:nvSpPr>
          <p:cNvPr id="3" name="Content Placeholder 2"/>
          <p:cNvSpPr>
            <a:spLocks noGrp="1"/>
          </p:cNvSpPr>
          <p:nvPr>
            <p:ph idx="1"/>
          </p:nvPr>
        </p:nvSpPr>
        <p:spPr/>
        <p:txBody>
          <a:bodyPr>
            <a:normAutofit/>
          </a:bodyPr>
          <a:lstStyle/>
          <a:p>
            <a:pPr marL="0" indent="0" eaLnBrk="0" hangingPunct="0">
              <a:buNone/>
            </a:pPr>
            <a:r>
              <a:rPr lang="en-GB" sz="2400" dirty="0"/>
              <a:t>How would you describe happiness? </a:t>
            </a:r>
            <a:endParaRPr lang="en-GB" sz="2400" b="1" dirty="0"/>
          </a:p>
          <a:p>
            <a:pPr marL="0" indent="0" eaLnBrk="0" hangingPunct="0">
              <a:buNone/>
            </a:pPr>
            <a:r>
              <a:rPr lang="en-GB" sz="2400" dirty="0"/>
              <a:t>In your book, miss a line then write the sub title – </a:t>
            </a:r>
          </a:p>
          <a:p>
            <a:pPr marL="0" indent="0" eaLnBrk="0" hangingPunct="0">
              <a:buNone/>
            </a:pPr>
            <a:r>
              <a:rPr lang="en-GB" sz="2400" dirty="0">
                <a:solidFill>
                  <a:srgbClr val="00B050"/>
                </a:solidFill>
              </a:rPr>
              <a:t>Why is Happiness Important to Humanists?</a:t>
            </a:r>
          </a:p>
          <a:p>
            <a:pPr marL="0" indent="0" eaLnBrk="0" hangingPunct="0">
              <a:buNone/>
            </a:pPr>
            <a:r>
              <a:rPr lang="en-GB" sz="2400" dirty="0"/>
              <a:t>You might want to start your sentence</a:t>
            </a:r>
          </a:p>
          <a:p>
            <a:pPr marL="0" indent="0" eaLnBrk="0" hangingPunct="0">
              <a:buNone/>
            </a:pPr>
            <a:r>
              <a:rPr lang="en-GB" sz="2400" dirty="0">
                <a:solidFill>
                  <a:srgbClr val="0070C0"/>
                </a:solidFill>
              </a:rPr>
              <a:t>To me, happiness means …. </a:t>
            </a:r>
            <a:endParaRPr lang="en-GB" sz="2400" b="1" dirty="0">
              <a:solidFill>
                <a:srgbClr val="0070C0"/>
              </a:solidFill>
            </a:endParaRPr>
          </a:p>
          <a:p>
            <a:pPr marL="0" indent="0">
              <a:buNone/>
            </a:pPr>
            <a:endParaRPr lang="en-GB" sz="2400" dirty="0">
              <a:solidFill>
                <a:srgbClr val="0070C0"/>
              </a:solidFill>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64402" y="5266508"/>
            <a:ext cx="609600" cy="609600"/>
          </a:xfrm>
          <a:prstGeom prst="rect">
            <a:avLst/>
          </a:prstGeom>
        </p:spPr>
      </p:pic>
    </p:spTree>
    <p:extLst>
      <p:ext uri="{BB962C8B-B14F-4D97-AF65-F5344CB8AC3E}">
        <p14:creationId xmlns:p14="http://schemas.microsoft.com/office/powerpoint/2010/main" val="163052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62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Below are some possible ingredients of happiness.</a:t>
            </a:r>
          </a:p>
        </p:txBody>
      </p:sp>
      <p:pic>
        <p:nvPicPr>
          <p:cNvPr id="4" name="Content Placeholder 3" descr="S:\Education\Resources\2016 resources\Images\New illustrations\Individual\Hyebin\New\32.jpg">
            <a:extLst>
              <a:ext uri="{FF2B5EF4-FFF2-40B4-BE49-F238E27FC236}">
                <a16:creationId xmlns:a16="http://schemas.microsoft.com/office/drawing/2014/main" id="{E5025C21-4B1F-4370-83F2-58082CBB02C1}"/>
              </a:ext>
            </a:extLst>
          </p:cNvPr>
          <p:cNvPicPr>
            <a:picLocks noGrp="1"/>
          </p:cNvPicPr>
          <p:nvPr>
            <p:ph idx="1"/>
          </p:nvPr>
        </p:nvPicPr>
        <p:blipFill>
          <a:blip r:embed="rId4"/>
          <a:srcRect/>
          <a:stretch>
            <a:fillRect/>
          </a:stretch>
        </p:blipFill>
        <p:spPr bwMode="auto">
          <a:xfrm>
            <a:off x="915430" y="2103342"/>
            <a:ext cx="2089027" cy="1724075"/>
          </a:xfrm>
          <a:prstGeom prst="rect">
            <a:avLst/>
          </a:prstGeom>
          <a:noFill/>
        </p:spPr>
      </p:pic>
      <p:pic>
        <p:nvPicPr>
          <p:cNvPr id="5" name="Picture 4" descr="S:\Education\Resources\2016 resources\Images\New illustrations\Individual\Hyebin\Death\d12.jpg">
            <a:extLst>
              <a:ext uri="{FF2B5EF4-FFF2-40B4-BE49-F238E27FC236}">
                <a16:creationId xmlns:a16="http://schemas.microsoft.com/office/drawing/2014/main" id="{87714997-389C-4B20-A67C-08238606713F}"/>
              </a:ext>
            </a:extLst>
          </p:cNvPr>
          <p:cNvPicPr/>
          <p:nvPr/>
        </p:nvPicPr>
        <p:blipFill>
          <a:blip r:embed="rId5"/>
          <a:srcRect/>
          <a:stretch>
            <a:fillRect/>
          </a:stretch>
        </p:blipFill>
        <p:spPr bwMode="auto">
          <a:xfrm>
            <a:off x="3623581" y="1671249"/>
            <a:ext cx="969863" cy="1542214"/>
          </a:xfrm>
          <a:prstGeom prst="rect">
            <a:avLst/>
          </a:prstGeom>
          <a:noFill/>
        </p:spPr>
      </p:pic>
      <p:sp>
        <p:nvSpPr>
          <p:cNvPr id="6" name="TextBox 33"/>
          <p:cNvSpPr txBox="1"/>
          <p:nvPr/>
        </p:nvSpPr>
        <p:spPr>
          <a:xfrm>
            <a:off x="6690835" y="3213573"/>
            <a:ext cx="750570" cy="1015386"/>
          </a:xfrm>
          <a:prstGeom prst="rect">
            <a:avLst/>
          </a:prstGeom>
          <a:noFill/>
        </p:spPr>
        <p:txBody>
          <a:bodyPr wrap="square" rtlCol="0">
            <a:noAutofit/>
          </a:bodyPr>
          <a:lstStyle/>
          <a:p>
            <a:pPr>
              <a:lnSpc>
                <a:spcPct val="107000"/>
              </a:lnSpc>
              <a:spcAft>
                <a:spcPts val="800"/>
              </a:spcAft>
            </a:pPr>
            <a:r>
              <a:rPr lang="en-GB" sz="9600" kern="1200" dirty="0">
                <a:solidFill>
                  <a:srgbClr val="000000"/>
                </a:solidFill>
                <a:effectLst/>
                <a:latin typeface="Arial Black" panose="020B0A0402010202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descr="S:\Education\Resources\2016 resources\Images\New illustrations\Individual\Hyebin\Death\d09.jpg">
            <a:extLst>
              <a:ext uri="{FF2B5EF4-FFF2-40B4-BE49-F238E27FC236}">
                <a16:creationId xmlns:a16="http://schemas.microsoft.com/office/drawing/2014/main" id="{4828B945-F53E-4042-8DA4-86284BA2CD0E}"/>
              </a:ext>
            </a:extLst>
          </p:cNvPr>
          <p:cNvPicPr/>
          <p:nvPr/>
        </p:nvPicPr>
        <p:blipFill>
          <a:blip r:embed="rId6"/>
          <a:srcRect/>
          <a:stretch>
            <a:fillRect/>
          </a:stretch>
        </p:blipFill>
        <p:spPr bwMode="auto">
          <a:xfrm>
            <a:off x="7283813" y="1703910"/>
            <a:ext cx="755015" cy="1240155"/>
          </a:xfrm>
          <a:prstGeom prst="rect">
            <a:avLst/>
          </a:prstGeom>
          <a:noFill/>
        </p:spPr>
      </p:pic>
      <p:pic>
        <p:nvPicPr>
          <p:cNvPr id="8" name="Picture 7" descr="Music, Notes, Fast, Sound, Design"/>
          <p:cNvPicPr/>
          <p:nvPr/>
        </p:nvPicPr>
        <p:blipFill>
          <a:blip r:embed="rId7"/>
          <a:srcRect/>
          <a:stretch>
            <a:fillRect/>
          </a:stretch>
        </p:blipFill>
        <p:spPr bwMode="auto">
          <a:xfrm>
            <a:off x="3624118" y="3429000"/>
            <a:ext cx="601980" cy="1016000"/>
          </a:xfrm>
          <a:prstGeom prst="rect">
            <a:avLst/>
          </a:prstGeom>
          <a:noFill/>
        </p:spPr>
      </p:pic>
      <p:pic>
        <p:nvPicPr>
          <p:cNvPr id="9" name="Picture 8" descr="S:\Education\Resources\2016 resources\Images\New illustrations\Individual\Hyebin\Death\d11.jpg">
            <a:extLst>
              <a:ext uri="{FF2B5EF4-FFF2-40B4-BE49-F238E27FC236}">
                <a16:creationId xmlns:a16="http://schemas.microsoft.com/office/drawing/2014/main" id="{7948B65C-AA37-4C8B-BC94-FA406D1124CB}"/>
              </a:ext>
            </a:extLst>
          </p:cNvPr>
          <p:cNvPicPr/>
          <p:nvPr/>
        </p:nvPicPr>
        <p:blipFill>
          <a:blip r:embed="rId8"/>
          <a:srcRect/>
          <a:stretch>
            <a:fillRect/>
          </a:stretch>
        </p:blipFill>
        <p:spPr bwMode="auto">
          <a:xfrm>
            <a:off x="8279822" y="2984973"/>
            <a:ext cx="967105" cy="1240155"/>
          </a:xfrm>
          <a:prstGeom prst="rect">
            <a:avLst/>
          </a:prstGeom>
          <a:noFill/>
        </p:spPr>
      </p:pic>
      <p:pic>
        <p:nvPicPr>
          <p:cNvPr id="10" name="Picture 9" descr="Symbols, Religions, Faith, Christianity, Religious"/>
          <p:cNvPicPr/>
          <p:nvPr/>
        </p:nvPicPr>
        <p:blipFill>
          <a:blip r:embed="rId9"/>
          <a:srcRect t="51240" b="22766"/>
          <a:stretch>
            <a:fillRect/>
          </a:stretch>
        </p:blipFill>
        <p:spPr bwMode="auto">
          <a:xfrm>
            <a:off x="915430" y="4000359"/>
            <a:ext cx="2089027" cy="806248"/>
          </a:xfrm>
          <a:prstGeom prst="rect">
            <a:avLst/>
          </a:prstGeom>
          <a:noFill/>
        </p:spPr>
      </p:pic>
      <p:pic>
        <p:nvPicPr>
          <p:cNvPr id="11" name="Picture 10" descr="S:\Education\Resources\2016 resources\Images\New illustrations\Individual\Hyebin\33.jpg">
            <a:extLst>
              <a:ext uri="{FF2B5EF4-FFF2-40B4-BE49-F238E27FC236}">
                <a16:creationId xmlns:a16="http://schemas.microsoft.com/office/drawing/2014/main" id="{0E96A10A-01A8-49C6-BC97-1B91CABD36F9}"/>
              </a:ext>
            </a:extLst>
          </p:cNvPr>
          <p:cNvPicPr/>
          <p:nvPr/>
        </p:nvPicPr>
        <p:blipFill rotWithShape="1">
          <a:blip r:embed="rId10"/>
          <a:srcRect l="12713" r="9573"/>
          <a:stretch/>
        </p:blipFill>
        <p:spPr bwMode="auto">
          <a:xfrm>
            <a:off x="915429" y="5197788"/>
            <a:ext cx="1832069" cy="1254766"/>
          </a:xfrm>
          <a:prstGeom prst="rect">
            <a:avLst/>
          </a:prstGeom>
          <a:noFill/>
          <a:ln>
            <a:noFill/>
          </a:ln>
          <a:extLst>
            <a:ext uri="{53640926-AAD7-44D8-BBD7-CCE9431645EC}">
              <a14:shadowObscured xmlns:a14="http://schemas.microsoft.com/office/drawing/2010/main"/>
            </a:ext>
          </a:extLst>
        </p:spPr>
      </p:pic>
      <p:pic>
        <p:nvPicPr>
          <p:cNvPr id="12" name="Picture 11" descr="S:\Education\Resources\2016 resources\Images\New illustrations\Individual\Hyebin\Right or Wrong\rw17.jpg">
            <a:extLst>
              <a:ext uri="{FF2B5EF4-FFF2-40B4-BE49-F238E27FC236}">
                <a16:creationId xmlns:a16="http://schemas.microsoft.com/office/drawing/2014/main" id="{7ECD400A-07FC-43E8-BEE6-68A53F640602}"/>
              </a:ext>
            </a:extLst>
          </p:cNvPr>
          <p:cNvPicPr/>
          <p:nvPr/>
        </p:nvPicPr>
        <p:blipFill>
          <a:blip r:embed="rId11"/>
          <a:srcRect/>
          <a:stretch>
            <a:fillRect/>
          </a:stretch>
        </p:blipFill>
        <p:spPr bwMode="auto">
          <a:xfrm>
            <a:off x="3344131" y="5172891"/>
            <a:ext cx="1669247" cy="1252493"/>
          </a:xfrm>
          <a:prstGeom prst="rect">
            <a:avLst/>
          </a:prstGeom>
          <a:noFill/>
        </p:spPr>
      </p:pic>
      <p:pic>
        <p:nvPicPr>
          <p:cNvPr id="13" name="Picture 12" descr="S:\Education\Resources\2016 resources\Images\New illustrations\Individual\Hyebin\Right or Wrong\rw23.jpg">
            <a:extLst>
              <a:ext uri="{FF2B5EF4-FFF2-40B4-BE49-F238E27FC236}">
                <a16:creationId xmlns:a16="http://schemas.microsoft.com/office/drawing/2014/main" id="{16547A70-52F6-42D4-9D6C-3B38ED7FDB83}"/>
              </a:ext>
            </a:extLst>
          </p:cNvPr>
          <p:cNvPicPr/>
          <p:nvPr/>
        </p:nvPicPr>
        <p:blipFill>
          <a:blip r:embed="rId12"/>
          <a:srcRect/>
          <a:stretch>
            <a:fillRect/>
          </a:stretch>
        </p:blipFill>
        <p:spPr bwMode="auto">
          <a:xfrm>
            <a:off x="4908187" y="1455214"/>
            <a:ext cx="1226911" cy="1488851"/>
          </a:xfrm>
          <a:prstGeom prst="rect">
            <a:avLst/>
          </a:prstGeom>
          <a:noFill/>
        </p:spPr>
      </p:pic>
      <p:pic>
        <p:nvPicPr>
          <p:cNvPr id="14" name="Picture 13" descr="S:\Education\Resources\2016 resources\Images\New illustrations\Individual\Hyebin\37.jpg"/>
          <p:cNvPicPr/>
          <p:nvPr/>
        </p:nvPicPr>
        <p:blipFill>
          <a:blip r:embed="rId13"/>
          <a:srcRect/>
          <a:stretch>
            <a:fillRect/>
          </a:stretch>
        </p:blipFill>
        <p:spPr bwMode="auto">
          <a:xfrm>
            <a:off x="4844889" y="3526971"/>
            <a:ext cx="1289193" cy="1670817"/>
          </a:xfrm>
          <a:prstGeom prst="rect">
            <a:avLst/>
          </a:prstGeom>
          <a:noFill/>
        </p:spPr>
      </p:pic>
      <p:pic>
        <p:nvPicPr>
          <p:cNvPr id="15" name="Picture 14" descr="S:\Education\Resources\2016 resources\Images\New illustrations\Individual\Hyebin\New\34.jpg">
            <a:extLst>
              <a:ext uri="{FF2B5EF4-FFF2-40B4-BE49-F238E27FC236}">
                <a16:creationId xmlns:a16="http://schemas.microsoft.com/office/drawing/2014/main" id="{7DFDF40B-4087-430D-AD0E-6CDA2014628F}"/>
              </a:ext>
            </a:extLst>
          </p:cNvPr>
          <p:cNvPicPr/>
          <p:nvPr/>
        </p:nvPicPr>
        <p:blipFill>
          <a:blip r:embed="rId14"/>
          <a:srcRect/>
          <a:stretch>
            <a:fillRect/>
          </a:stretch>
        </p:blipFill>
        <p:spPr bwMode="auto">
          <a:xfrm>
            <a:off x="5786846" y="4806606"/>
            <a:ext cx="2187668" cy="1868513"/>
          </a:xfrm>
          <a:prstGeom prst="rect">
            <a:avLst/>
          </a:prstGeom>
          <a:noFill/>
        </p:spPr>
      </p:pic>
      <p:pic>
        <p:nvPicPr>
          <p:cNvPr id="16" name="Picture 15" descr="S:\Education\Resources\2016 resources\Images\New illustrations\Individual\Hyebin\25.jpg"/>
          <p:cNvPicPr/>
          <p:nvPr/>
        </p:nvPicPr>
        <p:blipFill>
          <a:blip r:embed="rId15"/>
          <a:srcRect/>
          <a:stretch>
            <a:fillRect/>
          </a:stretch>
        </p:blipFill>
        <p:spPr bwMode="auto">
          <a:xfrm>
            <a:off x="8824297" y="940526"/>
            <a:ext cx="1704366" cy="1644375"/>
          </a:xfrm>
          <a:prstGeom prst="rect">
            <a:avLst/>
          </a:prstGeom>
          <a:noFill/>
        </p:spPr>
      </p:pic>
      <p:pic>
        <p:nvPicPr>
          <p:cNvPr id="17" name="Picture 16" descr="S:\Education\Resources\2016 resources\Images\New illustrations\Individual\Hyebin\Right or Wrong\rw13.jpg"/>
          <p:cNvPicPr/>
          <p:nvPr/>
        </p:nvPicPr>
        <p:blipFill>
          <a:blip r:embed="rId16"/>
          <a:srcRect/>
          <a:stretch>
            <a:fillRect/>
          </a:stretch>
        </p:blipFill>
        <p:spPr bwMode="auto">
          <a:xfrm>
            <a:off x="9868809" y="2692304"/>
            <a:ext cx="1976710" cy="1574822"/>
          </a:xfrm>
          <a:prstGeom prst="rect">
            <a:avLst/>
          </a:prstGeom>
          <a:noFill/>
        </p:spPr>
      </p:pic>
      <p:pic>
        <p:nvPicPr>
          <p:cNvPr id="18" name="Picture 17" descr="S:\Education\Resources\2016 resources\Images\New illustrations\Individual\Hyebin\12.jpg"/>
          <p:cNvPicPr/>
          <p:nvPr/>
        </p:nvPicPr>
        <p:blipFill>
          <a:blip r:embed="rId17"/>
          <a:srcRect/>
          <a:stretch>
            <a:fillRect/>
          </a:stretch>
        </p:blipFill>
        <p:spPr bwMode="auto">
          <a:xfrm>
            <a:off x="8465675" y="5187815"/>
            <a:ext cx="717243" cy="1203228"/>
          </a:xfrm>
          <a:prstGeom prst="rect">
            <a:avLst/>
          </a:prstGeom>
          <a:noFill/>
        </p:spPr>
      </p:pic>
      <p:pic>
        <p:nvPicPr>
          <p:cNvPr id="19" name="Picture 18" descr="S:\Education\Resources\2016 resources\Images\New illustrations\Individual\Hyebin\04.jpg"/>
          <p:cNvPicPr/>
          <p:nvPr/>
        </p:nvPicPr>
        <p:blipFill>
          <a:blip r:embed="rId18"/>
          <a:srcRect/>
          <a:stretch>
            <a:fillRect/>
          </a:stretch>
        </p:blipFill>
        <p:spPr bwMode="auto">
          <a:xfrm>
            <a:off x="9173430" y="4437762"/>
            <a:ext cx="626472" cy="1953281"/>
          </a:xfrm>
          <a:prstGeom prst="rect">
            <a:avLst/>
          </a:prstGeom>
          <a:noFill/>
        </p:spPr>
      </p:pic>
      <p:pic>
        <p:nvPicPr>
          <p:cNvPr id="20" name="Picture 19" descr="S:\Education\Resources\2016 resources\Images\New illustrations\Individual\Hyebin\New\01.jpg"/>
          <p:cNvPicPr/>
          <p:nvPr/>
        </p:nvPicPr>
        <p:blipFill>
          <a:blip r:embed="rId19"/>
          <a:srcRect/>
          <a:stretch>
            <a:fillRect/>
          </a:stretch>
        </p:blipFill>
        <p:spPr bwMode="auto">
          <a:xfrm>
            <a:off x="9854356" y="4437762"/>
            <a:ext cx="791873" cy="1987622"/>
          </a:xfrm>
          <a:prstGeom prst="rect">
            <a:avLst/>
          </a:prstGeom>
          <a:noFill/>
        </p:spPr>
      </p:pic>
      <p:pic>
        <p:nvPicPr>
          <p:cNvPr id="21" name="Picture 20" descr="S:\Education\Resources\2016 resources\Images\New illustrations\Individual\Hyebin\08.jpg"/>
          <p:cNvPicPr/>
          <p:nvPr/>
        </p:nvPicPr>
        <p:blipFill>
          <a:blip r:embed="rId20"/>
          <a:srcRect/>
          <a:stretch>
            <a:fillRect/>
          </a:stretch>
        </p:blipFill>
        <p:spPr bwMode="auto">
          <a:xfrm>
            <a:off x="10700683" y="5187815"/>
            <a:ext cx="822580" cy="1233981"/>
          </a:xfrm>
          <a:prstGeom prst="rect">
            <a:avLst/>
          </a:prstGeom>
          <a:noFill/>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a:stretch>
            <a:fillRect/>
          </a:stretch>
        </p:blipFill>
        <p:spPr>
          <a:xfrm>
            <a:off x="6615767" y="1483732"/>
            <a:ext cx="609600" cy="609600"/>
          </a:xfrm>
          <a:prstGeom prst="rect">
            <a:avLst/>
          </a:prstGeom>
        </p:spPr>
      </p:pic>
    </p:spTree>
    <p:extLst>
      <p:ext uri="{BB962C8B-B14F-4D97-AF65-F5344CB8AC3E}">
        <p14:creationId xmlns:p14="http://schemas.microsoft.com/office/powerpoint/2010/main" val="15641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36320"/>
          </a:xfrm>
        </p:spPr>
        <p:txBody>
          <a:bodyPr>
            <a:normAutofit/>
          </a:bodyPr>
          <a:lstStyle/>
          <a:p>
            <a:r>
              <a:rPr lang="en-GB" sz="2400" dirty="0"/>
              <a:t>Write your answers to the following questions in your book.</a:t>
            </a:r>
            <a:br>
              <a:rPr lang="en-GB" sz="2400" dirty="0"/>
            </a:br>
            <a:r>
              <a:rPr lang="en-GB" sz="2400" u="sng" dirty="0">
                <a:solidFill>
                  <a:srgbClr val="FF0000"/>
                </a:solidFill>
              </a:rPr>
              <a:t>REMEMBER</a:t>
            </a:r>
            <a:r>
              <a:rPr lang="en-GB" sz="2400" dirty="0"/>
              <a:t> to miss a line after your last sentence.</a:t>
            </a:r>
          </a:p>
        </p:txBody>
      </p:sp>
      <p:sp>
        <p:nvSpPr>
          <p:cNvPr id="3" name="Content Placeholder 2"/>
          <p:cNvSpPr>
            <a:spLocks noGrp="1"/>
          </p:cNvSpPr>
          <p:nvPr>
            <p:ph idx="1"/>
          </p:nvPr>
        </p:nvSpPr>
        <p:spPr/>
        <p:txBody>
          <a:bodyPr>
            <a:normAutofit/>
          </a:bodyPr>
          <a:lstStyle/>
          <a:p>
            <a:pPr marL="0" lvl="0" indent="0">
              <a:buNone/>
            </a:pPr>
            <a:r>
              <a:rPr lang="en-GB" sz="2400" dirty="0"/>
              <a:t>Do you agree that the images are ingredients for happiness? Why?</a:t>
            </a:r>
          </a:p>
          <a:p>
            <a:pPr marL="0" lvl="0" indent="0">
              <a:buNone/>
            </a:pPr>
            <a:r>
              <a:rPr lang="en-GB" sz="2400" dirty="0"/>
              <a:t>Would you add anything else that you think is a good example of happiness?</a:t>
            </a:r>
          </a:p>
          <a:p>
            <a:pPr marL="0" lvl="0" indent="0">
              <a:buNone/>
            </a:pPr>
            <a:r>
              <a:rPr lang="en-GB" sz="2400" dirty="0"/>
              <a:t>Which images do you think might not make people happy? Why?</a:t>
            </a:r>
          </a:p>
          <a:p>
            <a:endParaRPr lang="en-GB" sz="24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81702" y="5057503"/>
            <a:ext cx="609600" cy="609600"/>
          </a:xfrm>
          <a:prstGeom prst="rect">
            <a:avLst/>
          </a:prstGeom>
        </p:spPr>
      </p:pic>
    </p:spTree>
    <p:extLst>
      <p:ext uri="{BB962C8B-B14F-4D97-AF65-F5344CB8AC3E}">
        <p14:creationId xmlns:p14="http://schemas.microsoft.com/office/powerpoint/2010/main" val="276031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9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4320"/>
            <a:ext cx="8596668" cy="1110343"/>
          </a:xfrm>
        </p:spPr>
        <p:txBody>
          <a:bodyPr>
            <a:normAutofit fontScale="90000"/>
          </a:bodyPr>
          <a:lstStyle/>
          <a:p>
            <a:r>
              <a:rPr lang="en-GB" b="1" dirty="0"/>
              <a:t>Which three happiness</a:t>
            </a:r>
            <a:r>
              <a:rPr lang="en-GB" dirty="0"/>
              <a:t> ingredients might be the most important for a Humanist?</a:t>
            </a:r>
            <a:br>
              <a:rPr lang="en-GB" dirty="0"/>
            </a:br>
            <a:endParaRPr lang="en-GB" dirty="0"/>
          </a:p>
        </p:txBody>
      </p:sp>
      <p:sp>
        <p:nvSpPr>
          <p:cNvPr id="3" name="Content Placeholder 2"/>
          <p:cNvSpPr>
            <a:spLocks noGrp="1"/>
          </p:cNvSpPr>
          <p:nvPr>
            <p:ph idx="1"/>
          </p:nvPr>
        </p:nvSpPr>
        <p:spPr>
          <a:xfrm>
            <a:off x="195943" y="1384663"/>
            <a:ext cx="10189028" cy="5329646"/>
          </a:xfrm>
        </p:spPr>
        <p:txBody>
          <a:bodyPr/>
          <a:lstStyle/>
          <a:p>
            <a:pPr marL="0" indent="0">
              <a:buNone/>
            </a:pPr>
            <a:r>
              <a:rPr lang="en-GB" dirty="0"/>
              <a:t>Write down your choices in your book and give a reason. You could set it out as below</a:t>
            </a:r>
          </a:p>
          <a:p>
            <a:pPr marL="0" indent="0">
              <a:buNone/>
            </a:pPr>
            <a:endParaRPr lang="en-GB" dirty="0"/>
          </a:p>
          <a:p>
            <a:endParaRPr lang="en-GB" dirty="0"/>
          </a:p>
        </p:txBody>
      </p:sp>
      <p:sp>
        <p:nvSpPr>
          <p:cNvPr id="14" name="Rectangle: Rounded Corners 188"/>
          <p:cNvSpPr/>
          <p:nvPr/>
        </p:nvSpPr>
        <p:spPr>
          <a:xfrm>
            <a:off x="479612" y="2106616"/>
            <a:ext cx="3008171" cy="1630431"/>
          </a:xfrm>
          <a:custGeom>
            <a:avLst/>
            <a:gdLst>
              <a:gd name="connsiteX0" fmla="*/ 0 w 3008171"/>
              <a:gd name="connsiteY0" fmla="*/ 271744 h 1630431"/>
              <a:gd name="connsiteX1" fmla="*/ 271744 w 3008171"/>
              <a:gd name="connsiteY1" fmla="*/ 0 h 1630431"/>
              <a:gd name="connsiteX2" fmla="*/ 2736427 w 3008171"/>
              <a:gd name="connsiteY2" fmla="*/ 0 h 1630431"/>
              <a:gd name="connsiteX3" fmla="*/ 3008171 w 3008171"/>
              <a:gd name="connsiteY3" fmla="*/ 271744 h 1630431"/>
              <a:gd name="connsiteX4" fmla="*/ 3008171 w 3008171"/>
              <a:gd name="connsiteY4" fmla="*/ 1358687 h 1630431"/>
              <a:gd name="connsiteX5" fmla="*/ 2736427 w 3008171"/>
              <a:gd name="connsiteY5" fmla="*/ 1630431 h 1630431"/>
              <a:gd name="connsiteX6" fmla="*/ 271744 w 3008171"/>
              <a:gd name="connsiteY6" fmla="*/ 1630431 h 1630431"/>
              <a:gd name="connsiteX7" fmla="*/ 0 w 3008171"/>
              <a:gd name="connsiteY7" fmla="*/ 1358687 h 1630431"/>
              <a:gd name="connsiteX8" fmla="*/ 0 w 3008171"/>
              <a:gd name="connsiteY8" fmla="*/ 271744 h 1630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08171" h="1630431" extrusionOk="0">
                <a:moveTo>
                  <a:pt x="0" y="271744"/>
                </a:moveTo>
                <a:cubicBezTo>
                  <a:pt x="-16746" y="124660"/>
                  <a:pt x="121985" y="-21704"/>
                  <a:pt x="271744" y="0"/>
                </a:cubicBezTo>
                <a:cubicBezTo>
                  <a:pt x="912184" y="-113271"/>
                  <a:pt x="2135666" y="-57476"/>
                  <a:pt x="2736427" y="0"/>
                </a:cubicBezTo>
                <a:cubicBezTo>
                  <a:pt x="2875879" y="-8792"/>
                  <a:pt x="2996727" y="131426"/>
                  <a:pt x="3008171" y="271744"/>
                </a:cubicBezTo>
                <a:cubicBezTo>
                  <a:pt x="3055184" y="667208"/>
                  <a:pt x="3048486" y="1098149"/>
                  <a:pt x="3008171" y="1358687"/>
                </a:cubicBezTo>
                <a:cubicBezTo>
                  <a:pt x="3006973" y="1518986"/>
                  <a:pt x="2882871" y="1628274"/>
                  <a:pt x="2736427" y="1630431"/>
                </a:cubicBezTo>
                <a:cubicBezTo>
                  <a:pt x="1710868" y="1547174"/>
                  <a:pt x="638538" y="1791327"/>
                  <a:pt x="271744" y="1630431"/>
                </a:cubicBezTo>
                <a:cubicBezTo>
                  <a:pt x="127071" y="1616549"/>
                  <a:pt x="5660" y="1526449"/>
                  <a:pt x="0" y="1358687"/>
                </a:cubicBezTo>
                <a:cubicBezTo>
                  <a:pt x="34148" y="1201833"/>
                  <a:pt x="20842" y="654036"/>
                  <a:pt x="0" y="271744"/>
                </a:cubicBezTo>
                <a:close/>
              </a:path>
            </a:pathLst>
          </a:custGeom>
          <a:noFill/>
          <a:ln>
            <a:solidFill>
              <a:schemeClr val="bg1">
                <a:lumMod val="50000"/>
              </a:schemeClr>
            </a:solidFill>
            <a:extLst>
              <a:ext uri="{C807C97D-BFC1-408E-A445-0C87EB9F89A2}">
                <ask:lineSketchStyleProps xmlns:ask="http://schemas.microsoft.com/office/drawing/2018/sketchyshapes" sd="176588589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 name="Rectangle: Rounded Corners 188"/>
          <p:cNvSpPr/>
          <p:nvPr/>
        </p:nvSpPr>
        <p:spPr>
          <a:xfrm>
            <a:off x="7061797" y="2039762"/>
            <a:ext cx="2605788" cy="1648807"/>
          </a:xfrm>
          <a:custGeom>
            <a:avLst/>
            <a:gdLst>
              <a:gd name="connsiteX0" fmla="*/ 0 w 2605788"/>
              <a:gd name="connsiteY0" fmla="*/ 274807 h 1648807"/>
              <a:gd name="connsiteX1" fmla="*/ 274807 w 2605788"/>
              <a:gd name="connsiteY1" fmla="*/ 0 h 1648807"/>
              <a:gd name="connsiteX2" fmla="*/ 2330981 w 2605788"/>
              <a:gd name="connsiteY2" fmla="*/ 0 h 1648807"/>
              <a:gd name="connsiteX3" fmla="*/ 2605788 w 2605788"/>
              <a:gd name="connsiteY3" fmla="*/ 274807 h 1648807"/>
              <a:gd name="connsiteX4" fmla="*/ 2605788 w 2605788"/>
              <a:gd name="connsiteY4" fmla="*/ 1374000 h 1648807"/>
              <a:gd name="connsiteX5" fmla="*/ 2330981 w 2605788"/>
              <a:gd name="connsiteY5" fmla="*/ 1648807 h 1648807"/>
              <a:gd name="connsiteX6" fmla="*/ 274807 w 2605788"/>
              <a:gd name="connsiteY6" fmla="*/ 1648807 h 1648807"/>
              <a:gd name="connsiteX7" fmla="*/ 0 w 2605788"/>
              <a:gd name="connsiteY7" fmla="*/ 1374000 h 1648807"/>
              <a:gd name="connsiteX8" fmla="*/ 0 w 2605788"/>
              <a:gd name="connsiteY8" fmla="*/ 274807 h 1648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05788" h="1648807" extrusionOk="0">
                <a:moveTo>
                  <a:pt x="0" y="274807"/>
                </a:moveTo>
                <a:cubicBezTo>
                  <a:pt x="-16127" y="125920"/>
                  <a:pt x="123092" y="-3854"/>
                  <a:pt x="274807" y="0"/>
                </a:cubicBezTo>
                <a:cubicBezTo>
                  <a:pt x="1254683" y="-113271"/>
                  <a:pt x="2024727" y="-57476"/>
                  <a:pt x="2330981" y="0"/>
                </a:cubicBezTo>
                <a:cubicBezTo>
                  <a:pt x="2477053" y="-4715"/>
                  <a:pt x="2587485" y="138647"/>
                  <a:pt x="2605788" y="274807"/>
                </a:cubicBezTo>
                <a:cubicBezTo>
                  <a:pt x="2636044" y="711817"/>
                  <a:pt x="2613216" y="884194"/>
                  <a:pt x="2605788" y="1374000"/>
                </a:cubicBezTo>
                <a:cubicBezTo>
                  <a:pt x="2603555" y="1544817"/>
                  <a:pt x="2472665" y="1642822"/>
                  <a:pt x="2330981" y="1648807"/>
                </a:cubicBezTo>
                <a:cubicBezTo>
                  <a:pt x="1320580" y="1565550"/>
                  <a:pt x="1230590" y="1809703"/>
                  <a:pt x="274807" y="1648807"/>
                </a:cubicBezTo>
                <a:cubicBezTo>
                  <a:pt x="125802" y="1641702"/>
                  <a:pt x="4515" y="1539878"/>
                  <a:pt x="0" y="1374000"/>
                </a:cubicBezTo>
                <a:cubicBezTo>
                  <a:pt x="-30891" y="1105291"/>
                  <a:pt x="51507" y="806553"/>
                  <a:pt x="0" y="274807"/>
                </a:cubicBezTo>
                <a:close/>
              </a:path>
            </a:pathLst>
          </a:custGeom>
          <a:noFill/>
          <a:ln>
            <a:solidFill>
              <a:schemeClr val="bg1">
                <a:lumMod val="50000"/>
              </a:schemeClr>
            </a:solidFill>
            <a:extLst>
              <a:ext uri="{C807C97D-BFC1-408E-A445-0C87EB9F89A2}">
                <ask:lineSketchStyleProps xmlns:ask="http://schemas.microsoft.com/office/drawing/2018/sketchyshapes" sd="176588589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 name="Rectangle: Rounded Corners 188"/>
          <p:cNvSpPr/>
          <p:nvPr/>
        </p:nvSpPr>
        <p:spPr>
          <a:xfrm>
            <a:off x="3829114" y="2106616"/>
            <a:ext cx="2713290" cy="1581953"/>
          </a:xfrm>
          <a:custGeom>
            <a:avLst/>
            <a:gdLst>
              <a:gd name="connsiteX0" fmla="*/ 0 w 2713290"/>
              <a:gd name="connsiteY0" fmla="*/ 263664 h 1581953"/>
              <a:gd name="connsiteX1" fmla="*/ 263664 w 2713290"/>
              <a:gd name="connsiteY1" fmla="*/ 0 h 1581953"/>
              <a:gd name="connsiteX2" fmla="*/ 2449626 w 2713290"/>
              <a:gd name="connsiteY2" fmla="*/ 0 h 1581953"/>
              <a:gd name="connsiteX3" fmla="*/ 2713290 w 2713290"/>
              <a:gd name="connsiteY3" fmla="*/ 263664 h 1581953"/>
              <a:gd name="connsiteX4" fmla="*/ 2713290 w 2713290"/>
              <a:gd name="connsiteY4" fmla="*/ 1318289 h 1581953"/>
              <a:gd name="connsiteX5" fmla="*/ 2449626 w 2713290"/>
              <a:gd name="connsiteY5" fmla="*/ 1581953 h 1581953"/>
              <a:gd name="connsiteX6" fmla="*/ 263664 w 2713290"/>
              <a:gd name="connsiteY6" fmla="*/ 1581953 h 1581953"/>
              <a:gd name="connsiteX7" fmla="*/ 0 w 2713290"/>
              <a:gd name="connsiteY7" fmla="*/ 1318289 h 1581953"/>
              <a:gd name="connsiteX8" fmla="*/ 0 w 2713290"/>
              <a:gd name="connsiteY8" fmla="*/ 263664 h 1581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290" h="1581953" extrusionOk="0">
                <a:moveTo>
                  <a:pt x="0" y="263664"/>
                </a:moveTo>
                <a:cubicBezTo>
                  <a:pt x="-14067" y="120563"/>
                  <a:pt x="118238" y="-12969"/>
                  <a:pt x="263664" y="0"/>
                </a:cubicBezTo>
                <a:cubicBezTo>
                  <a:pt x="1225227" y="-113271"/>
                  <a:pt x="1732267" y="-57476"/>
                  <a:pt x="2449626" y="0"/>
                </a:cubicBezTo>
                <a:cubicBezTo>
                  <a:pt x="2593014" y="-1844"/>
                  <a:pt x="2698348" y="130792"/>
                  <a:pt x="2713290" y="263664"/>
                </a:cubicBezTo>
                <a:cubicBezTo>
                  <a:pt x="2675696" y="434092"/>
                  <a:pt x="2704802" y="1029574"/>
                  <a:pt x="2713290" y="1318289"/>
                </a:cubicBezTo>
                <a:cubicBezTo>
                  <a:pt x="2711847" y="1476210"/>
                  <a:pt x="2582643" y="1574478"/>
                  <a:pt x="2449626" y="1581953"/>
                </a:cubicBezTo>
                <a:cubicBezTo>
                  <a:pt x="1372000" y="1498696"/>
                  <a:pt x="1156158" y="1742849"/>
                  <a:pt x="263664" y="1581953"/>
                </a:cubicBezTo>
                <a:cubicBezTo>
                  <a:pt x="123121" y="1568924"/>
                  <a:pt x="3066" y="1473485"/>
                  <a:pt x="0" y="1318289"/>
                </a:cubicBezTo>
                <a:cubicBezTo>
                  <a:pt x="10081" y="1044001"/>
                  <a:pt x="-70535" y="467512"/>
                  <a:pt x="0" y="263664"/>
                </a:cubicBezTo>
                <a:close/>
              </a:path>
            </a:pathLst>
          </a:custGeom>
          <a:noFill/>
          <a:ln>
            <a:solidFill>
              <a:schemeClr val="bg1">
                <a:lumMod val="50000"/>
              </a:schemeClr>
            </a:solidFill>
            <a:extLst>
              <a:ext uri="{C807C97D-BFC1-408E-A445-0C87EB9F89A2}">
                <ask:lineSketchStyleProps xmlns:ask="http://schemas.microsoft.com/office/drawing/2018/sketchyshapes" sd="176588589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8" name="Rectangle: Rounded Corners 25611"/>
          <p:cNvSpPr/>
          <p:nvPr/>
        </p:nvSpPr>
        <p:spPr>
          <a:xfrm>
            <a:off x="677334" y="3900480"/>
            <a:ext cx="2496940" cy="2659415"/>
          </a:xfrm>
          <a:custGeom>
            <a:avLst/>
            <a:gdLst>
              <a:gd name="connsiteX0" fmla="*/ 0 w 2496940"/>
              <a:gd name="connsiteY0" fmla="*/ 416165 h 2659415"/>
              <a:gd name="connsiteX1" fmla="*/ 416165 w 2496940"/>
              <a:gd name="connsiteY1" fmla="*/ 0 h 2659415"/>
              <a:gd name="connsiteX2" fmla="*/ 2080775 w 2496940"/>
              <a:gd name="connsiteY2" fmla="*/ 0 h 2659415"/>
              <a:gd name="connsiteX3" fmla="*/ 2496940 w 2496940"/>
              <a:gd name="connsiteY3" fmla="*/ 416165 h 2659415"/>
              <a:gd name="connsiteX4" fmla="*/ 2496940 w 2496940"/>
              <a:gd name="connsiteY4" fmla="*/ 2243250 h 2659415"/>
              <a:gd name="connsiteX5" fmla="*/ 2080775 w 2496940"/>
              <a:gd name="connsiteY5" fmla="*/ 2659415 h 2659415"/>
              <a:gd name="connsiteX6" fmla="*/ 416165 w 2496940"/>
              <a:gd name="connsiteY6" fmla="*/ 2659415 h 2659415"/>
              <a:gd name="connsiteX7" fmla="*/ 0 w 2496940"/>
              <a:gd name="connsiteY7" fmla="*/ 2243250 h 2659415"/>
              <a:gd name="connsiteX8" fmla="*/ 0 w 2496940"/>
              <a:gd name="connsiteY8" fmla="*/ 416165 h 2659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96940" h="2659415" extrusionOk="0">
                <a:moveTo>
                  <a:pt x="0" y="416165"/>
                </a:moveTo>
                <a:cubicBezTo>
                  <a:pt x="-24826" y="190765"/>
                  <a:pt x="186863" y="-36516"/>
                  <a:pt x="416165" y="0"/>
                </a:cubicBezTo>
                <a:cubicBezTo>
                  <a:pt x="1233511" y="-85590"/>
                  <a:pt x="1354577" y="-65252"/>
                  <a:pt x="2080775" y="0"/>
                </a:cubicBezTo>
                <a:cubicBezTo>
                  <a:pt x="2293137" y="-14460"/>
                  <a:pt x="2473956" y="205928"/>
                  <a:pt x="2496940" y="416165"/>
                </a:cubicBezTo>
                <a:cubicBezTo>
                  <a:pt x="2633255" y="1212327"/>
                  <a:pt x="2474014" y="1505847"/>
                  <a:pt x="2496940" y="2243250"/>
                </a:cubicBezTo>
                <a:cubicBezTo>
                  <a:pt x="2496069" y="2480519"/>
                  <a:pt x="2294361" y="2649771"/>
                  <a:pt x="2080775" y="2659415"/>
                </a:cubicBezTo>
                <a:cubicBezTo>
                  <a:pt x="1688761" y="2748935"/>
                  <a:pt x="980725" y="2764065"/>
                  <a:pt x="416165" y="2659415"/>
                </a:cubicBezTo>
                <a:cubicBezTo>
                  <a:pt x="191016" y="2647367"/>
                  <a:pt x="4533" y="2487252"/>
                  <a:pt x="0" y="2243250"/>
                </a:cubicBezTo>
                <a:cubicBezTo>
                  <a:pt x="79263" y="2008381"/>
                  <a:pt x="-48797" y="1254709"/>
                  <a:pt x="0" y="416165"/>
                </a:cubicBezTo>
                <a:close/>
              </a:path>
            </a:pathLst>
          </a:custGeom>
          <a:noFill/>
          <a:ln>
            <a:solidFill>
              <a:schemeClr val="bg1">
                <a:lumMod val="50000"/>
              </a:schemeClr>
            </a:solidFill>
            <a:extLst>
              <a:ext uri="{C807C97D-BFC1-408E-A445-0C87EB9F89A2}">
                <ask:lineSketchStyleProps xmlns:ask="http://schemas.microsoft.com/office/drawing/2018/sketchyshapes" sd="176588589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Rectangle: Rounded Corners 25611"/>
          <p:cNvSpPr/>
          <p:nvPr/>
        </p:nvSpPr>
        <p:spPr>
          <a:xfrm>
            <a:off x="3941395" y="3900480"/>
            <a:ext cx="2488727" cy="2659415"/>
          </a:xfrm>
          <a:custGeom>
            <a:avLst/>
            <a:gdLst>
              <a:gd name="connsiteX0" fmla="*/ 0 w 2488727"/>
              <a:gd name="connsiteY0" fmla="*/ 414796 h 2659415"/>
              <a:gd name="connsiteX1" fmla="*/ 414796 w 2488727"/>
              <a:gd name="connsiteY1" fmla="*/ 0 h 2659415"/>
              <a:gd name="connsiteX2" fmla="*/ 2073931 w 2488727"/>
              <a:gd name="connsiteY2" fmla="*/ 0 h 2659415"/>
              <a:gd name="connsiteX3" fmla="*/ 2488727 w 2488727"/>
              <a:gd name="connsiteY3" fmla="*/ 414796 h 2659415"/>
              <a:gd name="connsiteX4" fmla="*/ 2488727 w 2488727"/>
              <a:gd name="connsiteY4" fmla="*/ 2244619 h 2659415"/>
              <a:gd name="connsiteX5" fmla="*/ 2073931 w 2488727"/>
              <a:gd name="connsiteY5" fmla="*/ 2659415 h 2659415"/>
              <a:gd name="connsiteX6" fmla="*/ 414796 w 2488727"/>
              <a:gd name="connsiteY6" fmla="*/ 2659415 h 2659415"/>
              <a:gd name="connsiteX7" fmla="*/ 0 w 2488727"/>
              <a:gd name="connsiteY7" fmla="*/ 2244619 h 2659415"/>
              <a:gd name="connsiteX8" fmla="*/ 0 w 2488727"/>
              <a:gd name="connsiteY8" fmla="*/ 414796 h 2659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8727" h="2659415" extrusionOk="0">
                <a:moveTo>
                  <a:pt x="0" y="414796"/>
                </a:moveTo>
                <a:cubicBezTo>
                  <a:pt x="-34925" y="191959"/>
                  <a:pt x="185875" y="-11179"/>
                  <a:pt x="414796" y="0"/>
                </a:cubicBezTo>
                <a:cubicBezTo>
                  <a:pt x="694620" y="-89075"/>
                  <a:pt x="1294871" y="-45008"/>
                  <a:pt x="2073931" y="0"/>
                </a:cubicBezTo>
                <a:cubicBezTo>
                  <a:pt x="2291262" y="-9724"/>
                  <a:pt x="2459899" y="210300"/>
                  <a:pt x="2488727" y="414796"/>
                </a:cubicBezTo>
                <a:cubicBezTo>
                  <a:pt x="2494773" y="1107017"/>
                  <a:pt x="2575085" y="1359090"/>
                  <a:pt x="2488727" y="2244619"/>
                </a:cubicBezTo>
                <a:cubicBezTo>
                  <a:pt x="2487366" y="2485314"/>
                  <a:pt x="2296505" y="2655552"/>
                  <a:pt x="2073931" y="2659415"/>
                </a:cubicBezTo>
                <a:cubicBezTo>
                  <a:pt x="1336955" y="2651407"/>
                  <a:pt x="1234124" y="2545207"/>
                  <a:pt x="414796" y="2659415"/>
                </a:cubicBezTo>
                <a:cubicBezTo>
                  <a:pt x="186887" y="2656393"/>
                  <a:pt x="5490" y="2490855"/>
                  <a:pt x="0" y="2244619"/>
                </a:cubicBezTo>
                <a:cubicBezTo>
                  <a:pt x="74803" y="1812510"/>
                  <a:pt x="160215" y="1299697"/>
                  <a:pt x="0" y="414796"/>
                </a:cubicBezTo>
                <a:close/>
              </a:path>
            </a:pathLst>
          </a:custGeom>
          <a:noFill/>
          <a:ln>
            <a:solidFill>
              <a:schemeClr val="bg1">
                <a:lumMod val="50000"/>
              </a:schemeClr>
            </a:solidFill>
            <a:extLst>
              <a:ext uri="{C807C97D-BFC1-408E-A445-0C87EB9F89A2}">
                <ask:lineSketchStyleProps xmlns:ask="http://schemas.microsoft.com/office/drawing/2018/sketchyshapes" sd="176588589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0" name="Rectangle: Rounded Corners 25611"/>
          <p:cNvSpPr/>
          <p:nvPr/>
        </p:nvSpPr>
        <p:spPr>
          <a:xfrm>
            <a:off x="7114262" y="3908227"/>
            <a:ext cx="2500857" cy="2624977"/>
          </a:xfrm>
          <a:custGeom>
            <a:avLst/>
            <a:gdLst>
              <a:gd name="connsiteX0" fmla="*/ 0 w 2500857"/>
              <a:gd name="connsiteY0" fmla="*/ 416818 h 2624977"/>
              <a:gd name="connsiteX1" fmla="*/ 416818 w 2500857"/>
              <a:gd name="connsiteY1" fmla="*/ 0 h 2624977"/>
              <a:gd name="connsiteX2" fmla="*/ 2084039 w 2500857"/>
              <a:gd name="connsiteY2" fmla="*/ 0 h 2624977"/>
              <a:gd name="connsiteX3" fmla="*/ 2500857 w 2500857"/>
              <a:gd name="connsiteY3" fmla="*/ 416818 h 2624977"/>
              <a:gd name="connsiteX4" fmla="*/ 2500857 w 2500857"/>
              <a:gd name="connsiteY4" fmla="*/ 2208159 h 2624977"/>
              <a:gd name="connsiteX5" fmla="*/ 2084039 w 2500857"/>
              <a:gd name="connsiteY5" fmla="*/ 2624977 h 2624977"/>
              <a:gd name="connsiteX6" fmla="*/ 416818 w 2500857"/>
              <a:gd name="connsiteY6" fmla="*/ 2624977 h 2624977"/>
              <a:gd name="connsiteX7" fmla="*/ 0 w 2500857"/>
              <a:gd name="connsiteY7" fmla="*/ 2208159 h 2624977"/>
              <a:gd name="connsiteX8" fmla="*/ 0 w 2500857"/>
              <a:gd name="connsiteY8" fmla="*/ 416818 h 2624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00857" h="2624977" extrusionOk="0">
                <a:moveTo>
                  <a:pt x="0" y="416818"/>
                </a:moveTo>
                <a:cubicBezTo>
                  <a:pt x="-38604" y="193523"/>
                  <a:pt x="186955" y="-22902"/>
                  <a:pt x="416818" y="0"/>
                </a:cubicBezTo>
                <a:cubicBezTo>
                  <a:pt x="1241816" y="-28025"/>
                  <a:pt x="1552560" y="-34257"/>
                  <a:pt x="2084039" y="0"/>
                </a:cubicBezTo>
                <a:cubicBezTo>
                  <a:pt x="2304374" y="-8162"/>
                  <a:pt x="2493191" y="193155"/>
                  <a:pt x="2500857" y="416818"/>
                </a:cubicBezTo>
                <a:cubicBezTo>
                  <a:pt x="2606489" y="1144986"/>
                  <a:pt x="2657962" y="1971431"/>
                  <a:pt x="2500857" y="2208159"/>
                </a:cubicBezTo>
                <a:cubicBezTo>
                  <a:pt x="2500295" y="2443151"/>
                  <a:pt x="2301822" y="2617609"/>
                  <a:pt x="2084039" y="2624977"/>
                </a:cubicBezTo>
                <a:cubicBezTo>
                  <a:pt x="1754830" y="2654216"/>
                  <a:pt x="939061" y="2600042"/>
                  <a:pt x="416818" y="2624977"/>
                </a:cubicBezTo>
                <a:cubicBezTo>
                  <a:pt x="202180" y="2585020"/>
                  <a:pt x="13821" y="2481535"/>
                  <a:pt x="0" y="2208159"/>
                </a:cubicBezTo>
                <a:cubicBezTo>
                  <a:pt x="34894" y="1673898"/>
                  <a:pt x="133749" y="646096"/>
                  <a:pt x="0" y="416818"/>
                </a:cubicBezTo>
                <a:close/>
              </a:path>
            </a:pathLst>
          </a:custGeom>
          <a:noFill/>
          <a:ln>
            <a:solidFill>
              <a:schemeClr val="bg1">
                <a:lumMod val="50000"/>
              </a:schemeClr>
            </a:solidFill>
            <a:extLst>
              <a:ext uri="{C807C97D-BFC1-408E-A445-0C87EB9F89A2}">
                <ask:lineSketchStyleProps xmlns:ask="http://schemas.microsoft.com/office/drawing/2018/sketchyshapes" sd="176588589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1" name="Text Box 25616"/>
          <p:cNvSpPr txBox="1"/>
          <p:nvPr/>
        </p:nvSpPr>
        <p:spPr>
          <a:xfrm>
            <a:off x="826172" y="3982924"/>
            <a:ext cx="976502" cy="276084"/>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dirty="0">
                <a:effectLst/>
                <a:latin typeface="Trebuchet MS" panose="020B0603020202020204" pitchFamily="34" charset="0"/>
                <a:ea typeface="Calibri" panose="020F0502020204030204" pitchFamily="34" charset="0"/>
                <a:cs typeface="Times New Roman" panose="02020603050405020304" pitchFamily="18" charset="0"/>
              </a:rPr>
              <a:t>Reason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 Box 25616"/>
          <p:cNvSpPr txBox="1"/>
          <p:nvPr/>
        </p:nvSpPr>
        <p:spPr>
          <a:xfrm>
            <a:off x="3965809" y="3969929"/>
            <a:ext cx="1324648" cy="234950"/>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000" dirty="0">
                <a:effectLst/>
                <a:latin typeface="Trebuchet MS" panose="020B0603020202020204" pitchFamily="34" charset="0"/>
                <a:ea typeface="Calibri" panose="020F0502020204030204" pitchFamily="34" charset="0"/>
                <a:cs typeface="Times New Roman" panose="02020603050405020304" pitchFamily="18" charset="0"/>
              </a:rPr>
              <a:t>Reason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Text Box 25616"/>
          <p:cNvSpPr txBox="1"/>
          <p:nvPr/>
        </p:nvSpPr>
        <p:spPr>
          <a:xfrm>
            <a:off x="7315200" y="3969929"/>
            <a:ext cx="1049490" cy="35242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2000" dirty="0">
                <a:effectLst/>
                <a:latin typeface="Trebuchet MS" panose="020B0603020202020204" pitchFamily="34" charset="0"/>
                <a:ea typeface="Calibri" panose="020F0502020204030204" pitchFamily="34" charset="0"/>
                <a:cs typeface="Times New Roman" panose="02020603050405020304" pitchFamily="18" charset="0"/>
              </a:rPr>
              <a:t>Reason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p:cNvSpPr/>
          <p:nvPr/>
        </p:nvSpPr>
        <p:spPr>
          <a:xfrm>
            <a:off x="516743" y="2245769"/>
            <a:ext cx="1069524" cy="388696"/>
          </a:xfrm>
          <a:prstGeom prst="rect">
            <a:avLst/>
          </a:prstGeom>
        </p:spPr>
        <p:txBody>
          <a:bodyPr wrap="none">
            <a:spAutoFit/>
          </a:bodyPr>
          <a:lstStyle/>
          <a:p>
            <a:pPr algn="ct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Choice 1</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4" name="Rectangle 23"/>
          <p:cNvSpPr/>
          <p:nvPr/>
        </p:nvSpPr>
        <p:spPr>
          <a:xfrm>
            <a:off x="3825400" y="2243562"/>
            <a:ext cx="1069525" cy="373885"/>
          </a:xfrm>
          <a:prstGeom prst="rect">
            <a:avLst/>
          </a:prstGeom>
        </p:spPr>
        <p:txBody>
          <a:bodyPr wrap="none">
            <a:spAutoFit/>
          </a:bodyPr>
          <a:lstStyle/>
          <a:p>
            <a:pPr algn="ct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Choice 2</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5" name="Rectangle 24"/>
          <p:cNvSpPr/>
          <p:nvPr/>
        </p:nvSpPr>
        <p:spPr>
          <a:xfrm>
            <a:off x="7017751" y="2142310"/>
            <a:ext cx="1069525" cy="373885"/>
          </a:xfrm>
          <a:prstGeom prst="rect">
            <a:avLst/>
          </a:prstGeom>
        </p:spPr>
        <p:txBody>
          <a:bodyPr wrap="none">
            <a:spAutoFit/>
          </a:bodyPr>
          <a:lstStyle/>
          <a:p>
            <a:pPr algn="ctr">
              <a:lnSpc>
                <a:spcPct val="107000"/>
              </a:lnSpc>
              <a:spcAft>
                <a:spcPts val="800"/>
              </a:spcAft>
            </a:pPr>
            <a:r>
              <a:rPr lang="en-GB" dirty="0">
                <a:latin typeface="Trebuchet MS" panose="020B0603020202020204" pitchFamily="34" charset="0"/>
                <a:ea typeface="Calibri" panose="020F0502020204030204" pitchFamily="34" charset="0"/>
                <a:cs typeface="Times New Roman" panose="02020603050405020304" pitchFamily="18" charset="0"/>
              </a:rPr>
              <a:t>Choice 3</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63731" y="5423263"/>
            <a:ext cx="609600" cy="609600"/>
          </a:xfrm>
          <a:prstGeom prst="rect">
            <a:avLst/>
          </a:prstGeom>
        </p:spPr>
      </p:pic>
    </p:spTree>
    <p:extLst>
      <p:ext uri="{BB962C8B-B14F-4D97-AF65-F5344CB8AC3E}">
        <p14:creationId xmlns:p14="http://schemas.microsoft.com/office/powerpoint/2010/main" val="151683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1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067557" cy="2146663"/>
          </a:xfrm>
        </p:spPr>
        <p:txBody>
          <a:bodyPr>
            <a:noAutofit/>
          </a:bodyPr>
          <a:lstStyle/>
          <a:p>
            <a:pPr algn="ctr"/>
            <a:r>
              <a:rPr lang="en-GB" sz="2200" dirty="0"/>
              <a:t>Humanists believe that we can all find our own different ways to be happy as long as we don’t harm other people or prevent others from being happy.</a:t>
            </a:r>
            <a:br>
              <a:rPr lang="en-GB" sz="2200" dirty="0"/>
            </a:br>
            <a:r>
              <a:rPr lang="en-GB" sz="2200" dirty="0"/>
              <a:t>Food, drink, and games can be an important part of a happy life.</a:t>
            </a:r>
            <a:br>
              <a:rPr lang="en-GB" sz="2200" dirty="0"/>
            </a:br>
            <a:r>
              <a:rPr lang="en-GB" sz="2200" dirty="0"/>
              <a:t>But more important are making good friends, learning new things, fulfilling our goals and making others happy. </a:t>
            </a:r>
            <a:br>
              <a:rPr lang="en-GB" sz="2200" dirty="0"/>
            </a:br>
            <a:endParaRPr lang="en-GB" sz="2200" dirty="0"/>
          </a:p>
        </p:txBody>
      </p:sp>
      <p:sp>
        <p:nvSpPr>
          <p:cNvPr id="3" name="Content Placeholder 2"/>
          <p:cNvSpPr>
            <a:spLocks noGrp="1"/>
          </p:cNvSpPr>
          <p:nvPr>
            <p:ph idx="1"/>
          </p:nvPr>
        </p:nvSpPr>
        <p:spPr>
          <a:xfrm>
            <a:off x="677334" y="2756263"/>
            <a:ext cx="9067556" cy="3958046"/>
          </a:xfrm>
        </p:spPr>
        <p:txBody>
          <a:bodyPr>
            <a:normAutofit/>
          </a:bodyPr>
          <a:lstStyle/>
          <a:p>
            <a:pPr marL="0" indent="0">
              <a:buNone/>
            </a:pPr>
            <a:r>
              <a:rPr lang="en-GB" sz="2000" dirty="0"/>
              <a:t>Read this poem by Robert Ingersoll. (1833 – 1899)</a:t>
            </a:r>
          </a:p>
          <a:p>
            <a:pPr marL="0" indent="0">
              <a:buNone/>
            </a:pPr>
            <a:r>
              <a:rPr lang="en-GB" sz="2000" dirty="0">
                <a:solidFill>
                  <a:srgbClr val="00B050"/>
                </a:solidFill>
              </a:rPr>
              <a:t>‘</a:t>
            </a:r>
            <a:r>
              <a:rPr lang="en-GB" sz="2000" b="1" dirty="0">
                <a:solidFill>
                  <a:srgbClr val="00B050"/>
                </a:solidFill>
              </a:rPr>
              <a:t>Happiness</a:t>
            </a:r>
            <a:r>
              <a:rPr lang="en-GB" sz="2000" dirty="0">
                <a:solidFill>
                  <a:srgbClr val="00B050"/>
                </a:solidFill>
              </a:rPr>
              <a:t> is the only good. </a:t>
            </a:r>
          </a:p>
          <a:p>
            <a:pPr marL="0" indent="0">
              <a:buNone/>
            </a:pPr>
            <a:r>
              <a:rPr lang="en-GB" sz="2000" dirty="0">
                <a:solidFill>
                  <a:srgbClr val="00B050"/>
                </a:solidFill>
              </a:rPr>
              <a:t>The place to be happy is </a:t>
            </a:r>
            <a:r>
              <a:rPr lang="en-GB" sz="2000" b="1" dirty="0">
                <a:solidFill>
                  <a:srgbClr val="00B050"/>
                </a:solidFill>
              </a:rPr>
              <a:t>here</a:t>
            </a:r>
            <a:r>
              <a:rPr lang="en-GB" sz="2000" dirty="0">
                <a:solidFill>
                  <a:srgbClr val="00B050"/>
                </a:solidFill>
              </a:rPr>
              <a:t>. </a:t>
            </a:r>
          </a:p>
          <a:p>
            <a:pPr marL="0" indent="0">
              <a:buNone/>
            </a:pPr>
            <a:r>
              <a:rPr lang="en-GB" sz="2000" dirty="0">
                <a:solidFill>
                  <a:srgbClr val="00B050"/>
                </a:solidFill>
              </a:rPr>
              <a:t>The time to be happy is </a:t>
            </a:r>
            <a:r>
              <a:rPr lang="en-GB" sz="2000" b="1" dirty="0">
                <a:solidFill>
                  <a:srgbClr val="00B050"/>
                </a:solidFill>
              </a:rPr>
              <a:t>now</a:t>
            </a:r>
            <a:r>
              <a:rPr lang="en-GB" sz="2000" dirty="0">
                <a:solidFill>
                  <a:srgbClr val="00B050"/>
                </a:solidFill>
              </a:rPr>
              <a:t>. </a:t>
            </a:r>
          </a:p>
          <a:p>
            <a:pPr marL="0" indent="0">
              <a:buNone/>
            </a:pPr>
            <a:r>
              <a:rPr lang="en-GB" sz="2000" dirty="0">
                <a:solidFill>
                  <a:srgbClr val="00B050"/>
                </a:solidFill>
              </a:rPr>
              <a:t>The way to be happy is to </a:t>
            </a:r>
            <a:r>
              <a:rPr lang="en-GB" sz="2000" b="1" dirty="0">
                <a:solidFill>
                  <a:srgbClr val="00B050"/>
                </a:solidFill>
              </a:rPr>
              <a:t>make others so</a:t>
            </a:r>
            <a:r>
              <a:rPr lang="en-GB" sz="2000" dirty="0">
                <a:solidFill>
                  <a:srgbClr val="00B050"/>
                </a:solidFill>
              </a:rPr>
              <a:t>.’</a:t>
            </a:r>
          </a:p>
          <a:p>
            <a:pPr marL="0" indent="0">
              <a:buNone/>
            </a:pPr>
            <a:r>
              <a:rPr lang="en-GB" sz="2000" dirty="0"/>
              <a:t>What does this poem teach you about humanist beliefs about happiness?</a:t>
            </a:r>
          </a:p>
          <a:p>
            <a:pPr marL="0" indent="0">
              <a:buNone/>
            </a:pPr>
            <a:r>
              <a:rPr lang="en-GB" sz="2000" dirty="0">
                <a:solidFill>
                  <a:schemeClr val="tx1"/>
                </a:solidFill>
              </a:rPr>
              <a:t>In your book write your answer, giving reasons.</a:t>
            </a:r>
          </a:p>
          <a:p>
            <a:pPr marL="0" indent="0">
              <a:buNone/>
            </a:pPr>
            <a:r>
              <a:rPr lang="en-GB" sz="2000" dirty="0">
                <a:solidFill>
                  <a:schemeClr val="tx1"/>
                </a:solidFill>
              </a:rPr>
              <a:t>You could start your sentence:</a:t>
            </a:r>
          </a:p>
          <a:p>
            <a:pPr marL="0" indent="0">
              <a:buNone/>
            </a:pPr>
            <a:r>
              <a:rPr lang="en-GB" sz="2000" dirty="0">
                <a:solidFill>
                  <a:srgbClr val="0070C0"/>
                </a:solidFill>
              </a:rPr>
              <a:t>This poem tells me that Humanists believe happiness is…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34400" y="5736772"/>
            <a:ext cx="609600" cy="609600"/>
          </a:xfrm>
          <a:prstGeom prst="rect">
            <a:avLst/>
          </a:prstGeom>
        </p:spPr>
      </p:pic>
    </p:spTree>
    <p:extLst>
      <p:ext uri="{BB962C8B-B14F-4D97-AF65-F5344CB8AC3E}">
        <p14:creationId xmlns:p14="http://schemas.microsoft.com/office/powerpoint/2010/main" val="149280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2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68768"/>
          </a:xfrm>
        </p:spPr>
        <p:txBody>
          <a:bodyPr>
            <a:normAutofit fontScale="90000"/>
          </a:bodyPr>
          <a:lstStyle/>
          <a:p>
            <a:r>
              <a:rPr lang="en-GB" sz="3100" dirty="0"/>
              <a:t>Many Humanists like to think through big questions about life. Taryn is also thinking about happiness. </a:t>
            </a:r>
            <a:br>
              <a:rPr lang="en-GB" dirty="0"/>
            </a:br>
            <a:endParaRPr lang="en-GB" dirty="0"/>
          </a:p>
        </p:txBody>
      </p:sp>
      <p:sp>
        <p:nvSpPr>
          <p:cNvPr id="3" name="Content Placeholder 2"/>
          <p:cNvSpPr>
            <a:spLocks noGrp="1"/>
          </p:cNvSpPr>
          <p:nvPr>
            <p:ph idx="1"/>
          </p:nvPr>
        </p:nvSpPr>
        <p:spPr>
          <a:xfrm>
            <a:off x="677333" y="1678368"/>
            <a:ext cx="10334655" cy="4996752"/>
          </a:xfrm>
        </p:spPr>
        <p:txBody>
          <a:bodyPr/>
          <a:lstStyle/>
          <a:p>
            <a:pPr marL="0" indent="0">
              <a:buNone/>
            </a:pPr>
            <a:r>
              <a:rPr lang="en-GB" b="1" dirty="0"/>
              <a:t>In your books, on a new page, write the 4 questions and then draw a bubble around them, as in the diagram below.</a:t>
            </a:r>
            <a:r>
              <a:rPr lang="en-GB" dirty="0"/>
              <a:t>.</a:t>
            </a:r>
          </a:p>
          <a:p>
            <a:r>
              <a:rPr lang="en-GB" b="1" dirty="0"/>
              <a:t>Write</a:t>
            </a:r>
            <a:r>
              <a:rPr lang="en-GB" dirty="0"/>
              <a:t> your thoughts around the thought bubbles.</a:t>
            </a:r>
          </a:p>
        </p:txBody>
      </p:sp>
      <p:pic>
        <p:nvPicPr>
          <p:cNvPr id="4" name="Picture 3" descr="See the source image"/>
          <p:cNvPicPr/>
          <p:nvPr/>
        </p:nvPicPr>
        <p:blipFill rotWithShape="1">
          <a:blip r:embed="rId4" cstate="print">
            <a:extLst>
              <a:ext uri="{28A0092B-C50C-407E-A947-70E740481C1C}">
                <a14:useLocalDpi xmlns:a14="http://schemas.microsoft.com/office/drawing/2010/main" val="0"/>
              </a:ext>
            </a:extLst>
          </a:blip>
          <a:srcRect l="70346" t="26671" r="12123" b="36269"/>
          <a:stretch/>
        </p:blipFill>
        <p:spPr bwMode="auto">
          <a:xfrm>
            <a:off x="4284617" y="3775166"/>
            <a:ext cx="1711235" cy="1841863"/>
          </a:xfrm>
          <a:prstGeom prst="rect">
            <a:avLst/>
          </a:prstGeom>
          <a:ln>
            <a:noFill/>
          </a:ln>
          <a:effectLst>
            <a:softEdge rad="112500"/>
          </a:effectLst>
          <a:extLst>
            <a:ext uri="{53640926-AAD7-44D8-BBD7-CCE9431645EC}">
              <a14:shadowObscured xmlns:a14="http://schemas.microsoft.com/office/drawing/2010/main"/>
            </a:ext>
          </a:extLst>
        </p:spPr>
      </p:pic>
      <p:sp>
        <p:nvSpPr>
          <p:cNvPr id="5" name="Cloud Callout 4"/>
          <p:cNvSpPr/>
          <p:nvPr/>
        </p:nvSpPr>
        <p:spPr>
          <a:xfrm>
            <a:off x="6884125" y="2259875"/>
            <a:ext cx="3252651" cy="1936464"/>
          </a:xfrm>
          <a:prstGeom prst="cloudCallout">
            <a:avLst>
              <a:gd name="adj1" fmla="val -66215"/>
              <a:gd name="adj2" fmla="val 490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What sorts of things stop people from being happy?</a:t>
            </a:r>
          </a:p>
        </p:txBody>
      </p:sp>
      <p:sp>
        <p:nvSpPr>
          <p:cNvPr id="7" name="Cloud Callout 6"/>
          <p:cNvSpPr/>
          <p:nvPr/>
        </p:nvSpPr>
        <p:spPr>
          <a:xfrm>
            <a:off x="757645" y="2747136"/>
            <a:ext cx="3135085" cy="1672046"/>
          </a:xfrm>
          <a:prstGeom prst="cloudCallout">
            <a:avLst>
              <a:gd name="adj1" fmla="val 66667"/>
              <a:gd name="adj2" fmla="val 390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Is it ok to sometimes not be happy?</a:t>
            </a:r>
          </a:p>
        </p:txBody>
      </p:sp>
      <p:sp>
        <p:nvSpPr>
          <p:cNvPr id="8" name="Cloud Callout 7"/>
          <p:cNvSpPr/>
          <p:nvPr/>
        </p:nvSpPr>
        <p:spPr>
          <a:xfrm>
            <a:off x="757645" y="4728754"/>
            <a:ext cx="3030584" cy="1606732"/>
          </a:xfrm>
          <a:prstGeom prst="cloudCallout">
            <a:avLst>
              <a:gd name="adj1" fmla="val 64943"/>
              <a:gd name="adj2" fmla="val -1961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What is the best way to stop people being unhappy?</a:t>
            </a:r>
          </a:p>
        </p:txBody>
      </p:sp>
      <p:sp>
        <p:nvSpPr>
          <p:cNvPr id="9" name="Cloud Callout 8"/>
          <p:cNvSpPr/>
          <p:nvPr/>
        </p:nvSpPr>
        <p:spPr>
          <a:xfrm>
            <a:off x="7471953" y="4611189"/>
            <a:ext cx="3082835" cy="1813125"/>
          </a:xfrm>
          <a:prstGeom prst="cloudCallout">
            <a:avLst>
              <a:gd name="adj1" fmla="val -92443"/>
              <a:gd name="adj2" fmla="val -2107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Is it possible to make everyone happy?</a:t>
            </a: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274525" y="5814714"/>
            <a:ext cx="609600" cy="609600"/>
          </a:xfrm>
          <a:prstGeom prst="rect">
            <a:avLst/>
          </a:prstGeom>
        </p:spPr>
      </p:pic>
    </p:spTree>
    <p:extLst>
      <p:ext uri="{BB962C8B-B14F-4D97-AF65-F5344CB8AC3E}">
        <p14:creationId xmlns:p14="http://schemas.microsoft.com/office/powerpoint/2010/main" val="187065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57"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550989"/>
          </a:xfrm>
        </p:spPr>
        <p:txBody>
          <a:bodyPr>
            <a:normAutofit fontScale="90000"/>
          </a:bodyPr>
          <a:lstStyle/>
          <a:p>
            <a:pPr algn="ctr"/>
            <a:r>
              <a:rPr lang="en-GB" dirty="0"/>
              <a:t>Think about what you have learned to help you answer this question: Why is happiness important to Humanists? </a:t>
            </a:r>
            <a:br>
              <a:rPr lang="en-GB" dirty="0"/>
            </a:br>
            <a:endParaRPr lang="en-GB" dirty="0"/>
          </a:p>
        </p:txBody>
      </p:sp>
      <p:sp>
        <p:nvSpPr>
          <p:cNvPr id="3" name="Content Placeholder 2"/>
          <p:cNvSpPr>
            <a:spLocks noGrp="1"/>
          </p:cNvSpPr>
          <p:nvPr>
            <p:ph idx="1"/>
          </p:nvPr>
        </p:nvSpPr>
        <p:spPr>
          <a:xfrm>
            <a:off x="677334" y="2677886"/>
            <a:ext cx="8596668" cy="3363476"/>
          </a:xfrm>
        </p:spPr>
        <p:txBody>
          <a:bodyPr>
            <a:normAutofit/>
          </a:bodyPr>
          <a:lstStyle/>
          <a:p>
            <a:pPr marL="0" indent="0">
              <a:buNone/>
            </a:pPr>
            <a:r>
              <a:rPr lang="en-GB" sz="2400" u="sng" dirty="0">
                <a:solidFill>
                  <a:srgbClr val="FF0000"/>
                </a:solidFill>
              </a:rPr>
              <a:t>REMEMBER </a:t>
            </a:r>
            <a:r>
              <a:rPr lang="en-GB" sz="2400" dirty="0">
                <a:solidFill>
                  <a:schemeClr val="tx1"/>
                </a:solidFill>
              </a:rPr>
              <a:t>to </a:t>
            </a:r>
            <a:r>
              <a:rPr lang="en-GB" sz="2400" dirty="0"/>
              <a:t>miss a line in your book.</a:t>
            </a:r>
          </a:p>
          <a:p>
            <a:pPr marL="0" indent="0">
              <a:buNone/>
            </a:pPr>
            <a:r>
              <a:rPr lang="en-GB" sz="2400" dirty="0"/>
              <a:t>You could start your sentence:</a:t>
            </a:r>
          </a:p>
          <a:p>
            <a:pPr marL="0" indent="0">
              <a:buNone/>
            </a:pPr>
            <a:r>
              <a:rPr lang="en-GB" sz="2400" dirty="0">
                <a:solidFill>
                  <a:srgbClr val="0070C0"/>
                </a:solidFill>
              </a:rPr>
              <a:t>I think that happiness is important to Humanists because…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98823" y="5135880"/>
            <a:ext cx="609600" cy="609600"/>
          </a:xfrm>
          <a:prstGeom prst="rect">
            <a:avLst/>
          </a:prstGeom>
        </p:spPr>
      </p:pic>
    </p:spTree>
    <p:extLst>
      <p:ext uri="{BB962C8B-B14F-4D97-AF65-F5344CB8AC3E}">
        <p14:creationId xmlns:p14="http://schemas.microsoft.com/office/powerpoint/2010/main" val="21585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875211"/>
            <a:ext cx="9145935" cy="5166151"/>
          </a:xfrm>
        </p:spPr>
        <p:txBody>
          <a:bodyPr>
            <a:normAutofit fontScale="92500" lnSpcReduction="20000"/>
          </a:bodyPr>
          <a:lstStyle/>
          <a:p>
            <a:pPr marL="0" indent="0" algn="ctr">
              <a:buNone/>
            </a:pPr>
            <a:r>
              <a:rPr lang="en-GB" sz="2800" dirty="0"/>
              <a:t>Well done everyone.</a:t>
            </a:r>
          </a:p>
          <a:p>
            <a:pPr marL="0" indent="0" algn="ctr">
              <a:buNone/>
            </a:pPr>
            <a:r>
              <a:rPr lang="en-GB" sz="2800" dirty="0"/>
              <a:t>If you have any questions please contact us on:</a:t>
            </a:r>
          </a:p>
          <a:p>
            <a:pPr marL="0" indent="0" algn="ctr">
              <a:buNone/>
            </a:pPr>
            <a:r>
              <a:rPr lang="en-GB" sz="2800" dirty="0">
                <a:hlinkClick r:id="rId4"/>
              </a:rPr>
              <a:t>ashteacher@west-malling.kent.sch.uk</a:t>
            </a:r>
            <a:endParaRPr lang="en-GB" sz="2800" dirty="0"/>
          </a:p>
          <a:p>
            <a:pPr marL="0" indent="0" algn="ctr">
              <a:buNone/>
            </a:pPr>
            <a:r>
              <a:rPr lang="en-GB" sz="2800" dirty="0"/>
              <a:t>OR</a:t>
            </a:r>
          </a:p>
          <a:p>
            <a:pPr marL="0" indent="0" algn="ctr">
              <a:buNone/>
            </a:pPr>
            <a:r>
              <a:rPr lang="en-GB" sz="2800" dirty="0"/>
              <a:t>Join us for our weekly zoom session on Thursday at 2pm where we can answer any question you may have.</a:t>
            </a:r>
          </a:p>
          <a:p>
            <a:pPr marL="0" indent="0" algn="ctr">
              <a:buNone/>
            </a:pPr>
            <a:endParaRPr lang="en-GB" sz="2800" dirty="0"/>
          </a:p>
          <a:p>
            <a:pPr marL="0" indent="0" algn="ctr">
              <a:buNone/>
            </a:pPr>
            <a:r>
              <a:rPr lang="en-GB" sz="2800" dirty="0"/>
              <a:t>This is our last week for online learning. Next week we will be back in the classroom. We are so looking forward to seeing you all in person on Monday 8</a:t>
            </a:r>
            <a:r>
              <a:rPr lang="en-GB" sz="2800" baseline="30000" dirty="0"/>
              <a:t>th</a:t>
            </a:r>
            <a:r>
              <a:rPr lang="en-GB" sz="2800" dirty="0"/>
              <a:t> March</a:t>
            </a:r>
          </a:p>
          <a:p>
            <a:pPr marL="0" indent="0" algn="ctr">
              <a:buNone/>
            </a:pPr>
            <a:endParaRPr lang="en-GB" dirty="0"/>
          </a:p>
          <a:p>
            <a:pPr marL="0" indent="0" algn="ctr">
              <a:buNone/>
            </a:pPr>
            <a:r>
              <a:rPr lang="en-GB" sz="4800" dirty="0">
                <a:solidFill>
                  <a:srgbClr val="00B0F0"/>
                </a:solidFill>
              </a:rPr>
              <a:t>Well done for working so hard</a:t>
            </a:r>
          </a:p>
          <a:p>
            <a:endParaRPr lang="en-GB" dirty="0">
              <a:solidFill>
                <a:srgbClr val="00B0F0"/>
              </a:solidFill>
            </a:endParaRPr>
          </a:p>
          <a:p>
            <a:endParaRPr lang="en-GB"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710057" y="5580018"/>
            <a:ext cx="609600" cy="609600"/>
          </a:xfrm>
          <a:prstGeom prst="rect">
            <a:avLst/>
          </a:prstGeom>
        </p:spPr>
      </p:pic>
    </p:spTree>
    <p:extLst>
      <p:ext uri="{BB962C8B-B14F-4D97-AF65-F5344CB8AC3E}">
        <p14:creationId xmlns:p14="http://schemas.microsoft.com/office/powerpoint/2010/main" val="2319593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8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280</TotalTime>
  <Words>1288</Words>
  <Application>Microsoft Office PowerPoint</Application>
  <PresentationFormat>Widescreen</PresentationFormat>
  <Paragraphs>85</Paragraphs>
  <Slides>16</Slides>
  <Notes>0</Notes>
  <HiddenSlides>0</HiddenSlides>
  <MMClips>14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Arial Black</vt:lpstr>
      <vt:lpstr>Calibri</vt:lpstr>
      <vt:lpstr>Trebuchet MS</vt:lpstr>
      <vt:lpstr>Wingdings 3</vt:lpstr>
      <vt:lpstr>Facet</vt:lpstr>
      <vt:lpstr>Year 6 – Term 4 R.E. Humanism – Week 2</vt:lpstr>
      <vt:lpstr>Hello Ash Class</vt:lpstr>
      <vt:lpstr>In your book or on a piece of paper, write the date and underline it. Miss a line and write the L.I.</vt:lpstr>
      <vt:lpstr>What do Humanist value?</vt:lpstr>
      <vt:lpstr>What does the quote by Richard Norman tell you about what he values as a Humanist?     </vt:lpstr>
      <vt:lpstr>Taryn and Her Family.</vt:lpstr>
      <vt:lpstr>PowerPoint Presentation</vt:lpstr>
      <vt:lpstr>PowerPoint Presentation</vt:lpstr>
      <vt:lpstr>Why is Happiness Important to Humanists? </vt:lpstr>
      <vt:lpstr>Below are some possible ingredients of happiness.</vt:lpstr>
      <vt:lpstr>Write your answers to the following questions in your book. REMEMBER to miss a line after your last sentence.</vt:lpstr>
      <vt:lpstr>Which three happiness ingredients might be the most important for a Humanist? </vt:lpstr>
      <vt:lpstr>Humanists believe that we can all find our own different ways to be happy as long as we don’t harm other people or prevent others from being happy. Food, drink, and games can be an important part of a happy life. But more important are making good friends, learning new things, fulfilling our goals and making others happy.  </vt:lpstr>
      <vt:lpstr>Many Humanists like to think through big questions about life. Taryn is also thinking about happiness.  </vt:lpstr>
      <vt:lpstr>Think about what you have learned to help you answer this question: Why is happiness important to Humanists?  </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4 R.E. Salvation – Week 2</dc:title>
  <dc:creator>Julie LOFTING</dc:creator>
  <cp:lastModifiedBy>Julia LYALL</cp:lastModifiedBy>
  <cp:revision>26</cp:revision>
  <dcterms:created xsi:type="dcterms:W3CDTF">2021-02-23T18:03:39Z</dcterms:created>
  <dcterms:modified xsi:type="dcterms:W3CDTF">2021-02-28T20:54:04Z</dcterms:modified>
</cp:coreProperties>
</file>