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5794"/>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2/25/2021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2/25/2021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2/25/2021</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antarcticglaciers.org/antarctica/photographs/wildlife/" TargetMode="Externa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hyperlink" Target="http://www.antarcticglaciers.org/antarctica/antarctica/" TargetMode="External"/><Relationship Id="rId5" Type="http://schemas.openxmlformats.org/officeDocument/2006/relationships/image" Target="../media/image2.jpg"/><Relationship Id="rId4" Type="http://schemas.openxmlformats.org/officeDocument/2006/relationships/hyperlink" Target="https://creativecommons.org/licenses/by-nc-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publicdomainpictures.net/view-image.php?image=338559&amp;picture=covid-19" TargetMode="External"/><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theconversation.com/an-icebreaker-gets-stuck-in-the-ice-photos-are-used-to-mislead-21736" TargetMode="Externa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hyperlink" Target="https://creativecommons.org/licenses/by-nd/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en.m.wikipedia.org/wiki/Roald_Amundsen" TargetMode="External"/><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hyperlink" Target="https://commons.wikimedia.org/wiki/File:Roald_Engelbregt_Gravning_Amundsen_(4727306129).jpg" TargetMode="External"/><Relationship Id="rId5" Type="http://schemas.openxmlformats.org/officeDocument/2006/relationships/image" Target="../media/image6.jpg"/><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hyperlink" Target="https://creativecommons.org/licenses/by-sa/3.0/" TargetMode="External"/><Relationship Id="rId4" Type="http://schemas.openxmlformats.org/officeDocument/2006/relationships/hyperlink" Target="https://commons.wikimedia.org/wiki/File:Lemaire_Channel,_Antarctica_(6062199029).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5A788-A551-EA43-B4D0-843FD392B994}"/>
              </a:ext>
            </a:extLst>
          </p:cNvPr>
          <p:cNvSpPr>
            <a:spLocks noGrp="1"/>
          </p:cNvSpPr>
          <p:nvPr>
            <p:ph type="ctrTitle"/>
          </p:nvPr>
        </p:nvSpPr>
        <p:spPr/>
        <p:txBody>
          <a:bodyPr/>
          <a:lstStyle/>
          <a:p>
            <a:r>
              <a:rPr lang="en-US" dirty="0"/>
              <a:t>Antarctica</a:t>
            </a:r>
          </a:p>
        </p:txBody>
      </p:sp>
      <p:sp>
        <p:nvSpPr>
          <p:cNvPr id="3" name="Subtitle 2">
            <a:extLst>
              <a:ext uri="{FF2B5EF4-FFF2-40B4-BE49-F238E27FC236}">
                <a16:creationId xmlns:a16="http://schemas.microsoft.com/office/drawing/2014/main" id="{1D00C265-4770-7749-A26E-A6AA69258DAA}"/>
              </a:ext>
            </a:extLst>
          </p:cNvPr>
          <p:cNvSpPr>
            <a:spLocks noGrp="1"/>
          </p:cNvSpPr>
          <p:nvPr>
            <p:ph type="subTitle" idx="1"/>
          </p:nvPr>
        </p:nvSpPr>
        <p:spPr/>
        <p:txBody>
          <a:bodyPr/>
          <a:lstStyle/>
          <a:p>
            <a:r>
              <a:rPr lang="en-US"/>
              <a:t>By Alexandra</a:t>
            </a:r>
            <a:endParaRPr lang="en-US" dirty="0"/>
          </a:p>
        </p:txBody>
      </p:sp>
    </p:spTree>
    <p:extLst>
      <p:ext uri="{BB962C8B-B14F-4D97-AF65-F5344CB8AC3E}">
        <p14:creationId xmlns:p14="http://schemas.microsoft.com/office/powerpoint/2010/main" val="3133282428"/>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602252-A154-6148-B76D-6CC973DFEE5F}"/>
              </a:ext>
            </a:extLst>
          </p:cNvPr>
          <p:cNvSpPr txBox="1"/>
          <p:nvPr/>
        </p:nvSpPr>
        <p:spPr>
          <a:xfrm>
            <a:off x="1446834" y="416689"/>
            <a:ext cx="9120851" cy="646331"/>
          </a:xfrm>
          <a:prstGeom prst="rect">
            <a:avLst/>
          </a:prstGeom>
          <a:noFill/>
        </p:spPr>
        <p:txBody>
          <a:bodyPr wrap="square" rtlCol="0">
            <a:spAutoFit/>
          </a:bodyPr>
          <a:lstStyle/>
          <a:p>
            <a:r>
              <a:rPr lang="en-US" sz="3600" dirty="0">
                <a:solidFill>
                  <a:srgbClr val="0070C0"/>
                </a:solidFill>
              </a:rPr>
              <a:t>Animals</a:t>
            </a:r>
          </a:p>
        </p:txBody>
      </p:sp>
      <p:pic>
        <p:nvPicPr>
          <p:cNvPr id="12" name="Picture 11" descr="A seal lying on the snow&#10;&#10;Description automatically generated with medium confidence">
            <a:extLst>
              <a:ext uri="{FF2B5EF4-FFF2-40B4-BE49-F238E27FC236}">
                <a16:creationId xmlns:a16="http://schemas.microsoft.com/office/drawing/2014/main" id="{BAD9144C-05B4-CE48-B2B1-C0CAF3F8740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243888" y="734992"/>
            <a:ext cx="3278980" cy="2479696"/>
          </a:xfrm>
          <a:prstGeom prst="rect">
            <a:avLst/>
          </a:prstGeom>
        </p:spPr>
      </p:pic>
      <p:sp>
        <p:nvSpPr>
          <p:cNvPr id="13" name="TextBox 12">
            <a:extLst>
              <a:ext uri="{FF2B5EF4-FFF2-40B4-BE49-F238E27FC236}">
                <a16:creationId xmlns:a16="http://schemas.microsoft.com/office/drawing/2014/main" id="{D964794B-D4FA-404B-B395-DDB60396172F}"/>
              </a:ext>
            </a:extLst>
          </p:cNvPr>
          <p:cNvSpPr txBox="1"/>
          <p:nvPr/>
        </p:nvSpPr>
        <p:spPr>
          <a:xfrm flipH="1">
            <a:off x="8315162" y="7400925"/>
            <a:ext cx="45719" cy="6878806"/>
          </a:xfrm>
          <a:prstGeom prst="rect">
            <a:avLst/>
          </a:prstGeom>
          <a:noFill/>
        </p:spPr>
        <p:txBody>
          <a:bodyPr wrap="square" rtlCol="0">
            <a:spAutoFit/>
          </a:bodyPr>
          <a:lstStyle/>
          <a:p>
            <a:r>
              <a:rPr lang="en-US" sz="900">
                <a:hlinkClick r:id="rId3" tooltip="http://www.antarcticglaciers.org/antarctica/photographs/wildlife/"/>
              </a:rPr>
              <a:t>This Photo</a:t>
            </a:r>
            <a:r>
              <a:rPr lang="en-US" sz="900"/>
              <a:t> by Unknown Author is licensed under </a:t>
            </a:r>
            <a:r>
              <a:rPr lang="en-US" sz="900">
                <a:hlinkClick r:id="rId4" tooltip="https://creativecommons.org/licenses/by-nc-sa/3.0/"/>
              </a:rPr>
              <a:t>CC BY-SA-NC</a:t>
            </a:r>
            <a:endParaRPr lang="en-US" sz="900"/>
          </a:p>
        </p:txBody>
      </p:sp>
      <p:pic>
        <p:nvPicPr>
          <p:cNvPr id="15" name="Picture 14" descr="A penguin standing on a beach&#10;&#10;Description automatically generated with medium confidence">
            <a:extLst>
              <a:ext uri="{FF2B5EF4-FFF2-40B4-BE49-F238E27FC236}">
                <a16:creationId xmlns:a16="http://schemas.microsoft.com/office/drawing/2014/main" id="{426A48BE-FEC6-254E-8F31-AA93DE443F29}"/>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099338" y="3330403"/>
            <a:ext cx="3737937" cy="2886075"/>
          </a:xfrm>
          <a:prstGeom prst="rect">
            <a:avLst/>
          </a:prstGeom>
        </p:spPr>
      </p:pic>
      <p:sp>
        <p:nvSpPr>
          <p:cNvPr id="16" name="TextBox 15">
            <a:extLst>
              <a:ext uri="{FF2B5EF4-FFF2-40B4-BE49-F238E27FC236}">
                <a16:creationId xmlns:a16="http://schemas.microsoft.com/office/drawing/2014/main" id="{E98FBD21-1795-C54A-B9D9-6ED31068D358}"/>
              </a:ext>
            </a:extLst>
          </p:cNvPr>
          <p:cNvSpPr txBox="1"/>
          <p:nvPr/>
        </p:nvSpPr>
        <p:spPr>
          <a:xfrm>
            <a:off x="10115550" y="7365830"/>
            <a:ext cx="1721724" cy="507831"/>
          </a:xfrm>
          <a:prstGeom prst="rect">
            <a:avLst/>
          </a:prstGeom>
          <a:noFill/>
        </p:spPr>
        <p:txBody>
          <a:bodyPr wrap="square" rtlCol="0">
            <a:spAutoFit/>
          </a:bodyPr>
          <a:lstStyle/>
          <a:p>
            <a:r>
              <a:rPr lang="en-US" sz="900" dirty="0">
                <a:hlinkClick r:id="rId6" tooltip="http://www.antarcticglaciers.org/antarctica/antarctica/"/>
              </a:rPr>
              <a:t>This Photo</a:t>
            </a:r>
            <a:r>
              <a:rPr lang="en-US" sz="900" dirty="0"/>
              <a:t> by Unknown Author is licensed under </a:t>
            </a:r>
            <a:r>
              <a:rPr lang="en-US" sz="900" dirty="0">
                <a:hlinkClick r:id="rId4" tooltip="https://creativecommons.org/licenses/by-nc-sa/3.0/"/>
              </a:rPr>
              <a:t>CC BY-SA-NC</a:t>
            </a:r>
            <a:endParaRPr lang="en-US" sz="900" dirty="0"/>
          </a:p>
        </p:txBody>
      </p:sp>
      <p:sp>
        <p:nvSpPr>
          <p:cNvPr id="17" name="TextBox 16">
            <a:extLst>
              <a:ext uri="{FF2B5EF4-FFF2-40B4-BE49-F238E27FC236}">
                <a16:creationId xmlns:a16="http://schemas.microsoft.com/office/drawing/2014/main" id="{97EF44FB-F577-644F-9E48-E12CE63E9473}"/>
              </a:ext>
            </a:extLst>
          </p:cNvPr>
          <p:cNvSpPr txBox="1"/>
          <p:nvPr/>
        </p:nvSpPr>
        <p:spPr>
          <a:xfrm>
            <a:off x="354726" y="1596546"/>
            <a:ext cx="7246224" cy="2246769"/>
          </a:xfrm>
          <a:prstGeom prst="rect">
            <a:avLst/>
          </a:prstGeom>
          <a:noFill/>
        </p:spPr>
        <p:txBody>
          <a:bodyPr wrap="square" rtlCol="0">
            <a:spAutoFit/>
          </a:bodyPr>
          <a:lstStyle/>
          <a:p>
            <a:r>
              <a:rPr lang="en-US" sz="2000" dirty="0">
                <a:solidFill>
                  <a:srgbClr val="00B0F0"/>
                </a:solidFill>
              </a:rPr>
              <a:t>There are 235 species of animals in Antarctica.  Every animal in Antarctica relies on the ice around in Antarctica to survive. </a:t>
            </a:r>
          </a:p>
          <a:p>
            <a:r>
              <a:rPr lang="en-US" sz="2000" dirty="0">
                <a:solidFill>
                  <a:srgbClr val="00B0F0"/>
                </a:solidFill>
              </a:rPr>
              <a:t>The penguins can dive up to 250m below the surface but mostly go to 10m.The deepest dive ever recorded was by a female emperor penguin. She went 535m.</a:t>
            </a:r>
          </a:p>
          <a:p>
            <a:endParaRPr lang="en-US" sz="2000" dirty="0">
              <a:solidFill>
                <a:srgbClr val="00B0F0"/>
              </a:solidFill>
            </a:endParaRPr>
          </a:p>
          <a:p>
            <a:endParaRPr lang="en-US" sz="2000" dirty="0">
              <a:solidFill>
                <a:srgbClr val="00B0F0"/>
              </a:solidFill>
            </a:endParaRPr>
          </a:p>
        </p:txBody>
      </p:sp>
    </p:spTree>
    <p:extLst>
      <p:ext uri="{BB962C8B-B14F-4D97-AF65-F5344CB8AC3E}">
        <p14:creationId xmlns:p14="http://schemas.microsoft.com/office/powerpoint/2010/main" val="587285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A026A2-DEB8-B648-B18E-5D989FD75090}"/>
              </a:ext>
            </a:extLst>
          </p:cNvPr>
          <p:cNvSpPr txBox="1"/>
          <p:nvPr/>
        </p:nvSpPr>
        <p:spPr>
          <a:xfrm>
            <a:off x="600076" y="400050"/>
            <a:ext cx="4157662" cy="646331"/>
          </a:xfrm>
          <a:prstGeom prst="rect">
            <a:avLst/>
          </a:prstGeom>
          <a:noFill/>
        </p:spPr>
        <p:txBody>
          <a:bodyPr wrap="square" rtlCol="0">
            <a:spAutoFit/>
          </a:bodyPr>
          <a:lstStyle/>
          <a:p>
            <a:r>
              <a:rPr lang="en-US" sz="3600" dirty="0">
                <a:solidFill>
                  <a:srgbClr val="0070C0"/>
                </a:solidFill>
              </a:rPr>
              <a:t>Covid-19</a:t>
            </a:r>
          </a:p>
        </p:txBody>
      </p:sp>
      <p:sp>
        <p:nvSpPr>
          <p:cNvPr id="4" name="TextBox 3">
            <a:extLst>
              <a:ext uri="{FF2B5EF4-FFF2-40B4-BE49-F238E27FC236}">
                <a16:creationId xmlns:a16="http://schemas.microsoft.com/office/drawing/2014/main" id="{73B5AC8B-E2A3-8448-90D9-AF52D9231A08}"/>
              </a:ext>
            </a:extLst>
          </p:cNvPr>
          <p:cNvSpPr txBox="1"/>
          <p:nvPr/>
        </p:nvSpPr>
        <p:spPr>
          <a:xfrm>
            <a:off x="757238" y="1485900"/>
            <a:ext cx="6129337" cy="1200329"/>
          </a:xfrm>
          <a:prstGeom prst="rect">
            <a:avLst/>
          </a:prstGeom>
          <a:noFill/>
        </p:spPr>
        <p:txBody>
          <a:bodyPr wrap="square" rtlCol="0">
            <a:spAutoFit/>
          </a:bodyPr>
          <a:lstStyle/>
          <a:p>
            <a:r>
              <a:rPr lang="en-US" dirty="0">
                <a:solidFill>
                  <a:srgbClr val="00B0F0"/>
                </a:solidFill>
              </a:rPr>
              <a:t>You might think that Antarctica wouldn’t have </a:t>
            </a:r>
            <a:r>
              <a:rPr lang="en-US" dirty="0" err="1">
                <a:solidFill>
                  <a:srgbClr val="00B0F0"/>
                </a:solidFill>
              </a:rPr>
              <a:t>covid</a:t>
            </a:r>
            <a:r>
              <a:rPr lang="en-US" dirty="0">
                <a:solidFill>
                  <a:srgbClr val="00B0F0"/>
                </a:solidFill>
              </a:rPr>
              <a:t> but people go there for scientific reasons. There are 58 recorded cases there.  Way less than England.</a:t>
            </a:r>
          </a:p>
          <a:p>
            <a:endParaRPr lang="en-US" dirty="0"/>
          </a:p>
        </p:txBody>
      </p:sp>
      <p:pic>
        <p:nvPicPr>
          <p:cNvPr id="6" name="Picture 5" descr="A picture containing polyp&#10;&#10;Description automatically generated">
            <a:extLst>
              <a:ext uri="{FF2B5EF4-FFF2-40B4-BE49-F238E27FC236}">
                <a16:creationId xmlns:a16="http://schemas.microsoft.com/office/drawing/2014/main" id="{367D58BD-EBCC-1044-B877-EFEF44E4961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143251" y="2712046"/>
            <a:ext cx="5000624" cy="2919452"/>
          </a:xfrm>
          <a:prstGeom prst="rect">
            <a:avLst/>
          </a:prstGeom>
        </p:spPr>
      </p:pic>
    </p:spTree>
    <p:extLst>
      <p:ext uri="{BB962C8B-B14F-4D97-AF65-F5344CB8AC3E}">
        <p14:creationId xmlns:p14="http://schemas.microsoft.com/office/powerpoint/2010/main" val="1701114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8"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9"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4" name="Group 33">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5" name="Rectangle 34">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9" name="Rectangle 38">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extBox 1">
            <a:extLst>
              <a:ext uri="{FF2B5EF4-FFF2-40B4-BE49-F238E27FC236}">
                <a16:creationId xmlns:a16="http://schemas.microsoft.com/office/drawing/2014/main" id="{31D78986-20EC-0949-B884-0D861AD1F2B8}"/>
              </a:ext>
            </a:extLst>
          </p:cNvPr>
          <p:cNvSpPr txBox="1"/>
          <p:nvPr/>
        </p:nvSpPr>
        <p:spPr>
          <a:xfrm>
            <a:off x="904877" y="795527"/>
            <a:ext cx="10488547" cy="1190912"/>
          </a:xfrm>
          <a:prstGeom prst="rect">
            <a:avLst/>
          </a:prstGeom>
        </p:spPr>
        <p:txBody>
          <a:bodyPr vert="horz" lIns="228600" tIns="228600" rIns="228600" bIns="228600" rtlCol="0" anchor="ctr">
            <a:normAutofit/>
          </a:bodyPr>
          <a:lstStyle/>
          <a:p>
            <a:pPr algn="ctr" defTabSz="914400">
              <a:lnSpc>
                <a:spcPct val="85000"/>
              </a:lnSpc>
              <a:spcBef>
                <a:spcPct val="0"/>
              </a:spcBef>
              <a:spcAft>
                <a:spcPts val="600"/>
              </a:spcAft>
            </a:pPr>
            <a:r>
              <a:rPr lang="en-US" sz="4000" spc="-150" dirty="0">
                <a:solidFill>
                  <a:srgbClr val="0070C0"/>
                </a:solidFill>
                <a:latin typeface="+mj-lt"/>
                <a:ea typeface="+mj-ea"/>
                <a:cs typeface="+mj-cs"/>
              </a:rPr>
              <a:t>Scientific studies</a:t>
            </a:r>
          </a:p>
        </p:txBody>
      </p:sp>
      <p:sp>
        <p:nvSpPr>
          <p:cNvPr id="64" name="Rectangle 6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DDE35C"/>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snow, outdoor, skiing, person&#10;&#10;Description automatically generated">
            <a:extLst>
              <a:ext uri="{FF2B5EF4-FFF2-40B4-BE49-F238E27FC236}">
                <a16:creationId xmlns:a16="http://schemas.microsoft.com/office/drawing/2014/main" id="{62B6E57C-3F30-0E4F-AF8E-9EDEE25BC90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7373" r="4536" b="-2"/>
          <a:stretch/>
        </p:blipFill>
        <p:spPr>
          <a:xfrm>
            <a:off x="1103257" y="2416047"/>
            <a:ext cx="4626864" cy="3346704"/>
          </a:xfrm>
          <a:prstGeom prst="rect">
            <a:avLst/>
          </a:prstGeom>
          <a:ln w="12700">
            <a:noFill/>
          </a:ln>
        </p:spPr>
      </p:pic>
      <p:sp>
        <p:nvSpPr>
          <p:cNvPr id="5" name="TextBox 4">
            <a:extLst>
              <a:ext uri="{FF2B5EF4-FFF2-40B4-BE49-F238E27FC236}">
                <a16:creationId xmlns:a16="http://schemas.microsoft.com/office/drawing/2014/main" id="{66E94620-8FFE-534E-8D09-75833D0BB9E6}"/>
              </a:ext>
            </a:extLst>
          </p:cNvPr>
          <p:cNvSpPr txBox="1"/>
          <p:nvPr/>
        </p:nvSpPr>
        <p:spPr>
          <a:xfrm>
            <a:off x="6380703" y="2228850"/>
            <a:ext cx="5028928" cy="3699669"/>
          </a:xfrm>
          <a:prstGeom prst="rect">
            <a:avLst/>
          </a:prstGeom>
        </p:spPr>
        <p:txBody>
          <a:bodyPr vert="horz" lIns="91440" tIns="45720" rIns="91440" bIns="45720" rtlCol="0" anchor="ctr">
            <a:normAutofit/>
          </a:bodyPr>
          <a:lstStyle/>
          <a:p>
            <a:pPr indent="-228600" defTabSz="914400">
              <a:lnSpc>
                <a:spcPct val="120000"/>
              </a:lnSpc>
              <a:spcAft>
                <a:spcPts val="600"/>
              </a:spcAft>
              <a:buClr>
                <a:srgbClr val="DDE35C"/>
              </a:buClr>
              <a:buSzPct val="110000"/>
              <a:buFont typeface="Wingdings" panose="05000000000000000000" pitchFamily="2" charset="2"/>
              <a:buChar char="§"/>
            </a:pPr>
            <a:r>
              <a:rPr lang="en-US" dirty="0">
                <a:solidFill>
                  <a:srgbClr val="00B0F0"/>
                </a:solidFill>
              </a:rPr>
              <a:t>The main reason people go to Antarctica is for scientific reasons. Scientists from all over the world visit Antarctica to study the climate, weather, geology and wildlife. Their research has helped to highlight  global problems, such as climate change.</a:t>
            </a:r>
          </a:p>
        </p:txBody>
      </p:sp>
      <p:sp>
        <p:nvSpPr>
          <p:cNvPr id="6" name="TextBox 5">
            <a:extLst>
              <a:ext uri="{FF2B5EF4-FFF2-40B4-BE49-F238E27FC236}">
                <a16:creationId xmlns:a16="http://schemas.microsoft.com/office/drawing/2014/main" id="{36FA0CDD-A41A-C143-8312-B446D9594B25}"/>
              </a:ext>
            </a:extLst>
          </p:cNvPr>
          <p:cNvSpPr txBox="1"/>
          <p:nvPr/>
        </p:nvSpPr>
        <p:spPr>
          <a:xfrm>
            <a:off x="2959100" y="7778381"/>
            <a:ext cx="2638863" cy="200055"/>
          </a:xfrm>
          <a:prstGeom prst="rect">
            <a:avLst/>
          </a:prstGeom>
          <a:solidFill>
            <a:srgbClr val="000000"/>
          </a:solidFill>
        </p:spPr>
        <p:txBody>
          <a:bodyPr wrap="none" rtlCol="0">
            <a:spAutoFit/>
          </a:bodyPr>
          <a:lstStyle/>
          <a:p>
            <a:pPr algn="r">
              <a:spcAft>
                <a:spcPts val="600"/>
              </a:spcAft>
            </a:pPr>
            <a:r>
              <a:rPr lang="en-US" sz="700" dirty="0">
                <a:solidFill>
                  <a:srgbClr val="FFFFFF"/>
                </a:solidFill>
                <a:hlinkClick r:id="rId3" tooltip="http://theconversation.com/an-icebreaker-gets-stuck-in-the-ice-photos-are-used-to-mislead-21736">
                  <a:extLst>
                    <a:ext uri="{A12FA001-AC4F-418D-AE19-62706E023703}">
                      <ahyp:hlinkClr xmlns:ahyp="http://schemas.microsoft.com/office/drawing/2018/hyperlinkcolor" val="tx"/>
                    </a:ext>
                  </a:extLst>
                </a:hlinkClick>
              </a:rPr>
              <a:t>This Photo</a:t>
            </a:r>
            <a:r>
              <a:rPr lang="en-US" sz="700" dirty="0">
                <a:solidFill>
                  <a:srgbClr val="FFFFFF"/>
                </a:solidFill>
              </a:rPr>
              <a:t> by Unknown Author is licensed under </a:t>
            </a:r>
            <a:r>
              <a:rPr lang="en-US" sz="700" dirty="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US" sz="700" dirty="0">
              <a:solidFill>
                <a:srgbClr val="FFFFFF"/>
              </a:solidFill>
            </a:endParaRPr>
          </a:p>
        </p:txBody>
      </p:sp>
    </p:spTree>
    <p:extLst>
      <p:ext uri="{BB962C8B-B14F-4D97-AF65-F5344CB8AC3E}">
        <p14:creationId xmlns:p14="http://schemas.microsoft.com/office/powerpoint/2010/main" val="36196561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1C953A-9352-2645-96A1-046332BD6880}"/>
              </a:ext>
            </a:extLst>
          </p:cNvPr>
          <p:cNvSpPr txBox="1"/>
          <p:nvPr/>
        </p:nvSpPr>
        <p:spPr>
          <a:xfrm>
            <a:off x="357187" y="357190"/>
            <a:ext cx="6615113" cy="646331"/>
          </a:xfrm>
          <a:prstGeom prst="rect">
            <a:avLst/>
          </a:prstGeom>
          <a:noFill/>
        </p:spPr>
        <p:txBody>
          <a:bodyPr wrap="square" rtlCol="0">
            <a:spAutoFit/>
          </a:bodyPr>
          <a:lstStyle/>
          <a:p>
            <a:r>
              <a:rPr lang="en-US" sz="3600">
                <a:solidFill>
                  <a:srgbClr val="0070C0"/>
                </a:solidFill>
              </a:rPr>
              <a:t>First Ever Person in Antarctica</a:t>
            </a:r>
            <a:endParaRPr lang="en-US" sz="3600" dirty="0">
              <a:solidFill>
                <a:srgbClr val="0070C0"/>
              </a:solidFill>
            </a:endParaRPr>
          </a:p>
        </p:txBody>
      </p:sp>
      <p:sp>
        <p:nvSpPr>
          <p:cNvPr id="3" name="TextBox 2">
            <a:extLst>
              <a:ext uri="{FF2B5EF4-FFF2-40B4-BE49-F238E27FC236}">
                <a16:creationId xmlns:a16="http://schemas.microsoft.com/office/drawing/2014/main" id="{8EFFA95F-56C7-FE43-8558-8E43C84A9518}"/>
              </a:ext>
            </a:extLst>
          </p:cNvPr>
          <p:cNvSpPr txBox="1"/>
          <p:nvPr/>
        </p:nvSpPr>
        <p:spPr>
          <a:xfrm>
            <a:off x="357188" y="1366064"/>
            <a:ext cx="5357812" cy="1754326"/>
          </a:xfrm>
          <a:prstGeom prst="rect">
            <a:avLst/>
          </a:prstGeom>
          <a:noFill/>
        </p:spPr>
        <p:txBody>
          <a:bodyPr wrap="square" rtlCol="0">
            <a:spAutoFit/>
          </a:bodyPr>
          <a:lstStyle/>
          <a:p>
            <a:r>
              <a:rPr lang="en-US">
                <a:solidFill>
                  <a:srgbClr val="00B0F0"/>
                </a:solidFill>
              </a:rPr>
              <a:t>You might think Captain Scott was the first ever person in Antarctica actually, he was not. On the 14</a:t>
            </a:r>
            <a:r>
              <a:rPr lang="en-US" baseline="30000">
                <a:solidFill>
                  <a:srgbClr val="00B0F0"/>
                </a:solidFill>
              </a:rPr>
              <a:t>th</a:t>
            </a:r>
            <a:r>
              <a:rPr lang="en-US">
                <a:solidFill>
                  <a:srgbClr val="00B0F0"/>
                </a:solidFill>
              </a:rPr>
              <a:t> of  December a man named Roald Amundsen and four fellow Norwegian explorers to reach Antarctica. They beat Captain Scott by a month.</a:t>
            </a:r>
            <a:endParaRPr lang="en-US" dirty="0">
              <a:solidFill>
                <a:srgbClr val="00B0F0"/>
              </a:solidFill>
            </a:endParaRPr>
          </a:p>
        </p:txBody>
      </p:sp>
      <p:pic>
        <p:nvPicPr>
          <p:cNvPr id="5" name="Picture 4" descr="A picture containing mammal, primate, close&#10;&#10;Description automatically generated">
            <a:extLst>
              <a:ext uri="{FF2B5EF4-FFF2-40B4-BE49-F238E27FC236}">
                <a16:creationId xmlns:a16="http://schemas.microsoft.com/office/drawing/2014/main" id="{0F7DBFB3-7A09-C846-9E7C-B1D55566EAE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72300" y="230832"/>
            <a:ext cx="4497817" cy="6059663"/>
          </a:xfrm>
          <a:prstGeom prst="rect">
            <a:avLst/>
          </a:prstGeom>
        </p:spPr>
      </p:pic>
      <p:sp>
        <p:nvSpPr>
          <p:cNvPr id="6" name="TextBox 5">
            <a:extLst>
              <a:ext uri="{FF2B5EF4-FFF2-40B4-BE49-F238E27FC236}">
                <a16:creationId xmlns:a16="http://schemas.microsoft.com/office/drawing/2014/main" id="{88C05ECC-C6F4-6E41-8F30-698BA1861D35}"/>
              </a:ext>
            </a:extLst>
          </p:cNvPr>
          <p:cNvSpPr txBox="1"/>
          <p:nvPr/>
        </p:nvSpPr>
        <p:spPr>
          <a:xfrm>
            <a:off x="7251268" y="6858000"/>
            <a:ext cx="5090387" cy="230832"/>
          </a:xfrm>
          <a:prstGeom prst="rect">
            <a:avLst/>
          </a:prstGeom>
          <a:noFill/>
        </p:spPr>
        <p:txBody>
          <a:bodyPr wrap="square" rtlCol="0">
            <a:spAutoFit/>
          </a:bodyPr>
          <a:lstStyle/>
          <a:p>
            <a:r>
              <a:rPr lang="en-US" sz="900">
                <a:hlinkClick r:id="rId3" tooltip="https://en.m.wikipedia.org/wiki/Roald_Amundsen"/>
              </a:rPr>
              <a:t>This Photo</a:t>
            </a:r>
            <a:r>
              <a:rPr lang="en-US" sz="900"/>
              <a:t> by Unknown Author is licensed under </a:t>
            </a:r>
            <a:r>
              <a:rPr lang="en-US" sz="900">
                <a:hlinkClick r:id="rId4" tooltip="https://creativecommons.org/licenses/by-sa/3.0/"/>
              </a:rPr>
              <a:t>CC BY-SA</a:t>
            </a:r>
            <a:endParaRPr lang="en-US" sz="900"/>
          </a:p>
        </p:txBody>
      </p:sp>
      <p:pic>
        <p:nvPicPr>
          <p:cNvPr id="8" name="Picture 7" descr="A picture containing text, person, person, old&#10;&#10;Description automatically generated">
            <a:extLst>
              <a:ext uri="{FF2B5EF4-FFF2-40B4-BE49-F238E27FC236}">
                <a16:creationId xmlns:a16="http://schemas.microsoft.com/office/drawing/2014/main" id="{F91E9727-19B5-0D44-B9F8-B43F3FCF0938}"/>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11025" y="3330446"/>
            <a:ext cx="4529708" cy="3401399"/>
          </a:xfrm>
          <a:prstGeom prst="rect">
            <a:avLst/>
          </a:prstGeom>
        </p:spPr>
      </p:pic>
      <p:sp>
        <p:nvSpPr>
          <p:cNvPr id="9" name="TextBox 8">
            <a:extLst>
              <a:ext uri="{FF2B5EF4-FFF2-40B4-BE49-F238E27FC236}">
                <a16:creationId xmlns:a16="http://schemas.microsoft.com/office/drawing/2014/main" id="{E4E244F1-23C2-A34C-B427-DDEAE87EE40E}"/>
              </a:ext>
            </a:extLst>
          </p:cNvPr>
          <p:cNvSpPr txBox="1"/>
          <p:nvPr/>
        </p:nvSpPr>
        <p:spPr>
          <a:xfrm>
            <a:off x="411027" y="6921834"/>
            <a:ext cx="4157662" cy="230832"/>
          </a:xfrm>
          <a:prstGeom prst="rect">
            <a:avLst/>
          </a:prstGeom>
          <a:noFill/>
        </p:spPr>
        <p:txBody>
          <a:bodyPr wrap="square" rtlCol="0">
            <a:spAutoFit/>
          </a:bodyPr>
          <a:lstStyle/>
          <a:p>
            <a:r>
              <a:rPr lang="en-US" sz="900">
                <a:hlinkClick r:id="rId6" tooltip="https://commons.wikimedia.org/wiki/File:Roald_Engelbregt_Gravning_Amundsen_(4727306129).jpg"/>
              </a:rPr>
              <a:t>This Photo</a:t>
            </a:r>
            <a:r>
              <a:rPr lang="en-US" sz="900"/>
              <a:t> by Unknown Author is licensed under </a:t>
            </a:r>
            <a:r>
              <a:rPr lang="en-US" sz="900">
                <a:hlinkClick r:id="rId4" tooltip="https://creativecommons.org/licenses/by-sa/3.0/"/>
              </a:rPr>
              <a:t>CC BY-SA</a:t>
            </a:r>
            <a:endParaRPr lang="en-US" sz="900"/>
          </a:p>
        </p:txBody>
      </p:sp>
    </p:spTree>
    <p:extLst>
      <p:ext uri="{BB962C8B-B14F-4D97-AF65-F5344CB8AC3E}">
        <p14:creationId xmlns:p14="http://schemas.microsoft.com/office/powerpoint/2010/main" val="315429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8" name="Group 67">
            <a:extLst>
              <a:ext uri="{FF2B5EF4-FFF2-40B4-BE49-F238E27FC236}">
                <a16:creationId xmlns:a16="http://schemas.microsoft.com/office/drawing/2014/main" id="{D2C74113-453F-4432-8DB2-605029FF1A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69" name="Freeform 5">
              <a:extLst>
                <a:ext uri="{FF2B5EF4-FFF2-40B4-BE49-F238E27FC236}">
                  <a16:creationId xmlns:a16="http://schemas.microsoft.com/office/drawing/2014/main" id="{A466AAA7-8D7F-4E42-B3CF-FAA0C3B81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6">
              <a:extLst>
                <a:ext uri="{FF2B5EF4-FFF2-40B4-BE49-F238E27FC236}">
                  <a16:creationId xmlns:a16="http://schemas.microsoft.com/office/drawing/2014/main" id="{6BAEB520-6E27-49D4-974F-B7F73039F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7">
              <a:extLst>
                <a:ext uri="{FF2B5EF4-FFF2-40B4-BE49-F238E27FC236}">
                  <a16:creationId xmlns:a16="http://schemas.microsoft.com/office/drawing/2014/main" id="{1215C1E6-7C49-4E2B-A190-8E03A1D99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2" name="Freeform 8">
              <a:extLst>
                <a:ext uri="{FF2B5EF4-FFF2-40B4-BE49-F238E27FC236}">
                  <a16:creationId xmlns:a16="http://schemas.microsoft.com/office/drawing/2014/main" id="{D4AFC1BD-7AFA-4F58-B7C6-69896C1D68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3" name="Freeform 9">
              <a:extLst>
                <a:ext uri="{FF2B5EF4-FFF2-40B4-BE49-F238E27FC236}">
                  <a16:creationId xmlns:a16="http://schemas.microsoft.com/office/drawing/2014/main" id="{19FC4CAF-8E84-4EA7-BC40-291C4065E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4" name="Freeform 10">
              <a:extLst>
                <a:ext uri="{FF2B5EF4-FFF2-40B4-BE49-F238E27FC236}">
                  <a16:creationId xmlns:a16="http://schemas.microsoft.com/office/drawing/2014/main" id="{465E902E-FA4D-4522-902B-874CE56EA0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5" name="Freeform 11">
              <a:extLst>
                <a:ext uri="{FF2B5EF4-FFF2-40B4-BE49-F238E27FC236}">
                  <a16:creationId xmlns:a16="http://schemas.microsoft.com/office/drawing/2014/main" id="{EA22E271-6E18-46A1-BF4E-131F9ACE4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12">
              <a:extLst>
                <a:ext uri="{FF2B5EF4-FFF2-40B4-BE49-F238E27FC236}">
                  <a16:creationId xmlns:a16="http://schemas.microsoft.com/office/drawing/2014/main" id="{6588DEA0-277A-4D68-A78C-D0C1C58813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13">
              <a:extLst>
                <a:ext uri="{FF2B5EF4-FFF2-40B4-BE49-F238E27FC236}">
                  <a16:creationId xmlns:a16="http://schemas.microsoft.com/office/drawing/2014/main" id="{685B3061-6618-4266-9537-3DC20490C0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4">
              <a:extLst>
                <a:ext uri="{FF2B5EF4-FFF2-40B4-BE49-F238E27FC236}">
                  <a16:creationId xmlns:a16="http://schemas.microsoft.com/office/drawing/2014/main" id="{38058FAD-F0CB-4DB5-A213-9E114E5B9F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5">
              <a:extLst>
                <a:ext uri="{FF2B5EF4-FFF2-40B4-BE49-F238E27FC236}">
                  <a16:creationId xmlns:a16="http://schemas.microsoft.com/office/drawing/2014/main" id="{6F6D76EB-756B-46F7-A9BE-E21A7E55B3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16">
              <a:extLst>
                <a:ext uri="{FF2B5EF4-FFF2-40B4-BE49-F238E27FC236}">
                  <a16:creationId xmlns:a16="http://schemas.microsoft.com/office/drawing/2014/main" id="{51B78C00-836D-45E8-B2DE-1E3D458EDB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17">
              <a:extLst>
                <a:ext uri="{FF2B5EF4-FFF2-40B4-BE49-F238E27FC236}">
                  <a16:creationId xmlns:a16="http://schemas.microsoft.com/office/drawing/2014/main" id="{A85B00CB-3141-4556-8E6E-03EA8EE01D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8">
              <a:extLst>
                <a:ext uri="{FF2B5EF4-FFF2-40B4-BE49-F238E27FC236}">
                  <a16:creationId xmlns:a16="http://schemas.microsoft.com/office/drawing/2014/main" id="{24F875AF-C3A7-4833-A569-E91A0248D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9">
              <a:extLst>
                <a:ext uri="{FF2B5EF4-FFF2-40B4-BE49-F238E27FC236}">
                  <a16:creationId xmlns:a16="http://schemas.microsoft.com/office/drawing/2014/main" id="{419E437E-6D4F-4783-BC3B-58643A18F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20">
              <a:extLst>
                <a:ext uri="{FF2B5EF4-FFF2-40B4-BE49-F238E27FC236}">
                  <a16:creationId xmlns:a16="http://schemas.microsoft.com/office/drawing/2014/main" id="{4C766AE6-817A-4F9C-B5A0-8D4DAE4A20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5" name="Freeform 21">
              <a:extLst>
                <a:ext uri="{FF2B5EF4-FFF2-40B4-BE49-F238E27FC236}">
                  <a16:creationId xmlns:a16="http://schemas.microsoft.com/office/drawing/2014/main" id="{CA671B31-EE1A-4565-BC3B-8E134308E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86" name="Freeform 22">
              <a:extLst>
                <a:ext uri="{FF2B5EF4-FFF2-40B4-BE49-F238E27FC236}">
                  <a16:creationId xmlns:a16="http://schemas.microsoft.com/office/drawing/2014/main" id="{D04BA46A-4775-4463-9FE6-56AAE115B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23">
              <a:extLst>
                <a:ext uri="{FF2B5EF4-FFF2-40B4-BE49-F238E27FC236}">
                  <a16:creationId xmlns:a16="http://schemas.microsoft.com/office/drawing/2014/main" id="{83CD4D33-22C8-449F-A6BD-74FA6537B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24">
              <a:extLst>
                <a:ext uri="{FF2B5EF4-FFF2-40B4-BE49-F238E27FC236}">
                  <a16:creationId xmlns:a16="http://schemas.microsoft.com/office/drawing/2014/main" id="{D895287C-9201-4853-8B97-143AC0AFE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25">
              <a:extLst>
                <a:ext uri="{FF2B5EF4-FFF2-40B4-BE49-F238E27FC236}">
                  <a16:creationId xmlns:a16="http://schemas.microsoft.com/office/drawing/2014/main" id="{00917837-9817-4742-A648-0403EFBCC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1" name="Group 90">
            <a:extLst>
              <a:ext uri="{FF2B5EF4-FFF2-40B4-BE49-F238E27FC236}">
                <a16:creationId xmlns:a16="http://schemas.microsoft.com/office/drawing/2014/main" id="{FB969373-C44C-4AF2-B48D-DF9BD6EA34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92" name="Rectangle 91">
              <a:extLst>
                <a:ext uri="{FF2B5EF4-FFF2-40B4-BE49-F238E27FC236}">
                  <a16:creationId xmlns:a16="http://schemas.microsoft.com/office/drawing/2014/main" id="{4B4D5C6A-9823-4F56-9ECB-A294AE62B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3" name="Isosceles Triangle 22">
              <a:extLst>
                <a:ext uri="{FF2B5EF4-FFF2-40B4-BE49-F238E27FC236}">
                  <a16:creationId xmlns:a16="http://schemas.microsoft.com/office/drawing/2014/main" id="{DD301B3E-3575-4E8F-884E-B8D3AB85D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4" name="Rectangle 93">
              <a:extLst>
                <a:ext uri="{FF2B5EF4-FFF2-40B4-BE49-F238E27FC236}">
                  <a16:creationId xmlns:a16="http://schemas.microsoft.com/office/drawing/2014/main" id="{D0BE2943-7B8B-483F-9155-3C8FA13EA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96" name="Rectangle 95">
            <a:extLst>
              <a:ext uri="{FF2B5EF4-FFF2-40B4-BE49-F238E27FC236}">
                <a16:creationId xmlns:a16="http://schemas.microsoft.com/office/drawing/2014/main" id="{F205B310-74AF-40F6-B090-BF58CCDE9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a:extLst>
              <a:ext uri="{FF2B5EF4-FFF2-40B4-BE49-F238E27FC236}">
                <a16:creationId xmlns:a16="http://schemas.microsoft.com/office/drawing/2014/main" id="{DAEA7B76-7928-444A-8083-8218182EF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9" name="Freeform 5">
              <a:extLst>
                <a:ext uri="{FF2B5EF4-FFF2-40B4-BE49-F238E27FC236}">
                  <a16:creationId xmlns:a16="http://schemas.microsoft.com/office/drawing/2014/main" id="{C98BBEFC-77A1-4ADB-97DD-4DE1677C9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0" name="Freeform 6">
              <a:extLst>
                <a:ext uri="{FF2B5EF4-FFF2-40B4-BE49-F238E27FC236}">
                  <a16:creationId xmlns:a16="http://schemas.microsoft.com/office/drawing/2014/main" id="{E8B01967-C362-43C6-ABAA-9E346EBF52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1" name="Freeform 7">
              <a:extLst>
                <a:ext uri="{FF2B5EF4-FFF2-40B4-BE49-F238E27FC236}">
                  <a16:creationId xmlns:a16="http://schemas.microsoft.com/office/drawing/2014/main" id="{656315AB-23B7-42CF-B5BA-220DA37D58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 name="Freeform 8">
              <a:extLst>
                <a:ext uri="{FF2B5EF4-FFF2-40B4-BE49-F238E27FC236}">
                  <a16:creationId xmlns:a16="http://schemas.microsoft.com/office/drawing/2014/main" id="{C8BF70CF-1818-45B9-A69D-3BFB91205F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 name="Freeform 9">
              <a:extLst>
                <a:ext uri="{FF2B5EF4-FFF2-40B4-BE49-F238E27FC236}">
                  <a16:creationId xmlns:a16="http://schemas.microsoft.com/office/drawing/2014/main" id="{DDA329A7-3E52-4260-99D6-78330486A6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 name="Freeform 10">
              <a:extLst>
                <a:ext uri="{FF2B5EF4-FFF2-40B4-BE49-F238E27FC236}">
                  <a16:creationId xmlns:a16="http://schemas.microsoft.com/office/drawing/2014/main" id="{CC46899E-70DF-4B7B-B8F2-3E05ACA0C2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 name="Freeform 11">
              <a:extLst>
                <a:ext uri="{FF2B5EF4-FFF2-40B4-BE49-F238E27FC236}">
                  <a16:creationId xmlns:a16="http://schemas.microsoft.com/office/drawing/2014/main" id="{0B13DCCA-79A8-4084-8C42-18B6936751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 name="Freeform 12">
              <a:extLst>
                <a:ext uri="{FF2B5EF4-FFF2-40B4-BE49-F238E27FC236}">
                  <a16:creationId xmlns:a16="http://schemas.microsoft.com/office/drawing/2014/main" id="{EA2B9AF6-AE95-48DF-B28B-C34071622F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 name="Freeform 13">
              <a:extLst>
                <a:ext uri="{FF2B5EF4-FFF2-40B4-BE49-F238E27FC236}">
                  <a16:creationId xmlns:a16="http://schemas.microsoft.com/office/drawing/2014/main" id="{04C0E6CE-9DC3-41A9-8C8F-69DC557370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 name="Freeform 14">
              <a:extLst>
                <a:ext uri="{FF2B5EF4-FFF2-40B4-BE49-F238E27FC236}">
                  <a16:creationId xmlns:a16="http://schemas.microsoft.com/office/drawing/2014/main" id="{00DE5827-9E3D-4E70-B28C-DB4702A7B2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 name="Freeform 15">
              <a:extLst>
                <a:ext uri="{FF2B5EF4-FFF2-40B4-BE49-F238E27FC236}">
                  <a16:creationId xmlns:a16="http://schemas.microsoft.com/office/drawing/2014/main" id="{460CAB6A-9C34-47EE-9BEE-58B2C383B3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Freeform 16">
              <a:extLst>
                <a:ext uri="{FF2B5EF4-FFF2-40B4-BE49-F238E27FC236}">
                  <a16:creationId xmlns:a16="http://schemas.microsoft.com/office/drawing/2014/main" id="{6D774754-B866-447B-ACD5-CCE75FD554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Freeform 17">
              <a:extLst>
                <a:ext uri="{FF2B5EF4-FFF2-40B4-BE49-F238E27FC236}">
                  <a16:creationId xmlns:a16="http://schemas.microsoft.com/office/drawing/2014/main" id="{238E12A5-238E-4AB4-9193-D92B5B34F0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Freeform 18">
              <a:extLst>
                <a:ext uri="{FF2B5EF4-FFF2-40B4-BE49-F238E27FC236}">
                  <a16:creationId xmlns:a16="http://schemas.microsoft.com/office/drawing/2014/main" id="{6F72A819-30D0-4E8B-BE49-19989EECB4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Freeform 19">
              <a:extLst>
                <a:ext uri="{FF2B5EF4-FFF2-40B4-BE49-F238E27FC236}">
                  <a16:creationId xmlns:a16="http://schemas.microsoft.com/office/drawing/2014/main" id="{7C378013-9788-4D12-9F8C-71A8E40EBD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Freeform 20">
              <a:extLst>
                <a:ext uri="{FF2B5EF4-FFF2-40B4-BE49-F238E27FC236}">
                  <a16:creationId xmlns:a16="http://schemas.microsoft.com/office/drawing/2014/main" id="{BA286D4C-7EFE-4526-8272-017C7F0C11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Freeform 21">
              <a:extLst>
                <a:ext uri="{FF2B5EF4-FFF2-40B4-BE49-F238E27FC236}">
                  <a16:creationId xmlns:a16="http://schemas.microsoft.com/office/drawing/2014/main" id="{EA66AFD6-7597-4EA6-B8A2-69E1351E6D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Freeform 22">
              <a:extLst>
                <a:ext uri="{FF2B5EF4-FFF2-40B4-BE49-F238E27FC236}">
                  <a16:creationId xmlns:a16="http://schemas.microsoft.com/office/drawing/2014/main" id="{F0C1C9AF-BA3F-4F98-BEE3-146012BF8C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Freeform 23">
              <a:extLst>
                <a:ext uri="{FF2B5EF4-FFF2-40B4-BE49-F238E27FC236}">
                  <a16:creationId xmlns:a16="http://schemas.microsoft.com/office/drawing/2014/main" id="{3AB7D74B-F9BC-4554-B6B5-89A520209E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Freeform 24">
              <a:extLst>
                <a:ext uri="{FF2B5EF4-FFF2-40B4-BE49-F238E27FC236}">
                  <a16:creationId xmlns:a16="http://schemas.microsoft.com/office/drawing/2014/main" id="{5856F07C-6607-4EC4-93BF-6B02544FFD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Freeform 25">
              <a:extLst>
                <a:ext uri="{FF2B5EF4-FFF2-40B4-BE49-F238E27FC236}">
                  <a16:creationId xmlns:a16="http://schemas.microsoft.com/office/drawing/2014/main" id="{07EE273A-D853-4B87-9438-F40B88E739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21" name="Rectangle 120">
            <a:extLst>
              <a:ext uri="{FF2B5EF4-FFF2-40B4-BE49-F238E27FC236}">
                <a16:creationId xmlns:a16="http://schemas.microsoft.com/office/drawing/2014/main" id="{FDE17E88-CA1E-4EFB-A752-7D186AA1E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04710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erial view of icebergs in Antarctica">
            <a:extLst>
              <a:ext uri="{FF2B5EF4-FFF2-40B4-BE49-F238E27FC236}">
                <a16:creationId xmlns:a16="http://schemas.microsoft.com/office/drawing/2014/main" id="{15BF6DD9-E3A5-4BD5-9D7A-56DE79EEFF00}"/>
              </a:ext>
            </a:extLst>
          </p:cNvPr>
          <p:cNvPicPr>
            <a:picLocks noChangeAspect="1"/>
          </p:cNvPicPr>
          <p:nvPr/>
        </p:nvPicPr>
        <p:blipFill rotWithShape="1">
          <a:blip r:embed="rId2"/>
          <a:srcRect r="9986" b="2"/>
          <a:stretch/>
        </p:blipFill>
        <p:spPr>
          <a:xfrm>
            <a:off x="7550167" y="10"/>
            <a:ext cx="4641833" cy="3429217"/>
          </a:xfrm>
          <a:prstGeom prst="rect">
            <a:avLst/>
          </a:prstGeom>
          <a:ln>
            <a:noFill/>
          </a:ln>
        </p:spPr>
      </p:pic>
      <p:sp>
        <p:nvSpPr>
          <p:cNvPr id="123" name="Isosceles Triangle 22">
            <a:extLst>
              <a:ext uri="{FF2B5EF4-FFF2-40B4-BE49-F238E27FC236}">
                <a16:creationId xmlns:a16="http://schemas.microsoft.com/office/drawing/2014/main" id="{3B2CC556-D27E-44A0-926F-7C7F9F44D2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5465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37905A4D-F570-4B4A-9BC9-BB11F7A5E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634393"/>
            <a:ext cx="5935796" cy="39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5101CB0-B852-6544-A1C9-7403E9F49417}"/>
              </a:ext>
            </a:extLst>
          </p:cNvPr>
          <p:cNvSpPr txBox="1"/>
          <p:nvPr/>
        </p:nvSpPr>
        <p:spPr>
          <a:xfrm>
            <a:off x="873978" y="1718735"/>
            <a:ext cx="5767566" cy="1072378"/>
          </a:xfrm>
          <a:prstGeom prst="rect">
            <a:avLst/>
          </a:prstGeom>
        </p:spPr>
        <p:txBody>
          <a:bodyPr vert="horz" lIns="228600" tIns="228600" rIns="228600" bIns="228600" rtlCol="0" anchor="ctr">
            <a:normAutofit/>
          </a:bodyPr>
          <a:lstStyle/>
          <a:p>
            <a:pPr algn="ctr" defTabSz="914400">
              <a:lnSpc>
                <a:spcPct val="85000"/>
              </a:lnSpc>
              <a:spcBef>
                <a:spcPct val="0"/>
              </a:spcBef>
              <a:spcAft>
                <a:spcPts val="600"/>
              </a:spcAft>
            </a:pPr>
            <a:r>
              <a:rPr lang="en-US" sz="3600" spc="-150" dirty="0">
                <a:solidFill>
                  <a:schemeClr val="accent5">
                    <a:lumMod val="60000"/>
                    <a:lumOff val="40000"/>
                  </a:schemeClr>
                </a:solidFill>
                <a:latin typeface="+mj-lt"/>
                <a:ea typeface="+mj-ea"/>
                <a:cs typeface="+mj-cs"/>
              </a:rPr>
              <a:t>Climate</a:t>
            </a:r>
          </a:p>
        </p:txBody>
      </p:sp>
      <p:sp>
        <p:nvSpPr>
          <p:cNvPr id="5" name="TextBox 4">
            <a:extLst>
              <a:ext uri="{FF2B5EF4-FFF2-40B4-BE49-F238E27FC236}">
                <a16:creationId xmlns:a16="http://schemas.microsoft.com/office/drawing/2014/main" id="{C092763B-DFB2-F846-A943-46299F5E3932}"/>
              </a:ext>
            </a:extLst>
          </p:cNvPr>
          <p:cNvSpPr txBox="1"/>
          <p:nvPr/>
        </p:nvSpPr>
        <p:spPr>
          <a:xfrm>
            <a:off x="873102" y="2789239"/>
            <a:ext cx="5768442" cy="2683606"/>
          </a:xfrm>
          <a:prstGeom prst="rect">
            <a:avLst/>
          </a:prstGeom>
        </p:spPr>
        <p:txBody>
          <a:bodyPr vert="horz" lIns="91440" tIns="45720" rIns="91440" bIns="45720" rtlCol="0" anchor="ctr">
            <a:normAutofit/>
          </a:bodyPr>
          <a:lstStyle/>
          <a:p>
            <a:pPr indent="-228600" defTabSz="914400">
              <a:lnSpc>
                <a:spcPct val="120000"/>
              </a:lnSpc>
              <a:spcAft>
                <a:spcPts val="600"/>
              </a:spcAft>
              <a:buClr>
                <a:schemeClr val="accent1"/>
              </a:buClr>
              <a:buSzPct val="110000"/>
              <a:buFont typeface="Wingdings" panose="05000000000000000000" pitchFamily="2" charset="2"/>
              <a:buChar char="§"/>
            </a:pPr>
            <a:r>
              <a:rPr lang="en-US" sz="1600" dirty="0">
                <a:solidFill>
                  <a:schemeClr val="accent5">
                    <a:lumMod val="60000"/>
                    <a:lumOff val="40000"/>
                  </a:schemeClr>
                </a:solidFill>
              </a:rPr>
              <a:t>Antarctica is the coldest continent on Earth. The average temperature in the interior throughout the year is about -57 degrees Celsius, with the minimum temperature being -90 degrees Celsius during the winter season.  Although the coast is warmer and temperatures can reach a maximum of between -2 degrees Celsius and -8 degrees Celsius.</a:t>
            </a:r>
          </a:p>
        </p:txBody>
      </p:sp>
      <p:pic>
        <p:nvPicPr>
          <p:cNvPr id="8" name="Picture 7" descr="A picture containing sky, outdoor, nature, ice&#10;&#10;Description automatically generated">
            <a:extLst>
              <a:ext uri="{FF2B5EF4-FFF2-40B4-BE49-F238E27FC236}">
                <a16:creationId xmlns:a16="http://schemas.microsoft.com/office/drawing/2014/main" id="{2A1C6D11-D5F6-4A45-AD36-982CC1F551F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9646" r="4" b="4"/>
          <a:stretch/>
        </p:blipFill>
        <p:spPr>
          <a:xfrm>
            <a:off x="7549862" y="3428999"/>
            <a:ext cx="4641833" cy="3429227"/>
          </a:xfrm>
          <a:prstGeom prst="rect">
            <a:avLst/>
          </a:prstGeom>
          <a:ln>
            <a:noFill/>
          </a:ln>
        </p:spPr>
      </p:pic>
      <p:sp>
        <p:nvSpPr>
          <p:cNvPr id="63" name="TextBox 62">
            <a:extLst>
              <a:ext uri="{FF2B5EF4-FFF2-40B4-BE49-F238E27FC236}">
                <a16:creationId xmlns:a16="http://schemas.microsoft.com/office/drawing/2014/main" id="{358630FA-0335-8B4C-9975-6774B0703E59}"/>
              </a:ext>
            </a:extLst>
          </p:cNvPr>
          <p:cNvSpPr txBox="1"/>
          <p:nvPr/>
        </p:nvSpPr>
        <p:spPr>
          <a:xfrm>
            <a:off x="9572067" y="6658171"/>
            <a:ext cx="2619628"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commons.wikimedia.org/wiki/File:Lemaire_Channel,_Antarctica_(6062199029).jpg">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
        <p:nvSpPr>
          <p:cNvPr id="90" name="TextBox 89">
            <a:extLst>
              <a:ext uri="{FF2B5EF4-FFF2-40B4-BE49-F238E27FC236}">
                <a16:creationId xmlns:a16="http://schemas.microsoft.com/office/drawing/2014/main" id="{26B52F7A-A12D-9941-8E06-48924EFE3E52}"/>
              </a:ext>
            </a:extLst>
          </p:cNvPr>
          <p:cNvSpPr txBox="1"/>
          <p:nvPr/>
        </p:nvSpPr>
        <p:spPr>
          <a:xfrm flipH="1">
            <a:off x="4641076" y="1914525"/>
            <a:ext cx="977949" cy="556992"/>
          </a:xfrm>
          <a:prstGeom prst="rect">
            <a:avLst/>
          </a:prstGeom>
          <a:noFill/>
        </p:spPr>
        <p:txBody>
          <a:bodyPr wrap="square" rtlCol="0">
            <a:spAutoFit/>
          </a:bodyPr>
          <a:lstStyle/>
          <a:p>
            <a:endParaRPr lang="en-US" dirty="0"/>
          </a:p>
        </p:txBody>
      </p:sp>
      <p:sp>
        <p:nvSpPr>
          <p:cNvPr id="95" name="TextBox 94">
            <a:extLst>
              <a:ext uri="{FF2B5EF4-FFF2-40B4-BE49-F238E27FC236}">
                <a16:creationId xmlns:a16="http://schemas.microsoft.com/office/drawing/2014/main" id="{70A0A346-1064-4C46-BB52-4F59CFE64238}"/>
              </a:ext>
            </a:extLst>
          </p:cNvPr>
          <p:cNvSpPr txBox="1"/>
          <p:nvPr/>
        </p:nvSpPr>
        <p:spPr>
          <a:xfrm>
            <a:off x="1714500" y="2528888"/>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803574167"/>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Atlas</Template>
  <TotalTime>167</TotalTime>
  <Words>307</Words>
  <Application>Microsoft Office PowerPoint</Application>
  <PresentationFormat>Widescreen</PresentationFormat>
  <Paragraphs>19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 Light</vt:lpstr>
      <vt:lpstr>Rockwell</vt:lpstr>
      <vt:lpstr>Wingdings</vt:lpstr>
      <vt:lpstr>Atlas</vt:lpstr>
      <vt:lpstr>Antarctica</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Antarctica</dc:title>
  <dc:creator>anna tunnicliff</dc:creator>
  <cp:lastModifiedBy>Hayley Excell</cp:lastModifiedBy>
  <cp:revision>15</cp:revision>
  <dcterms:created xsi:type="dcterms:W3CDTF">2021-02-23T12:59:09Z</dcterms:created>
  <dcterms:modified xsi:type="dcterms:W3CDTF">2021-02-25T20:51:21Z</dcterms:modified>
</cp:coreProperties>
</file>