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64" r:id="rId2"/>
    <p:sldId id="263" r:id="rId3"/>
    <p:sldId id="25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8" d="100"/>
          <a:sy n="68" d="100"/>
        </p:scale>
        <p:origin x="816" y="60"/>
      </p:cViewPr>
      <p:guideLst/>
    </p:cSldViewPr>
  </p:slideViewPr>
  <p:notesTextViewPr>
    <p:cViewPr>
      <p:scale>
        <a:sx n="1" d="1"/>
        <a:sy n="1" d="1"/>
      </p:scale>
      <p:origin x="0" y="-83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D22E86-C427-4AF2-BA96-E0FE347BF106}" type="datetimeFigureOut">
              <a:rPr lang="en-GB" smtClean="0"/>
              <a:t>08/01/2021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5DBB95-1739-4B78-B852-36948742313D}" type="slidenum">
              <a:rPr lang="en-GB" smtClean="0"/>
              <a:t>‹#›</a:t>
            </a:fld>
            <a:endParaRPr lang="en-GB"/>
          </a:p>
        </p:txBody>
      </p:sp>
    </p:spTree>
    <p:extLst>
      <p:ext uri="{BB962C8B-B14F-4D97-AF65-F5344CB8AC3E}">
        <p14:creationId xmlns:p14="http://schemas.microsoft.com/office/powerpoint/2010/main" val="10659433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beginning of the story</a:t>
            </a:r>
          </a:p>
          <a:p>
            <a:endParaRPr lang="en-GB" dirty="0"/>
          </a:p>
          <a:p>
            <a:r>
              <a:rPr lang="en-GB" dirty="0"/>
              <a:t>Tony starts the day, with dad taking him to Grandad’s, where he thinks he is going to have a boring day (which is the dilemma/problem)</a:t>
            </a:r>
          </a:p>
          <a:p>
            <a:r>
              <a:rPr lang="en-GB" dirty="0"/>
              <a:t>How would you describe the setting?</a:t>
            </a:r>
          </a:p>
          <a:p>
            <a:r>
              <a:rPr lang="en-GB" dirty="0"/>
              <a:t>Who are the characters? Tony, Grandad and Dad</a:t>
            </a:r>
          </a:p>
          <a:p>
            <a:r>
              <a:rPr lang="en-GB" dirty="0"/>
              <a:t>Think of words (adjectives) to describe how Tony is feeling? Disappointed, fed up, sad, bored.</a:t>
            </a:r>
          </a:p>
          <a:p>
            <a:r>
              <a:rPr lang="en-GB" dirty="0"/>
              <a:t>How do you think Dad and Grandad are feeling?  Dad in this story is feeling both rushed, anxious, worried, sad.  Grandad is feeling happy.</a:t>
            </a:r>
          </a:p>
          <a:p>
            <a:r>
              <a:rPr lang="en-GB" dirty="0"/>
              <a:t>How are you going to build up to the middle of the story?  In this story Tony spots an old photograph of his Dad when he was younger having fun with his Grandad.</a:t>
            </a:r>
          </a:p>
          <a:p>
            <a:r>
              <a:rPr lang="en-GB" dirty="0"/>
              <a:t>You could add dialogue here?  “Grandad” asked Tony, “Is this you and Dad?”</a:t>
            </a:r>
          </a:p>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3</a:t>
            </a:fld>
            <a:endParaRPr lang="en-GB"/>
          </a:p>
        </p:txBody>
      </p:sp>
    </p:spTree>
    <p:extLst>
      <p:ext uri="{BB962C8B-B14F-4D97-AF65-F5344CB8AC3E}">
        <p14:creationId xmlns:p14="http://schemas.microsoft.com/office/powerpoint/2010/main" val="157162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49B51-2EE3-46F5-995D-CDA0AA5772A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08BE24-4934-45FC-961E-EE38313EFA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50B21D-E2A2-46D9-8D78-23B115A34ED1}"/>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5" name="Footer Placeholder 4">
            <a:extLst>
              <a:ext uri="{FF2B5EF4-FFF2-40B4-BE49-F238E27FC236}">
                <a16:creationId xmlns:a16="http://schemas.microsoft.com/office/drawing/2014/main" id="{F4AAF5C2-E714-4A04-B409-86C6FE95B2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6CC3D0-1B75-4767-8F83-63F5F2449877}"/>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1214399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54BC1-4467-4249-B704-6E0336A0FEA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C557DB-6867-4E37-AB9D-760C5E500F8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88E7A3-6773-40E5-81DA-235173748106}"/>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5" name="Footer Placeholder 4">
            <a:extLst>
              <a:ext uri="{FF2B5EF4-FFF2-40B4-BE49-F238E27FC236}">
                <a16:creationId xmlns:a16="http://schemas.microsoft.com/office/drawing/2014/main" id="{FAF03DAE-47D4-40B2-BE0B-5761BAAF82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532514-BBD2-4A65-A100-D6452B3BA2C7}"/>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2794297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E44E5-D4FB-4ABA-ABB3-7B62BC3D7A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92B370B-B220-4871-A13E-01AB0D9AC2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0DDA844-7970-4FD4-A3A6-9E7CBA44EF33}"/>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5" name="Footer Placeholder 4">
            <a:extLst>
              <a:ext uri="{FF2B5EF4-FFF2-40B4-BE49-F238E27FC236}">
                <a16:creationId xmlns:a16="http://schemas.microsoft.com/office/drawing/2014/main" id="{DFE9EE58-B47B-49FF-9329-A4C5CF0612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467B61-03BC-446B-A7E7-CE0F03E0A78D}"/>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3142578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A0F31-7F3E-4161-B4D7-BA8711FC52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C758DF-F4BB-4CE9-93A5-E1A9726C10A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45D8978-E0C6-4674-9468-5ABC81083C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7BE0632-9B87-4FF7-BC11-78AA43C0F4A6}"/>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6" name="Footer Placeholder 5">
            <a:extLst>
              <a:ext uri="{FF2B5EF4-FFF2-40B4-BE49-F238E27FC236}">
                <a16:creationId xmlns:a16="http://schemas.microsoft.com/office/drawing/2014/main" id="{C2988C70-0BC5-4EF1-A715-558120144F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717954-BF8A-46ED-9AD8-8494B1AA1335}"/>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620689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25F71-9CE0-4A87-9065-1792F2675B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B08ACE-F17D-4718-9819-BD6A43A861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ABFBB5-2529-42B5-9BE4-738EDAFA9A9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169642-02A1-4FBF-986C-7A06271322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C50B18-0A79-458D-ADE8-46A8924DB2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6E99425-4D67-4599-9301-0B24D72352BA}"/>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8" name="Footer Placeholder 7">
            <a:extLst>
              <a:ext uri="{FF2B5EF4-FFF2-40B4-BE49-F238E27FC236}">
                <a16:creationId xmlns:a16="http://schemas.microsoft.com/office/drawing/2014/main" id="{C546EA6B-4F9B-4F34-96A5-502A7D9E02F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188410-3145-4064-8B71-DD4398401A37}"/>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322449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0CF9C-B4C0-4BCA-B984-CD568FFF66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009F8F8-004A-4A4B-A7AF-A823CB2819E6}"/>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4" name="Footer Placeholder 3">
            <a:extLst>
              <a:ext uri="{FF2B5EF4-FFF2-40B4-BE49-F238E27FC236}">
                <a16:creationId xmlns:a16="http://schemas.microsoft.com/office/drawing/2014/main" id="{228B1C70-6FAB-403A-910A-E89651F862D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D93D12-5BCC-46BD-93D6-9A4C68740222}"/>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408539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4CC940-FDD5-4E3B-88B3-1826ABB6C900}"/>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3" name="Footer Placeholder 2">
            <a:extLst>
              <a:ext uri="{FF2B5EF4-FFF2-40B4-BE49-F238E27FC236}">
                <a16:creationId xmlns:a16="http://schemas.microsoft.com/office/drawing/2014/main" id="{F16BF60E-3552-408F-BF03-4ADAACE35E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E0F9B4C-8F53-4BF0-B845-86633535CB89}"/>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289739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955C1-E3D9-4E66-8C20-911A32A708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936E7BE-E2E5-4E93-A4F5-9A440A8EE9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3E49CE-57E0-4C1C-8DAF-27C9855B6F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31E126-46E2-4F39-8631-AF4AB017A1C3}"/>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6" name="Footer Placeholder 5">
            <a:extLst>
              <a:ext uri="{FF2B5EF4-FFF2-40B4-BE49-F238E27FC236}">
                <a16:creationId xmlns:a16="http://schemas.microsoft.com/office/drawing/2014/main" id="{078D997B-C1F9-4113-816C-C3304523F3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A70FEF-F3D6-4D9F-BCD3-A1596DD29988}"/>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3981204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2F199-B8D3-4539-B96E-F31DB9C6A6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83F5D4-7464-41AA-9A3E-D2649E52A0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DB4D497-9DD3-460D-BFBA-80A50B40FD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003F6A-207A-4AC3-A0EF-E22815D5747E}"/>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6" name="Footer Placeholder 5">
            <a:extLst>
              <a:ext uri="{FF2B5EF4-FFF2-40B4-BE49-F238E27FC236}">
                <a16:creationId xmlns:a16="http://schemas.microsoft.com/office/drawing/2014/main" id="{A2EC8295-BADD-4223-80F5-BC0680848E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62CF6B-B24E-4569-89EC-5B2660E94F55}"/>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653021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36E17-711C-44D4-9F07-B8E28AC409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D7CF0F-D9AF-48B8-98AF-68F0562691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8C9594-70C7-4280-A967-E43197022ED3}"/>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5" name="Footer Placeholder 4">
            <a:extLst>
              <a:ext uri="{FF2B5EF4-FFF2-40B4-BE49-F238E27FC236}">
                <a16:creationId xmlns:a16="http://schemas.microsoft.com/office/drawing/2014/main" id="{02808BFE-E6C4-4655-A37D-CAB643E5F1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D86A-EEE9-4A22-B686-24DFAC46469A}"/>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3212740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D715DF-5545-4D88-99E7-B86B8EA26D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AD7C1D-A9AA-4D47-8CB8-32FC3A5E10F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8B6B10-32CA-486C-A862-8CF3DDE744D7}"/>
              </a:ext>
            </a:extLst>
          </p:cNvPr>
          <p:cNvSpPr>
            <a:spLocks noGrp="1"/>
          </p:cNvSpPr>
          <p:nvPr>
            <p:ph type="dt" sz="half" idx="10"/>
          </p:nvPr>
        </p:nvSpPr>
        <p:spPr/>
        <p:txBody>
          <a:bodyPr/>
          <a:lstStyle/>
          <a:p>
            <a:fld id="{E7C41D1B-ABB1-405B-AA55-2803BC67BAA8}" type="datetimeFigureOut">
              <a:rPr lang="en-GB" smtClean="0"/>
              <a:t>08/01/2021</a:t>
            </a:fld>
            <a:endParaRPr lang="en-GB"/>
          </a:p>
        </p:txBody>
      </p:sp>
      <p:sp>
        <p:nvSpPr>
          <p:cNvPr id="5" name="Footer Placeholder 4">
            <a:extLst>
              <a:ext uri="{FF2B5EF4-FFF2-40B4-BE49-F238E27FC236}">
                <a16:creationId xmlns:a16="http://schemas.microsoft.com/office/drawing/2014/main" id="{24B2F351-07D4-4063-970B-0D799AF773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0C856-BAA8-4D08-A4FE-B05923CB4179}"/>
              </a:ext>
            </a:extLst>
          </p:cNvPr>
          <p:cNvSpPr>
            <a:spLocks noGrp="1"/>
          </p:cNvSpPr>
          <p:nvPr>
            <p:ph type="sldNum" sz="quarter" idx="12"/>
          </p:nvPr>
        </p:nvSpPr>
        <p:spPr/>
        <p:txBody>
          <a:bodyPr/>
          <a:lstStyle/>
          <a:p>
            <a:fld id="{D1991F60-C0E9-4F67-9937-BE2D2996CD9C}" type="slidenum">
              <a:rPr lang="en-GB" smtClean="0"/>
              <a:t>‹#›</a:t>
            </a:fld>
            <a:endParaRPr lang="en-GB"/>
          </a:p>
        </p:txBody>
      </p:sp>
    </p:spTree>
    <p:extLst>
      <p:ext uri="{BB962C8B-B14F-4D97-AF65-F5344CB8AC3E}">
        <p14:creationId xmlns:p14="http://schemas.microsoft.com/office/powerpoint/2010/main" val="207591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F1583D-DDAC-4636-BD65-F6A3649B7D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D16A2E-7D45-49BB-A60D-7EAEDD1907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862F45-88C5-4CA5-9F38-0A762C14D6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C41D1B-ABB1-405B-AA55-2803BC67BAA8}" type="datetimeFigureOut">
              <a:rPr lang="en-GB" smtClean="0"/>
              <a:t>08/01/2021</a:t>
            </a:fld>
            <a:endParaRPr lang="en-GB"/>
          </a:p>
        </p:txBody>
      </p:sp>
      <p:sp>
        <p:nvSpPr>
          <p:cNvPr id="5" name="Footer Placeholder 4">
            <a:extLst>
              <a:ext uri="{FF2B5EF4-FFF2-40B4-BE49-F238E27FC236}">
                <a16:creationId xmlns:a16="http://schemas.microsoft.com/office/drawing/2014/main" id="{32DA4E6B-2DE4-44C7-8F3F-36B526267C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B6C7449-55B2-4120-9DFD-EE65934EA8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91F60-C0E9-4F67-9937-BE2D2996CD9C}" type="slidenum">
              <a:rPr lang="en-GB" smtClean="0"/>
              <a:t>‹#›</a:t>
            </a:fld>
            <a:endParaRPr lang="en-GB"/>
          </a:p>
        </p:txBody>
      </p:sp>
    </p:spTree>
    <p:extLst>
      <p:ext uri="{BB962C8B-B14F-4D97-AF65-F5344CB8AC3E}">
        <p14:creationId xmlns:p14="http://schemas.microsoft.com/office/powerpoint/2010/main" val="757690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literacyshed.com/takingflight.html" TargetMode="Externa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8.png"/><Relationship Id="rId3" Type="http://schemas.microsoft.com/office/2007/relationships/media" Target="../media/media3.m4a"/><Relationship Id="rId7" Type="http://schemas.openxmlformats.org/officeDocument/2006/relationships/image" Target="../media/image2.png"/><Relationship Id="rId12" Type="http://schemas.openxmlformats.org/officeDocument/2006/relationships/image" Target="../media/image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notesSlide" Target="../notesSlides/notesSlide1.xml"/><Relationship Id="rId11" Type="http://schemas.openxmlformats.org/officeDocument/2006/relationships/image" Target="../media/image6.png"/><Relationship Id="rId5" Type="http://schemas.openxmlformats.org/officeDocument/2006/relationships/slideLayout" Target="../slideLayouts/slideLayout7.xml"/><Relationship Id="rId15" Type="http://schemas.openxmlformats.org/officeDocument/2006/relationships/image" Target="../media/image1.png"/><Relationship Id="rId10" Type="http://schemas.openxmlformats.org/officeDocument/2006/relationships/image" Target="../media/image5.png"/><Relationship Id="rId4" Type="http://schemas.openxmlformats.org/officeDocument/2006/relationships/audio" Target="../media/media3.m4a"/><Relationship Id="rId9" Type="http://schemas.openxmlformats.org/officeDocument/2006/relationships/image" Target="../media/image4.png"/><Relationship Id="rId1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2FE4F-520F-404C-AD8C-C50A1758E93C}"/>
              </a:ext>
            </a:extLst>
          </p:cNvPr>
          <p:cNvSpPr>
            <a:spLocks noGrp="1"/>
          </p:cNvSpPr>
          <p:nvPr>
            <p:ph type="title"/>
          </p:nvPr>
        </p:nvSpPr>
        <p:spPr/>
        <p:txBody>
          <a:bodyPr>
            <a:normAutofit fontScale="90000"/>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Please watch - Taking Flight</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2"/>
              </a:rPr>
              <a:t>https://www.literacyshed.com/takingflight.html</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1344866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DC2F1-6A60-46BF-A41A-9DFAA1715B8F}"/>
              </a:ext>
            </a:extLst>
          </p:cNvPr>
          <p:cNvSpPr>
            <a:spLocks noGrp="1"/>
          </p:cNvSpPr>
          <p:nvPr>
            <p:ph type="title"/>
          </p:nvPr>
        </p:nvSpPr>
        <p:spPr>
          <a:xfrm>
            <a:off x="697523" y="1307660"/>
            <a:ext cx="10515600" cy="1325563"/>
          </a:xfrm>
        </p:spPr>
        <p:txBody>
          <a:bodyPr>
            <a:noAutofit/>
          </a:bodyPr>
          <a:lstStyle/>
          <a:p>
            <a:pPr>
              <a:lnSpc>
                <a:spcPct val="107000"/>
              </a:lnSpc>
              <a:spcAft>
                <a:spcPts val="800"/>
              </a:spcAft>
            </a:pPr>
            <a:r>
              <a:rPr lang="en-GB" sz="4000" dirty="0">
                <a:effectLst/>
                <a:latin typeface="Calibri" panose="020F0502020204030204" pitchFamily="34" charset="0"/>
                <a:ea typeface="Calibri" panose="020F0502020204030204" pitchFamily="34" charset="0"/>
                <a:cs typeface="Times New Roman" panose="02020603050405020304" pitchFamily="18" charset="0"/>
              </a:rPr>
              <a:t>Today you are going to write the beginning of your adventure story.</a:t>
            </a:r>
            <a:br>
              <a:rPr lang="en-GB" sz="4000" dirty="0">
                <a:effectLst/>
                <a:latin typeface="Calibri" panose="020F0502020204030204" pitchFamily="34" charset="0"/>
                <a:ea typeface="Calibri" panose="020F0502020204030204" pitchFamily="34" charset="0"/>
                <a:cs typeface="Times New Roman" panose="02020603050405020304" pitchFamily="18" charset="0"/>
              </a:rPr>
            </a:br>
            <a:r>
              <a:rPr lang="en-GB" sz="4000" dirty="0">
                <a:effectLst/>
                <a:latin typeface="Calibri" panose="020F0502020204030204" pitchFamily="34" charset="0"/>
                <a:ea typeface="Calibri" panose="020F0502020204030204" pitchFamily="34" charset="0"/>
                <a:cs typeface="Times New Roman" panose="02020603050405020304" pitchFamily="18" charset="0"/>
              </a:rPr>
              <a:t> </a:t>
            </a:r>
            <a:br>
              <a:rPr lang="en-GB" sz="4000" dirty="0">
                <a:effectLst/>
                <a:latin typeface="Calibri" panose="020F0502020204030204" pitchFamily="34" charset="0"/>
                <a:ea typeface="Calibri" panose="020F0502020204030204" pitchFamily="34" charset="0"/>
                <a:cs typeface="Times New Roman" panose="02020603050405020304" pitchFamily="18" charset="0"/>
              </a:rPr>
            </a:br>
            <a:endParaRPr lang="en-GB" sz="4000" dirty="0"/>
          </a:p>
        </p:txBody>
      </p:sp>
      <p:pic>
        <p:nvPicPr>
          <p:cNvPr id="3" name="Recorded Sound">
            <a:hlinkClick r:id="" action="ppaction://media"/>
            <a:extLst>
              <a:ext uri="{FF2B5EF4-FFF2-40B4-BE49-F238E27FC236}">
                <a16:creationId xmlns:a16="http://schemas.microsoft.com/office/drawing/2014/main" id="{5CA567E8-8894-4595-B6D0-512652C19E7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08323" y="127782"/>
            <a:ext cx="609600" cy="609600"/>
          </a:xfrm>
          <a:prstGeom prst="rect">
            <a:avLst/>
          </a:prstGeom>
        </p:spPr>
      </p:pic>
    </p:spTree>
    <p:extLst>
      <p:ext uri="{BB962C8B-B14F-4D97-AF65-F5344CB8AC3E}">
        <p14:creationId xmlns:p14="http://schemas.microsoft.com/office/powerpoint/2010/main" val="419848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3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612F80D-77FC-4DF2-99EC-02ABD5F0D14D}"/>
              </a:ext>
            </a:extLst>
          </p:cNvPr>
          <p:cNvPicPr>
            <a:picLocks noChangeAspect="1"/>
          </p:cNvPicPr>
          <p:nvPr/>
        </p:nvPicPr>
        <p:blipFill>
          <a:blip r:embed="rId7"/>
          <a:stretch>
            <a:fillRect/>
          </a:stretch>
        </p:blipFill>
        <p:spPr>
          <a:xfrm>
            <a:off x="403842" y="368631"/>
            <a:ext cx="2531488" cy="1544575"/>
          </a:xfrm>
          <a:prstGeom prst="rect">
            <a:avLst/>
          </a:prstGeom>
        </p:spPr>
      </p:pic>
      <p:pic>
        <p:nvPicPr>
          <p:cNvPr id="7" name="Picture 6">
            <a:extLst>
              <a:ext uri="{FF2B5EF4-FFF2-40B4-BE49-F238E27FC236}">
                <a16:creationId xmlns:a16="http://schemas.microsoft.com/office/drawing/2014/main" id="{D539EC4C-4522-4B67-91C9-1AB00FA56720}"/>
              </a:ext>
            </a:extLst>
          </p:cNvPr>
          <p:cNvPicPr>
            <a:picLocks noChangeAspect="1"/>
          </p:cNvPicPr>
          <p:nvPr/>
        </p:nvPicPr>
        <p:blipFill>
          <a:blip r:embed="rId8"/>
          <a:stretch>
            <a:fillRect/>
          </a:stretch>
        </p:blipFill>
        <p:spPr>
          <a:xfrm>
            <a:off x="3430834" y="368631"/>
            <a:ext cx="2280417" cy="1544575"/>
          </a:xfrm>
          <a:prstGeom prst="rect">
            <a:avLst/>
          </a:prstGeom>
        </p:spPr>
      </p:pic>
      <p:pic>
        <p:nvPicPr>
          <p:cNvPr id="9" name="Picture 8">
            <a:extLst>
              <a:ext uri="{FF2B5EF4-FFF2-40B4-BE49-F238E27FC236}">
                <a16:creationId xmlns:a16="http://schemas.microsoft.com/office/drawing/2014/main" id="{8BAAC043-4EFF-4FE7-8314-35339A6D0963}"/>
              </a:ext>
            </a:extLst>
          </p:cNvPr>
          <p:cNvPicPr>
            <a:picLocks noChangeAspect="1"/>
          </p:cNvPicPr>
          <p:nvPr/>
        </p:nvPicPr>
        <p:blipFill>
          <a:blip r:embed="rId9"/>
          <a:stretch>
            <a:fillRect/>
          </a:stretch>
        </p:blipFill>
        <p:spPr>
          <a:xfrm>
            <a:off x="5913484" y="629609"/>
            <a:ext cx="2410511" cy="1283597"/>
          </a:xfrm>
          <a:prstGeom prst="rect">
            <a:avLst/>
          </a:prstGeom>
        </p:spPr>
      </p:pic>
      <p:pic>
        <p:nvPicPr>
          <p:cNvPr id="11" name="Picture 10">
            <a:extLst>
              <a:ext uri="{FF2B5EF4-FFF2-40B4-BE49-F238E27FC236}">
                <a16:creationId xmlns:a16="http://schemas.microsoft.com/office/drawing/2014/main" id="{DE276678-D6B1-4A18-84F4-8F14CABA2A59}"/>
              </a:ext>
            </a:extLst>
          </p:cNvPr>
          <p:cNvPicPr>
            <a:picLocks noChangeAspect="1"/>
          </p:cNvPicPr>
          <p:nvPr/>
        </p:nvPicPr>
        <p:blipFill>
          <a:blip r:embed="rId10"/>
          <a:stretch>
            <a:fillRect/>
          </a:stretch>
        </p:blipFill>
        <p:spPr>
          <a:xfrm>
            <a:off x="8900159" y="636566"/>
            <a:ext cx="2887999" cy="1543399"/>
          </a:xfrm>
          <a:prstGeom prst="rect">
            <a:avLst/>
          </a:prstGeom>
        </p:spPr>
      </p:pic>
      <p:pic>
        <p:nvPicPr>
          <p:cNvPr id="13" name="Picture 12">
            <a:extLst>
              <a:ext uri="{FF2B5EF4-FFF2-40B4-BE49-F238E27FC236}">
                <a16:creationId xmlns:a16="http://schemas.microsoft.com/office/drawing/2014/main" id="{D3FBD97D-71AE-4A0F-AA64-D34763D346F2}"/>
              </a:ext>
            </a:extLst>
          </p:cNvPr>
          <p:cNvPicPr>
            <a:picLocks noChangeAspect="1"/>
          </p:cNvPicPr>
          <p:nvPr/>
        </p:nvPicPr>
        <p:blipFill>
          <a:blip r:embed="rId11"/>
          <a:stretch>
            <a:fillRect/>
          </a:stretch>
        </p:blipFill>
        <p:spPr>
          <a:xfrm>
            <a:off x="403842" y="4197482"/>
            <a:ext cx="3026992" cy="1726136"/>
          </a:xfrm>
          <a:prstGeom prst="rect">
            <a:avLst/>
          </a:prstGeom>
        </p:spPr>
      </p:pic>
      <p:pic>
        <p:nvPicPr>
          <p:cNvPr id="14" name="Picture 13">
            <a:extLst>
              <a:ext uri="{FF2B5EF4-FFF2-40B4-BE49-F238E27FC236}">
                <a16:creationId xmlns:a16="http://schemas.microsoft.com/office/drawing/2014/main" id="{C4D1A29E-FD18-4150-8A3C-79D45847DFFD}"/>
              </a:ext>
            </a:extLst>
          </p:cNvPr>
          <p:cNvPicPr>
            <a:picLocks noChangeAspect="1"/>
          </p:cNvPicPr>
          <p:nvPr/>
        </p:nvPicPr>
        <p:blipFill>
          <a:blip r:embed="rId12"/>
          <a:stretch>
            <a:fillRect/>
          </a:stretch>
        </p:blipFill>
        <p:spPr>
          <a:xfrm>
            <a:off x="3583168" y="4051139"/>
            <a:ext cx="2700556" cy="1515795"/>
          </a:xfrm>
          <a:prstGeom prst="rect">
            <a:avLst/>
          </a:prstGeom>
        </p:spPr>
      </p:pic>
      <p:pic>
        <p:nvPicPr>
          <p:cNvPr id="15" name="Picture 14">
            <a:extLst>
              <a:ext uri="{FF2B5EF4-FFF2-40B4-BE49-F238E27FC236}">
                <a16:creationId xmlns:a16="http://schemas.microsoft.com/office/drawing/2014/main" id="{B6E9EC5E-AA04-481A-A69F-04B4AD1FBD76}"/>
              </a:ext>
            </a:extLst>
          </p:cNvPr>
          <p:cNvPicPr>
            <a:picLocks noChangeAspect="1"/>
          </p:cNvPicPr>
          <p:nvPr/>
        </p:nvPicPr>
        <p:blipFill>
          <a:blip r:embed="rId13"/>
          <a:stretch>
            <a:fillRect/>
          </a:stretch>
        </p:blipFill>
        <p:spPr>
          <a:xfrm>
            <a:off x="6464443" y="4051139"/>
            <a:ext cx="2784072" cy="1582484"/>
          </a:xfrm>
          <a:prstGeom prst="rect">
            <a:avLst/>
          </a:prstGeom>
        </p:spPr>
      </p:pic>
      <p:pic>
        <p:nvPicPr>
          <p:cNvPr id="16" name="Picture 15">
            <a:extLst>
              <a:ext uri="{FF2B5EF4-FFF2-40B4-BE49-F238E27FC236}">
                <a16:creationId xmlns:a16="http://schemas.microsoft.com/office/drawing/2014/main" id="{251B5ACF-56C9-47BE-8016-F10B743A5CEE}"/>
              </a:ext>
            </a:extLst>
          </p:cNvPr>
          <p:cNvPicPr>
            <a:picLocks noChangeAspect="1"/>
          </p:cNvPicPr>
          <p:nvPr/>
        </p:nvPicPr>
        <p:blipFill>
          <a:blip r:embed="rId14"/>
          <a:stretch>
            <a:fillRect/>
          </a:stretch>
        </p:blipFill>
        <p:spPr>
          <a:xfrm>
            <a:off x="9386617" y="3866636"/>
            <a:ext cx="2569771" cy="1414935"/>
          </a:xfrm>
          <a:prstGeom prst="rect">
            <a:avLst/>
          </a:prstGeom>
        </p:spPr>
      </p:pic>
      <p:sp>
        <p:nvSpPr>
          <p:cNvPr id="2" name="TextBox 1">
            <a:extLst>
              <a:ext uri="{FF2B5EF4-FFF2-40B4-BE49-F238E27FC236}">
                <a16:creationId xmlns:a16="http://schemas.microsoft.com/office/drawing/2014/main" id="{4D51B43C-F960-497A-9C2D-81BDBB700C55}"/>
              </a:ext>
            </a:extLst>
          </p:cNvPr>
          <p:cNvSpPr txBox="1"/>
          <p:nvPr/>
        </p:nvSpPr>
        <p:spPr>
          <a:xfrm>
            <a:off x="548639" y="2179965"/>
            <a:ext cx="5605279" cy="1200329"/>
          </a:xfrm>
          <a:prstGeom prst="rect">
            <a:avLst/>
          </a:prstGeom>
          <a:noFill/>
        </p:spPr>
        <p:txBody>
          <a:bodyPr wrap="square" rtlCol="0">
            <a:spAutoFit/>
          </a:bodyPr>
          <a:lstStyle/>
          <a:p>
            <a:r>
              <a:rPr lang="en-GB" dirty="0">
                <a:highlight>
                  <a:srgbClr val="00FF00"/>
                </a:highlight>
              </a:rPr>
              <a:t>Possible sentence starter:  </a:t>
            </a:r>
            <a:r>
              <a:rPr lang="en-GB" dirty="0"/>
              <a:t>It was just an ordinary day.</a:t>
            </a:r>
          </a:p>
          <a:p>
            <a:r>
              <a:rPr lang="en-GB" dirty="0">
                <a:highlight>
                  <a:srgbClr val="FFFF00"/>
                </a:highlight>
              </a:rPr>
              <a:t>Introduce Tony </a:t>
            </a:r>
            <a:r>
              <a:rPr lang="en-GB" dirty="0"/>
              <a:t>– Tony a young boy was on his way to his Grandad’s again.</a:t>
            </a:r>
          </a:p>
          <a:p>
            <a:r>
              <a:rPr lang="en-GB" dirty="0"/>
              <a:t>Tony was feeling disappointed but had Ted for company.</a:t>
            </a:r>
          </a:p>
        </p:txBody>
      </p:sp>
      <p:sp>
        <p:nvSpPr>
          <p:cNvPr id="3" name="TextBox 2">
            <a:extLst>
              <a:ext uri="{FF2B5EF4-FFF2-40B4-BE49-F238E27FC236}">
                <a16:creationId xmlns:a16="http://schemas.microsoft.com/office/drawing/2014/main" id="{527007E0-2E26-49E9-AA51-42CB01420BFE}"/>
              </a:ext>
            </a:extLst>
          </p:cNvPr>
          <p:cNvSpPr txBox="1"/>
          <p:nvPr/>
        </p:nvSpPr>
        <p:spPr>
          <a:xfrm>
            <a:off x="6451954" y="2038764"/>
            <a:ext cx="5336204" cy="2031325"/>
          </a:xfrm>
          <a:prstGeom prst="rect">
            <a:avLst/>
          </a:prstGeom>
          <a:noFill/>
        </p:spPr>
        <p:txBody>
          <a:bodyPr wrap="square" rtlCol="0">
            <a:spAutoFit/>
          </a:bodyPr>
          <a:lstStyle/>
          <a:p>
            <a:r>
              <a:rPr lang="en-GB" dirty="0">
                <a:highlight>
                  <a:srgbClr val="FFFF00"/>
                </a:highlight>
              </a:rPr>
              <a:t>Introduce Dad and Grandad</a:t>
            </a:r>
          </a:p>
          <a:p>
            <a:r>
              <a:rPr lang="en-GB" dirty="0"/>
              <a:t>Dad is always busy, working.  He is feeling anxious, he is in a rush.</a:t>
            </a:r>
          </a:p>
          <a:p>
            <a:r>
              <a:rPr lang="en-GB" dirty="0"/>
              <a:t>Grandad is calm, relaxed.  Happy to have Grandson over.</a:t>
            </a:r>
          </a:p>
          <a:p>
            <a:r>
              <a:rPr lang="en-GB" dirty="0">
                <a:highlight>
                  <a:srgbClr val="FF0000"/>
                </a:highlight>
              </a:rPr>
              <a:t>Could add dialogue here? (speech)  </a:t>
            </a:r>
            <a:r>
              <a:rPr lang="en-GB" dirty="0"/>
              <a:t>What is Dad saying to Grandad?</a:t>
            </a:r>
          </a:p>
        </p:txBody>
      </p:sp>
      <p:sp>
        <p:nvSpPr>
          <p:cNvPr id="4" name="TextBox 3">
            <a:extLst>
              <a:ext uri="{FF2B5EF4-FFF2-40B4-BE49-F238E27FC236}">
                <a16:creationId xmlns:a16="http://schemas.microsoft.com/office/drawing/2014/main" id="{0071C5D9-05E4-43D7-8595-76D28BD1287F}"/>
              </a:ext>
            </a:extLst>
          </p:cNvPr>
          <p:cNvSpPr txBox="1"/>
          <p:nvPr/>
        </p:nvSpPr>
        <p:spPr>
          <a:xfrm>
            <a:off x="548639" y="6103723"/>
            <a:ext cx="3061020" cy="369332"/>
          </a:xfrm>
          <a:prstGeom prst="rect">
            <a:avLst/>
          </a:prstGeom>
          <a:noFill/>
        </p:spPr>
        <p:txBody>
          <a:bodyPr wrap="square" rtlCol="0">
            <a:spAutoFit/>
          </a:bodyPr>
          <a:lstStyle/>
          <a:p>
            <a:r>
              <a:rPr lang="en-GB" dirty="0"/>
              <a:t>Tony is feeling bored.</a:t>
            </a:r>
          </a:p>
        </p:txBody>
      </p:sp>
      <p:sp>
        <p:nvSpPr>
          <p:cNvPr id="6" name="TextBox 5">
            <a:extLst>
              <a:ext uri="{FF2B5EF4-FFF2-40B4-BE49-F238E27FC236}">
                <a16:creationId xmlns:a16="http://schemas.microsoft.com/office/drawing/2014/main" id="{74E8B5FF-4991-4206-82F0-DE03A09E06F9}"/>
              </a:ext>
            </a:extLst>
          </p:cNvPr>
          <p:cNvSpPr txBox="1"/>
          <p:nvPr/>
        </p:nvSpPr>
        <p:spPr>
          <a:xfrm>
            <a:off x="3895617" y="5558570"/>
            <a:ext cx="2058572" cy="923330"/>
          </a:xfrm>
          <a:prstGeom prst="rect">
            <a:avLst/>
          </a:prstGeom>
          <a:noFill/>
        </p:spPr>
        <p:txBody>
          <a:bodyPr wrap="square" rtlCol="0">
            <a:spAutoFit/>
          </a:bodyPr>
          <a:lstStyle/>
          <a:p>
            <a:r>
              <a:rPr lang="en-GB" dirty="0"/>
              <a:t>Out of the corner of his eye, he sees an old photograph.</a:t>
            </a:r>
          </a:p>
        </p:txBody>
      </p:sp>
      <p:sp>
        <p:nvSpPr>
          <p:cNvPr id="8" name="TextBox 7">
            <a:extLst>
              <a:ext uri="{FF2B5EF4-FFF2-40B4-BE49-F238E27FC236}">
                <a16:creationId xmlns:a16="http://schemas.microsoft.com/office/drawing/2014/main" id="{F95D2EB7-406D-45A9-BD5C-DDF80B4ED5AC}"/>
              </a:ext>
            </a:extLst>
          </p:cNvPr>
          <p:cNvSpPr txBox="1"/>
          <p:nvPr/>
        </p:nvSpPr>
        <p:spPr>
          <a:xfrm>
            <a:off x="6632336" y="5727403"/>
            <a:ext cx="2363373" cy="646331"/>
          </a:xfrm>
          <a:prstGeom prst="rect">
            <a:avLst/>
          </a:prstGeom>
          <a:noFill/>
        </p:spPr>
        <p:txBody>
          <a:bodyPr wrap="square" rtlCol="0">
            <a:spAutoFit/>
          </a:bodyPr>
          <a:lstStyle/>
          <a:p>
            <a:r>
              <a:rPr lang="en-GB" dirty="0"/>
              <a:t>Grandad busy cutting the lawn.</a:t>
            </a:r>
          </a:p>
        </p:txBody>
      </p:sp>
      <p:sp>
        <p:nvSpPr>
          <p:cNvPr id="10" name="TextBox 9">
            <a:extLst>
              <a:ext uri="{FF2B5EF4-FFF2-40B4-BE49-F238E27FC236}">
                <a16:creationId xmlns:a16="http://schemas.microsoft.com/office/drawing/2014/main" id="{299A0C8C-8B43-44FA-87A5-E9C388D93B26}"/>
              </a:ext>
            </a:extLst>
          </p:cNvPr>
          <p:cNvSpPr txBox="1"/>
          <p:nvPr/>
        </p:nvSpPr>
        <p:spPr>
          <a:xfrm>
            <a:off x="9261004" y="5281571"/>
            <a:ext cx="2527154" cy="1477328"/>
          </a:xfrm>
          <a:prstGeom prst="rect">
            <a:avLst/>
          </a:prstGeom>
          <a:noFill/>
        </p:spPr>
        <p:txBody>
          <a:bodyPr wrap="square" rtlCol="0">
            <a:spAutoFit/>
          </a:bodyPr>
          <a:lstStyle/>
          <a:p>
            <a:r>
              <a:rPr lang="en-GB" dirty="0"/>
              <a:t>Grandad worried.</a:t>
            </a:r>
          </a:p>
          <a:p>
            <a:r>
              <a:rPr lang="en-GB" dirty="0"/>
              <a:t>What does Grandad say to Tony?</a:t>
            </a:r>
          </a:p>
          <a:p>
            <a:r>
              <a:rPr lang="en-GB" dirty="0"/>
              <a:t>What might Tony ask Grandad?</a:t>
            </a:r>
          </a:p>
        </p:txBody>
      </p:sp>
      <p:pic>
        <p:nvPicPr>
          <p:cNvPr id="21" name="Recorded Sound">
            <a:hlinkClick r:id="" action="ppaction://media"/>
            <a:extLst>
              <a:ext uri="{FF2B5EF4-FFF2-40B4-BE49-F238E27FC236}">
                <a16:creationId xmlns:a16="http://schemas.microsoft.com/office/drawing/2014/main" id="{7AC1DACC-B34E-4C88-80D5-6060EE7E958B}"/>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10353838" y="75013"/>
            <a:ext cx="609600" cy="609600"/>
          </a:xfrm>
          <a:prstGeom prst="rect">
            <a:avLst/>
          </a:prstGeom>
        </p:spPr>
      </p:pic>
      <p:pic>
        <p:nvPicPr>
          <p:cNvPr id="23" name="Recorded Sound">
            <a:hlinkClick r:id="" action="ppaction://media"/>
            <a:extLst>
              <a:ext uri="{FF2B5EF4-FFF2-40B4-BE49-F238E27FC236}">
                <a16:creationId xmlns:a16="http://schemas.microsoft.com/office/drawing/2014/main" id="{1823D001-CE07-4057-9C36-CFA9AAD15DD2}"/>
              </a:ext>
            </a:extLst>
          </p:cNvPr>
          <p:cNvPicPr>
            <a:picLocks noChangeAspect="1"/>
          </p:cNvPicPr>
          <p:nvPr>
            <a:audioFile r:link="rId4"/>
            <p:extLst>
              <p:ext uri="{DAA4B4D4-6D71-4841-9C94-3DE7FCFB9230}">
                <p14:media xmlns:p14="http://schemas.microsoft.com/office/powerpoint/2010/main" r:embed="rId3"/>
              </p:ext>
            </p:extLst>
          </p:nvPr>
        </p:nvPicPr>
        <p:blipFill>
          <a:blip r:embed="rId15"/>
          <a:stretch>
            <a:fillRect/>
          </a:stretch>
        </p:blipFill>
        <p:spPr>
          <a:xfrm>
            <a:off x="11556960" y="5983589"/>
            <a:ext cx="609600" cy="609600"/>
          </a:xfrm>
          <a:prstGeom prst="rect">
            <a:avLst/>
          </a:prstGeom>
        </p:spPr>
      </p:pic>
    </p:spTree>
    <p:extLst>
      <p:ext uri="{BB962C8B-B14F-4D97-AF65-F5344CB8AC3E}">
        <p14:creationId xmlns:p14="http://schemas.microsoft.com/office/powerpoint/2010/main" val="402275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0714"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1"/>
                </p:tgtEl>
              </p:cMediaNode>
            </p:audio>
            <p:audio>
              <p:cMediaNode vol="80000">
                <p:cTn id="12" fill="hold" display="0">
                  <p:stCondLst>
                    <p:cond delay="indefinite"/>
                  </p:stCondLst>
                  <p:endCondLst>
                    <p:cond evt="onStopAudio" delay="0">
                      <p:tgtEl>
                        <p:sldTgt/>
                      </p:tgtEl>
                    </p:cond>
                  </p:endCondLst>
                </p:cTn>
                <p:tgtEl>
                  <p:spTgt spid="2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323</Words>
  <Application>Microsoft Office PowerPoint</Application>
  <PresentationFormat>Widescreen</PresentationFormat>
  <Paragraphs>25</Paragraphs>
  <Slides>3</Slides>
  <Notes>1</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Please watch - Taking Flight   https://www.literacyshed.com/takingflight.html </vt:lpstr>
      <vt:lpstr>Today you are going to write the beginning of your adventure story.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week you are going to write an adventure story.   </dc:title>
  <dc:creator>Hayley Excell</dc:creator>
  <cp:lastModifiedBy>Hayley Excell</cp:lastModifiedBy>
  <cp:revision>3</cp:revision>
  <dcterms:created xsi:type="dcterms:W3CDTF">2021-01-08T17:48:00Z</dcterms:created>
  <dcterms:modified xsi:type="dcterms:W3CDTF">2021-01-08T21:58:03Z</dcterms:modified>
</cp:coreProperties>
</file>