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5" r:id="rId4"/>
    <p:sldId id="258" r:id="rId5"/>
    <p:sldId id="259" r:id="rId6"/>
    <p:sldId id="260" r:id="rId7"/>
    <p:sldId id="261" r:id="rId8"/>
    <p:sldId id="266" r:id="rId9"/>
    <p:sldId id="262" r:id="rId10"/>
    <p:sldId id="263" r:id="rId11"/>
    <p:sldId id="264" r:id="rId12"/>
    <p:sldId id="267" r:id="rId13"/>
    <p:sldId id="268" r:id="rId14"/>
    <p:sldId id="269" r:id="rId15"/>
    <p:sldId id="271" r:id="rId16"/>
    <p:sldId id="270" r:id="rId17"/>
    <p:sldId id="276" r:id="rId18"/>
    <p:sldId id="283" r:id="rId19"/>
    <p:sldId id="284" r:id="rId20"/>
    <p:sldId id="285" r:id="rId21"/>
    <p:sldId id="272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595B-61F3-48B3-A646-AB0AA1DEE8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FE82FF-BE15-400C-80E7-25EFEB4898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568B7-C4B8-428C-85AA-D89A0D113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A677F-9C84-4C9D-AF07-98514928E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949EE-1894-4A50-96D8-2249C37C8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55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B2CFA-DCE3-4A40-A634-1F8F5A04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93990-5DC8-47E8-BD09-2A8DB6AC4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D151F-5EE7-496D-99E2-1275EE559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16337-4E3C-47C0-B9F7-9C20CE8BF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6D4D1-E242-4F20-91D1-F4D4CE0BA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8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E04A5-A7DD-4230-9D42-1E2B983C3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963D46-FB5E-4306-943B-DF19771BC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A91DD-7242-48AB-9471-E40A7B386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5496C-DCDC-49ED-B2EF-70B6CFF5F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B4BB4-A5A6-4C2A-BEF8-D7595FC70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266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4CDC4-3E08-4074-A097-46418BFF8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40891-5E4F-4714-BB7C-6F2943B85A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40A92B-3ED5-4E2D-825E-DC0CC562C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F67CA8-8264-4759-B672-B782C738F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1E02A8-0428-4D3F-B6E5-ACB185F8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48FDF-4F59-4F53-B616-6DB1565E2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62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15A31-777B-4A76-B960-5EE96332A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078338-16C1-418D-9D8D-DE5B71EC5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F6D6A-F28A-4458-BD57-B11BF485D6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89254E-F48A-413A-AEEE-D783E9D2E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E5F005-1F61-46A4-8257-5D43989FB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7BB95D-650F-4738-A56F-8605956F1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A3651E-1D3F-40F7-B8AE-6728D6E51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D9D5E2-8F9A-4CDC-B14E-2769D0D9A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3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A4B7C-5599-49FF-9B40-812C1C84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9C8016-92ED-4959-8F68-669BCF179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ECE903-6AEA-4E4A-88F2-D2E81F8A2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0EF5FB-01C7-45E0-AEBF-3D4506411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76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B77E34-E364-407B-9FF5-6FD525015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4F800E-4D64-4B25-A90B-ACF0CCE81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3ABEB9-A3D8-43D8-A0F3-5E62918A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623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854FD-28F1-4A61-82C1-613774939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490CE6-01E8-4F18-A861-C8E41BBA0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C02543-144A-42BE-A37C-9F0669EFD3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309A11-E64F-4F29-9E1E-B4C0B3DA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A08DEA-36FF-4D26-9506-6E3D4DE4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9C0F5A-4A63-4B3C-A65E-5FF2EDEDF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11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5F521-A944-4470-AF81-961D7B1DC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0B2E05-AD73-4748-A283-F54B8AA1A9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228F1E-D26F-4F27-B6E9-F71C5F4E9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B96E8-94EA-4654-A92F-50F394EC0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A580B5-B5BE-4C7A-B613-0D937A9B3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0D967B-46D8-48CF-9182-717D47AB5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12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564F5-2445-4C55-B87B-23FC73508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B1BC3-D921-4F30-A2D3-397BCB523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D43FF-D2ED-47EF-B93B-0FFA43E5B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C560E-9B00-49D3-AA9E-338AD548A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14829-5667-4C1E-B61C-DA975CA2C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94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5B69B5-56FB-4DAF-AF15-4A410425D4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D51B-BC5D-4246-B472-C3C214A0EC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03A4A-3078-4F6D-BDA2-1C61B6413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592D9-58AB-4BF5-9B30-D5188BAF7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E264A-C8BD-4514-9470-24BB53489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723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568AC90-5CB8-44EE-AF6D-087CF0E8160E}"/>
              </a:ext>
            </a:extLst>
          </p:cNvPr>
          <p:cNvSpPr/>
          <p:nvPr userDrawn="1"/>
        </p:nvSpPr>
        <p:spPr bwMode="auto">
          <a:xfrm>
            <a:off x="624418" y="457201"/>
            <a:ext cx="10943167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4597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24FD6F-6489-4855-865B-5E7CEDE96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13511B-84A5-4424-AE0A-025EAA089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CD56F-BEA8-4D4F-8258-64DBAAFDA2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678F5-88FD-4A86-B261-55136C6D5FD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6A8A4-0A8F-434E-9EDD-EE0E9A59C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F1E8D-93D0-407C-BC36-BD6E39F5D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DA167-9E34-4D38-BCB5-373463E4D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0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D1ACCF-F127-4C7B-869C-A23DEC4D6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344" y="608845"/>
            <a:ext cx="3947311" cy="564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11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035F5CE-5F0A-421B-B174-BC31829FC131}"/>
              </a:ext>
            </a:extLst>
          </p:cNvPr>
          <p:cNvSpPr txBox="1"/>
          <p:nvPr/>
        </p:nvSpPr>
        <p:spPr>
          <a:xfrm>
            <a:off x="462845" y="340388"/>
            <a:ext cx="10701866" cy="1416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LI:  To compare the longest river in Europe to a river in Britain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 Criteria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200" dirty="0">
                <a:solidFill>
                  <a:srgbClr val="1C1C1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identify the different landscapes that a river might pass through.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solidFill>
                  <a:srgbClr val="1C1C1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extend your geographical vocabulary by learning key rivers terms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111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436EA3-D32C-4C9D-A9C7-E9B8A7A8E13A}"/>
              </a:ext>
            </a:extLst>
          </p:cNvPr>
          <p:cNvSpPr txBox="1"/>
          <p:nvPr/>
        </p:nvSpPr>
        <p:spPr>
          <a:xfrm>
            <a:off x="225778" y="272654"/>
            <a:ext cx="10724444" cy="3477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Monday 8</a:t>
            </a:r>
            <a:r>
              <a:rPr lang="en-GB" sz="1800" b="1" u="sng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February 2020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LI:  To compare the longest river in Europe to a river in Britain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 Criteria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800" kern="1200" dirty="0">
                <a:solidFill>
                  <a:srgbClr val="1C1C1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identify the different landscapes that a river might pass through.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solidFill>
                  <a:srgbClr val="1C1C1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extend your geographical vocabulary by learning key rivers terms</a:t>
            </a:r>
          </a:p>
          <a:p>
            <a:endParaRPr lang="en-GB" dirty="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endParaRPr lang="en-GB" dirty="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</a:rPr>
              <a:t>Before we compare, lets check our understanding of distance (miles)</a:t>
            </a:r>
          </a:p>
        </p:txBody>
      </p:sp>
    </p:spTree>
    <p:extLst>
      <p:ext uri="{BB962C8B-B14F-4D97-AF65-F5344CB8AC3E}">
        <p14:creationId xmlns:p14="http://schemas.microsoft.com/office/powerpoint/2010/main" val="1391592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A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4CAEE6-B9E7-4F55-80BC-43D7EE3FAF46}"/>
              </a:ext>
            </a:extLst>
          </p:cNvPr>
          <p:cNvSpPr txBox="1"/>
          <p:nvPr/>
        </p:nvSpPr>
        <p:spPr>
          <a:xfrm>
            <a:off x="9093496" y="618681"/>
            <a:ext cx="261387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33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How far do you have to travel to school?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endParaRPr lang="en-US" sz="3300" dirty="0">
              <a:solidFill>
                <a:srgbClr val="FFFFFF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33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0.9 miles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endParaRPr lang="en-US" sz="33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endParaRPr lang="en-US" sz="3300" dirty="0">
              <a:solidFill>
                <a:srgbClr val="FFFFFF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endParaRPr lang="en-US" sz="33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endParaRPr lang="en-US" sz="3300" dirty="0">
              <a:solidFill>
                <a:srgbClr val="FFFFFF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33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9AE1EB-1D50-43E1-8858-F09E7AFD02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200" b="-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6062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F89E9E-0CD0-48B3-BEB9-A4350B0A7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1" y="643467"/>
            <a:ext cx="8711259" cy="49000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0B1176-6997-446C-B909-D0EFB41F7286}"/>
              </a:ext>
            </a:extLst>
          </p:cNvPr>
          <p:cNvSpPr txBox="1"/>
          <p:nvPr/>
        </p:nvSpPr>
        <p:spPr>
          <a:xfrm>
            <a:off x="10415588" y="1171575"/>
            <a:ext cx="129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1.6 miles</a:t>
            </a:r>
          </a:p>
        </p:txBody>
      </p:sp>
    </p:spTree>
    <p:extLst>
      <p:ext uri="{BB962C8B-B14F-4D97-AF65-F5344CB8AC3E}">
        <p14:creationId xmlns:p14="http://schemas.microsoft.com/office/powerpoint/2010/main" val="2918372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78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06712B-6268-4602-AE9E-8476D3B19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1" y="643467"/>
            <a:ext cx="9904118" cy="55710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7AC83A-967D-479E-8687-E7B15F92EA13}"/>
              </a:ext>
            </a:extLst>
          </p:cNvPr>
          <p:cNvSpPr txBox="1"/>
          <p:nvPr/>
        </p:nvSpPr>
        <p:spPr>
          <a:xfrm>
            <a:off x="11057763" y="1328738"/>
            <a:ext cx="786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2.3 miles</a:t>
            </a:r>
          </a:p>
        </p:txBody>
      </p:sp>
    </p:spTree>
    <p:extLst>
      <p:ext uri="{BB962C8B-B14F-4D97-AF65-F5344CB8AC3E}">
        <p14:creationId xmlns:p14="http://schemas.microsoft.com/office/powerpoint/2010/main" val="228112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6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1B0774-623A-47FF-A51A-3A195E7AD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78" y="996553"/>
            <a:ext cx="8714435" cy="49018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5B9236-5540-4C45-8845-68D7E0F1A3E6}"/>
              </a:ext>
            </a:extLst>
          </p:cNvPr>
          <p:cNvSpPr txBox="1"/>
          <p:nvPr/>
        </p:nvSpPr>
        <p:spPr>
          <a:xfrm>
            <a:off x="9358313" y="1057275"/>
            <a:ext cx="1328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4.3 miles</a:t>
            </a:r>
          </a:p>
        </p:txBody>
      </p:sp>
    </p:spTree>
    <p:extLst>
      <p:ext uri="{BB962C8B-B14F-4D97-AF65-F5344CB8AC3E}">
        <p14:creationId xmlns:p14="http://schemas.microsoft.com/office/powerpoint/2010/main" val="3937420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F442F-C1D0-4285-BDB8-DB6EC3777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803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Holidays in the United Kingdom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far do you travel?</a:t>
            </a:r>
          </a:p>
        </p:txBody>
      </p:sp>
    </p:spTree>
    <p:extLst>
      <p:ext uri="{BB962C8B-B14F-4D97-AF65-F5344CB8AC3E}">
        <p14:creationId xmlns:p14="http://schemas.microsoft.com/office/powerpoint/2010/main" val="1037787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5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7BB735-682C-4ED8-90EA-5886F51BD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1" y="643467"/>
            <a:ext cx="9904118" cy="55710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2C2628-B42C-4F3E-B870-A431952BFF05}"/>
              </a:ext>
            </a:extLst>
          </p:cNvPr>
          <p:cNvSpPr txBox="1"/>
          <p:nvPr/>
        </p:nvSpPr>
        <p:spPr>
          <a:xfrm>
            <a:off x="10967567" y="1200151"/>
            <a:ext cx="8279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Devon</a:t>
            </a:r>
          </a:p>
          <a:p>
            <a:r>
              <a:rPr lang="en-GB" dirty="0"/>
              <a:t>198 miles</a:t>
            </a:r>
          </a:p>
        </p:txBody>
      </p:sp>
    </p:spTree>
    <p:extLst>
      <p:ext uri="{BB962C8B-B14F-4D97-AF65-F5344CB8AC3E}">
        <p14:creationId xmlns:p14="http://schemas.microsoft.com/office/powerpoint/2010/main" val="1510514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B32D86-D878-4094-84FA-49E76548AA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92" r="-1" b="141"/>
          <a:stretch/>
        </p:blipFill>
        <p:spPr>
          <a:xfrm>
            <a:off x="321733" y="321733"/>
            <a:ext cx="9225847" cy="49646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85B2FA-0FE2-4F46-8026-3E8CD9DBB4CD}"/>
              </a:ext>
            </a:extLst>
          </p:cNvPr>
          <p:cNvSpPr txBox="1"/>
          <p:nvPr/>
        </p:nvSpPr>
        <p:spPr>
          <a:xfrm>
            <a:off x="9929813" y="1014413"/>
            <a:ext cx="170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Scotland</a:t>
            </a:r>
          </a:p>
          <a:p>
            <a:r>
              <a:rPr lang="en-GB" dirty="0"/>
              <a:t>508 miles</a:t>
            </a:r>
          </a:p>
        </p:txBody>
      </p:sp>
    </p:spTree>
    <p:extLst>
      <p:ext uri="{BB962C8B-B14F-4D97-AF65-F5344CB8AC3E}">
        <p14:creationId xmlns:p14="http://schemas.microsoft.com/office/powerpoint/2010/main" val="3671585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5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3A4C86-6FB9-4859-97AD-4EF6871EA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478" y="1032271"/>
            <a:ext cx="6799909" cy="38249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B3471E3-4793-4D10-B600-E6B4D809C04B}"/>
              </a:ext>
            </a:extLst>
          </p:cNvPr>
          <p:cNvSpPr txBox="1"/>
          <p:nvPr/>
        </p:nvSpPr>
        <p:spPr>
          <a:xfrm>
            <a:off x="8429624" y="1457325"/>
            <a:ext cx="2889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Isle Of Wight 117 miles</a:t>
            </a:r>
          </a:p>
        </p:txBody>
      </p:sp>
    </p:spTree>
    <p:extLst>
      <p:ext uri="{BB962C8B-B14F-4D97-AF65-F5344CB8AC3E}">
        <p14:creationId xmlns:p14="http://schemas.microsoft.com/office/powerpoint/2010/main" val="2700076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1C16D3-1E8F-43E2-9CAB-CED8DAE19F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4333"/>
          <a:stretch/>
        </p:blipFill>
        <p:spPr>
          <a:xfrm>
            <a:off x="321733" y="321733"/>
            <a:ext cx="9703758" cy="52218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A1C7E4-4C28-41B8-AC90-844039905038}"/>
              </a:ext>
            </a:extLst>
          </p:cNvPr>
          <p:cNvSpPr txBox="1"/>
          <p:nvPr/>
        </p:nvSpPr>
        <p:spPr>
          <a:xfrm>
            <a:off x="10144125" y="857250"/>
            <a:ext cx="1726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Northern Ireland</a:t>
            </a:r>
          </a:p>
          <a:p>
            <a:endParaRPr lang="en-GB" dirty="0"/>
          </a:p>
          <a:p>
            <a:r>
              <a:rPr lang="en-GB" dirty="0"/>
              <a:t>540 miles</a:t>
            </a:r>
          </a:p>
        </p:txBody>
      </p:sp>
    </p:spTree>
    <p:extLst>
      <p:ext uri="{BB962C8B-B14F-4D97-AF65-F5344CB8AC3E}">
        <p14:creationId xmlns:p14="http://schemas.microsoft.com/office/powerpoint/2010/main" val="35080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845807-A597-4832-B194-D9CA4F813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12" y="985838"/>
            <a:ext cx="8254059" cy="46429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C98675-8911-4505-9DBE-DF5A30C372A9}"/>
              </a:ext>
            </a:extLst>
          </p:cNvPr>
          <p:cNvSpPr txBox="1"/>
          <p:nvPr/>
        </p:nvSpPr>
        <p:spPr>
          <a:xfrm>
            <a:off x="9058275" y="1243013"/>
            <a:ext cx="2228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Wales</a:t>
            </a:r>
          </a:p>
          <a:p>
            <a:endParaRPr lang="en-GB" dirty="0"/>
          </a:p>
          <a:p>
            <a:r>
              <a:rPr lang="en-GB" dirty="0"/>
              <a:t>242 miles</a:t>
            </a:r>
          </a:p>
        </p:txBody>
      </p:sp>
    </p:spTree>
    <p:extLst>
      <p:ext uri="{BB962C8B-B14F-4D97-AF65-F5344CB8AC3E}">
        <p14:creationId xmlns:p14="http://schemas.microsoft.com/office/powerpoint/2010/main" val="2325093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4B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BC9F3-C5C6-40DF-A939-04F2750E5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12" y="1014677"/>
            <a:ext cx="8584258" cy="48286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E81BE8-17C5-4BB6-9C6C-E4D023816088}"/>
              </a:ext>
            </a:extLst>
          </p:cNvPr>
          <p:cNvSpPr txBox="1"/>
          <p:nvPr/>
        </p:nvSpPr>
        <p:spPr>
          <a:xfrm>
            <a:off x="9344025" y="1200150"/>
            <a:ext cx="22431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Cornwall</a:t>
            </a:r>
          </a:p>
          <a:p>
            <a:endParaRPr lang="en-GB" dirty="0"/>
          </a:p>
          <a:p>
            <a:r>
              <a:rPr lang="en-GB" dirty="0"/>
              <a:t>250 miles</a:t>
            </a:r>
          </a:p>
        </p:txBody>
      </p:sp>
    </p:spTree>
    <p:extLst>
      <p:ext uri="{BB962C8B-B14F-4D97-AF65-F5344CB8AC3E}">
        <p14:creationId xmlns:p14="http://schemas.microsoft.com/office/powerpoint/2010/main" val="2830943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B2BA8-BA9F-46E1-8589-90AB01F41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50849"/>
            <a:ext cx="10515600" cy="1325563"/>
          </a:xfrm>
        </p:spPr>
        <p:txBody>
          <a:bodyPr/>
          <a:lstStyle/>
          <a:p>
            <a:r>
              <a:rPr lang="en-GB" dirty="0"/>
              <a:t>Lets compare The River Thames and The River Rhine – You can make notes on scrap paper</a:t>
            </a:r>
          </a:p>
        </p:txBody>
      </p:sp>
    </p:spTree>
    <p:extLst>
      <p:ext uri="{BB962C8B-B14F-4D97-AF65-F5344CB8AC3E}">
        <p14:creationId xmlns:p14="http://schemas.microsoft.com/office/powerpoint/2010/main" val="2839374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2382D2-4F40-415D-B1C2-24F0B2DC1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73" y="253072"/>
            <a:ext cx="5737344" cy="649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58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C3D5A962-09AC-4DA7-AD99-FD1D2FDB8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4776" y="1544638"/>
            <a:ext cx="2259013" cy="243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itchFamily="34" charset="0"/>
              </a:rPr>
              <a:t>A stone marker has been placed on the spot where a spring provides the source of the River Thames. Rosie fell into the water here and began her journey downstream.</a:t>
            </a:r>
          </a:p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itchFamily="34" charset="0"/>
              </a:rPr>
              <a:t> </a:t>
            </a:r>
          </a:p>
        </p:txBody>
      </p:sp>
      <p:sp>
        <p:nvSpPr>
          <p:cNvPr id="9219" name="Rectangle 8">
            <a:extLst>
              <a:ext uri="{FF2B5EF4-FFF2-40B4-BE49-F238E27FC236}">
                <a16:creationId xmlns:a16="http://schemas.microsoft.com/office/drawing/2014/main" id="{BFD7D8A3-BDE7-4C49-A0E7-FC45C4D11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544514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7AB47D"/>
                </a:solidFill>
                <a:latin typeface="Twinkl SemiBold" pitchFamily="2" charset="0"/>
                <a:cs typeface="Clear Sans Light" pitchFamily="34" charset="0"/>
              </a:rPr>
              <a:t>The Source of the River Thames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175B38-2A70-484E-B03F-6121F28FE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0445" y="6509060"/>
            <a:ext cx="4131108" cy="16927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algn="ctr">
              <a:defRPr/>
            </a:pP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</a:t>
            </a:r>
            <a:r>
              <a:rPr lang="en-GB" sz="5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sumonedbyfells</a:t>
            </a: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Clear Sans Light" panose="020B03030302020203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D3086E-4DF4-439B-AAD5-F80E9026C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461" y="1544383"/>
            <a:ext cx="5060315" cy="3375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  <p:sp>
        <p:nvSpPr>
          <p:cNvPr id="9" name="Right Triangle 8">
            <a:extLst>
              <a:ext uri="{FF2B5EF4-FFF2-40B4-BE49-F238E27FC236}">
                <a16:creationId xmlns:a16="http://schemas.microsoft.com/office/drawing/2014/main" id="{68C71C6D-9208-4B69-9BC2-B9D9A983B990}"/>
              </a:ext>
            </a:extLst>
          </p:cNvPr>
          <p:cNvSpPr/>
          <p:nvPr/>
        </p:nvSpPr>
        <p:spPr>
          <a:xfrm rot="2700000">
            <a:off x="1838325" y="4986338"/>
            <a:ext cx="285750" cy="285750"/>
          </a:xfrm>
          <a:prstGeom prst="rtTriangle">
            <a:avLst/>
          </a:prstGeom>
          <a:solidFill>
            <a:srgbClr val="CC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9225" name="Rectangle 9">
            <a:extLst>
              <a:ext uri="{FF2B5EF4-FFF2-40B4-BE49-F238E27FC236}">
                <a16:creationId xmlns:a16="http://schemas.microsoft.com/office/drawing/2014/main" id="{A8D5FBFB-3EC7-4EDC-8F83-F70E8A7BE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0" y="5133975"/>
            <a:ext cx="4171950" cy="1079500"/>
          </a:xfrm>
          <a:prstGeom prst="rect">
            <a:avLst/>
          </a:prstGeom>
          <a:solidFill>
            <a:srgbClr val="E4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16000" tIns="108000" rIns="504000" bIns="10800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latin typeface="Twinkl SemiBold" pitchFamily="2" charset="0"/>
                <a:cs typeface="Arial" panose="020B0604020202020204" pitchFamily="34" charset="0"/>
              </a:rPr>
              <a:t>Key Terms</a:t>
            </a:r>
          </a:p>
          <a:p>
            <a:r>
              <a:rPr lang="en-GB" altLang="en-US" sz="1600" b="1"/>
              <a:t>Spring </a:t>
            </a:r>
            <a:r>
              <a:rPr lang="en-GB" altLang="en-US" sz="1600"/>
              <a:t>– a place where water naturally emerges from the ground.</a:t>
            </a:r>
          </a:p>
        </p:txBody>
      </p:sp>
      <p:pic>
        <p:nvPicPr>
          <p:cNvPr id="9226" name="Picture 10">
            <a:extLst>
              <a:ext uri="{FF2B5EF4-FFF2-40B4-BE49-F238E27FC236}">
                <a16:creationId xmlns:a16="http://schemas.microsoft.com/office/drawing/2014/main" id="{636C4696-BAE5-464D-A24C-9DF8394AA8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5332414"/>
            <a:ext cx="717550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1">
            <a:extLst>
              <a:ext uri="{FF2B5EF4-FFF2-40B4-BE49-F238E27FC236}">
                <a16:creationId xmlns:a16="http://schemas.microsoft.com/office/drawing/2014/main" id="{7E2A2F82-445E-47CA-ADCE-C9866C006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225" y="4629151"/>
            <a:ext cx="1098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5317AAA2-497C-446D-92FF-65DB560E1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900" y="1544639"/>
            <a:ext cx="2401888" cy="95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itchFamily="34" charset="0"/>
              </a:rPr>
              <a:t>The river started to get bigger and passed through countryside. </a:t>
            </a:r>
          </a:p>
        </p:txBody>
      </p:sp>
      <p:sp>
        <p:nvSpPr>
          <p:cNvPr id="10243" name="Rectangle 8">
            <a:extLst>
              <a:ext uri="{FF2B5EF4-FFF2-40B4-BE49-F238E27FC236}">
                <a16:creationId xmlns:a16="http://schemas.microsoft.com/office/drawing/2014/main" id="{386CABD4-ADCB-43EB-90C8-1575F5AFC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544514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7AB47D"/>
                </a:solidFill>
                <a:latin typeface="Twinkl SemiBold" pitchFamily="2" charset="0"/>
                <a:cs typeface="Clear Sans Light" pitchFamily="34" charset="0"/>
              </a:rPr>
              <a:t>The River Thames Starts to Grow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BD78EBE-7530-4E1A-B83F-7F40DB7E9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0445" y="6509060"/>
            <a:ext cx="4131108" cy="16927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algn="ctr">
              <a:defRPr/>
            </a:pP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generalising (@flickr.com) - granted under creative commons licence -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Clear Sans Light" panose="020B03030302020203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A4B2A-9F5B-4476-8333-7FE4CE0BF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213" y="1598614"/>
            <a:ext cx="5132915" cy="384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  <p:pic>
        <p:nvPicPr>
          <p:cNvPr id="10248" name="Picture 11">
            <a:extLst>
              <a:ext uri="{FF2B5EF4-FFF2-40B4-BE49-F238E27FC236}">
                <a16:creationId xmlns:a16="http://schemas.microsoft.com/office/drawing/2014/main" id="{84059326-BDDE-407C-A754-81C8A344A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238" y="4629151"/>
            <a:ext cx="1098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43A4FFED-CE5B-48ED-BDD8-BBC3124A4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900" y="1544639"/>
            <a:ext cx="2401888" cy="144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itchFamily="34" charset="0"/>
              </a:rPr>
              <a:t>As the Thames got even bigger, Rosie began to travel through small settlements, such as villages and towns. </a:t>
            </a:r>
          </a:p>
        </p:txBody>
      </p:sp>
      <p:sp>
        <p:nvSpPr>
          <p:cNvPr id="11267" name="Rectangle 8">
            <a:extLst>
              <a:ext uri="{FF2B5EF4-FFF2-40B4-BE49-F238E27FC236}">
                <a16:creationId xmlns:a16="http://schemas.microsoft.com/office/drawing/2014/main" id="{74656B36-12FA-4D5C-926C-B015FF388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544514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7AB47D"/>
                </a:solidFill>
                <a:latin typeface="Twinkl SemiBold" pitchFamily="2" charset="0"/>
                <a:cs typeface="Clear Sans Light" pitchFamily="34" charset="0"/>
              </a:rPr>
              <a:t>Through Villages and Towns…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44830DB-4EBB-489A-B611-EE51C89CF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0445" y="6509060"/>
            <a:ext cx="4131108" cy="16927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algn="ctr">
              <a:defRPr/>
            </a:pP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Jonathan Smith (@flickr.com) - granted under creative commons licence -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Clear Sans Light" panose="020B0303030202020304" pitchFamily="34" charset="0"/>
            </a:endParaRPr>
          </a:p>
        </p:txBody>
      </p:sp>
      <p:pic>
        <p:nvPicPr>
          <p:cNvPr id="11271" name="Picture 11">
            <a:extLst>
              <a:ext uri="{FF2B5EF4-FFF2-40B4-BE49-F238E27FC236}">
                <a16:creationId xmlns:a16="http://schemas.microsoft.com/office/drawing/2014/main" id="{33E965C9-37EC-4058-BAD4-41B0D8976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238" y="4629151"/>
            <a:ext cx="1098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69C8A4-44F3-4ABC-9B53-202CBEBE4E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16803"/>
          <a:stretch/>
        </p:blipFill>
        <p:spPr>
          <a:xfrm>
            <a:off x="2312989" y="1589088"/>
            <a:ext cx="4973637" cy="3421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DF7B0E07-032F-4A7A-A420-F38DBB541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900" y="1544639"/>
            <a:ext cx="2401888" cy="181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itchFamily="34" charset="0"/>
              </a:rPr>
              <a:t>The River Thames passes through Oxford as it gets bigger. Rosie had to dodge the rowers! Many tributaries have now joined the Thames.</a:t>
            </a:r>
          </a:p>
          <a:p>
            <a:pPr eaLnBrk="1" hangingPunct="1"/>
            <a:endParaRPr lang="en-GB" altLang="en-US" sz="800" dirty="0">
              <a:solidFill>
                <a:srgbClr val="0D0D0D"/>
              </a:solidFill>
              <a:cs typeface="Clear Sans Light" pitchFamily="34" charset="0"/>
            </a:endParaRPr>
          </a:p>
        </p:txBody>
      </p:sp>
      <p:sp>
        <p:nvSpPr>
          <p:cNvPr id="12291" name="Rectangle 8">
            <a:extLst>
              <a:ext uri="{FF2B5EF4-FFF2-40B4-BE49-F238E27FC236}">
                <a16:creationId xmlns:a16="http://schemas.microsoft.com/office/drawing/2014/main" id="{F5A04E8E-5720-46FC-9010-8E0B7EB73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544514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7AB47D"/>
                </a:solidFill>
                <a:latin typeface="Twinkl SemiBold" pitchFamily="2" charset="0"/>
                <a:cs typeface="Clear Sans Light" pitchFamily="34" charset="0"/>
              </a:rPr>
              <a:t>Through Cities…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D707700-DFA2-4678-A4E7-C5C20ADCF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0445" y="6509060"/>
            <a:ext cx="4131108" cy="16927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algn="ctr">
              <a:defRPr/>
            </a:pP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Daniel </a:t>
            </a:r>
            <a:r>
              <a:rPr lang="en-GB" sz="5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enchev</a:t>
            </a:r>
            <a:r>
              <a:rPr lang="en-GB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Clear Sans Light" panose="020B0303030202020304" pitchFamily="34" charset="0"/>
            </a:endParaRPr>
          </a:p>
        </p:txBody>
      </p:sp>
      <p:pic>
        <p:nvPicPr>
          <p:cNvPr id="12295" name="Picture 11">
            <a:extLst>
              <a:ext uri="{FF2B5EF4-FFF2-40B4-BE49-F238E27FC236}">
                <a16:creationId xmlns:a16="http://schemas.microsoft.com/office/drawing/2014/main" id="{F48D2789-71E2-4B8F-A9F2-F701D6118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238" y="4629151"/>
            <a:ext cx="1098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6B678F-B167-4AF9-B7AE-C2DD293313C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22514" y="1595392"/>
            <a:ext cx="4894733" cy="3262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DB082-85DF-4E15-9AE2-4487ED646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8087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Check your notes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What have you found out about the River Thames?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FC1CC-5F9B-493C-960C-2E1BBE6AB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800" y="4200525"/>
            <a:ext cx="1819275" cy="218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7685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BF14D4-23D9-4F89-84EB-0D9618F08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640" y="615069"/>
            <a:ext cx="11062940" cy="419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32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DDB6EA-797F-42AA-8F12-1415E8ABF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794" y="287022"/>
            <a:ext cx="5612394" cy="621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04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42DDB8-38C5-4B84-8481-8122164C5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98" y="233834"/>
            <a:ext cx="8808127" cy="643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51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A45815-3A4B-4DAF-9B9D-F50275C1B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40623"/>
            <a:ext cx="11659381" cy="33312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DB3AD6-4669-4020-8C93-8334DC2A29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87" y="3226145"/>
            <a:ext cx="3573526" cy="351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017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3D1059-193C-49E5-8F5A-0F321F113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29" y="366524"/>
            <a:ext cx="10934090" cy="377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5085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2F0DCA-30E7-48D9-BAD0-DC07A0F98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0690" y="156172"/>
            <a:ext cx="4490519" cy="654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977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BA1872-5100-4A19-A758-44CE0CD4B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688" y="452532"/>
            <a:ext cx="7214575" cy="612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263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CB22D9-C23A-4E5E-AFCC-3792679F5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970" y="649586"/>
            <a:ext cx="7785936" cy="439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832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DB082-85DF-4E15-9AE2-4487ED646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8087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Check your notes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What have you found out about the River Rhine?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FC1CC-5F9B-493C-960C-2E1BBE6AB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800" y="4200525"/>
            <a:ext cx="1819275" cy="218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5934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1C76B-B701-48C8-B077-2874DEFDC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9388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Pause</a:t>
            </a:r>
            <a:br>
              <a:rPr lang="en-GB" dirty="0"/>
            </a:br>
            <a:br>
              <a:rPr lang="en-GB" dirty="0"/>
            </a:br>
            <a:r>
              <a:rPr lang="en-GB" dirty="0"/>
              <a:t>Read through your notes to yourself. Check you understand your notes. 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What have you learnt in this lesson?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D1425A-960F-47A1-936E-F2820DCB9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644" y="4046961"/>
            <a:ext cx="3078818" cy="307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73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10ED4-564E-4A73-B999-BDB4F278E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Lets compare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0388875-D26E-4282-ABC8-040EB237F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644993"/>
              </p:ext>
            </p:extLst>
          </p:nvPr>
        </p:nvGraphicFramePr>
        <p:xfrm>
          <a:off x="838200" y="1351844"/>
          <a:ext cx="8128000" cy="451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6200927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46733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1646996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831790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River Thames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River Rhine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809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264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Tributaries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367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Mouth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4054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Passes through villages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018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Passes through cities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849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Passes through 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1211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215 miles long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48464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764 miles long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664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Confluence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14061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A1A4B33-FC26-45CE-8E19-88E4F9089276}"/>
              </a:ext>
            </a:extLst>
          </p:cNvPr>
          <p:cNvSpPr txBox="1"/>
          <p:nvPr/>
        </p:nvSpPr>
        <p:spPr>
          <a:xfrm>
            <a:off x="715617" y="5976730"/>
            <a:ext cx="10893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Please tick either River Thames, River Rhine or both to show if the rivers we have compared have each feature.</a:t>
            </a:r>
          </a:p>
        </p:txBody>
      </p:sp>
    </p:spTree>
    <p:extLst>
      <p:ext uri="{BB962C8B-B14F-4D97-AF65-F5344CB8AC3E}">
        <p14:creationId xmlns:p14="http://schemas.microsoft.com/office/powerpoint/2010/main" val="1605756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467</Words>
  <Application>Microsoft Office PowerPoint</Application>
  <PresentationFormat>Widescreen</PresentationFormat>
  <Paragraphs>72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Twinkl Light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Holidays in the United Kingdom  How far do you travel?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Lets compare The River Thames and The River Rhine – You can make notes on scrap 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Check your notes  What have you found out about the River Thames?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Check your notes  What have you found out about the River Rhine?</vt:lpstr>
      <vt:lpstr>Pause  Read through your notes to yourself. Check you understand your notes.    What have you learnt in this lesson?</vt:lpstr>
      <vt:lpstr>Lets compare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6</cp:revision>
  <dcterms:created xsi:type="dcterms:W3CDTF">2020-12-07T12:28:02Z</dcterms:created>
  <dcterms:modified xsi:type="dcterms:W3CDTF">2021-01-08T18:55:08Z</dcterms:modified>
</cp:coreProperties>
</file>