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8" r:id="rId3"/>
    <p:sldId id="259" r:id="rId4"/>
    <p:sldId id="297" r:id="rId5"/>
    <p:sldId id="298" r:id="rId6"/>
    <p:sldId id="260" r:id="rId7"/>
    <p:sldId id="261" r:id="rId8"/>
    <p:sldId id="291" r:id="rId9"/>
    <p:sldId id="266" r:id="rId10"/>
    <p:sldId id="267" r:id="rId11"/>
    <p:sldId id="268" r:id="rId12"/>
    <p:sldId id="269" r:id="rId13"/>
    <p:sldId id="293" r:id="rId14"/>
    <p:sldId id="278" r:id="rId15"/>
    <p:sldId id="279" r:id="rId16"/>
    <p:sldId id="280" r:id="rId17"/>
    <p:sldId id="281" r:id="rId18"/>
    <p:sldId id="296" r:id="rId19"/>
    <p:sldId id="25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765A63-E0B5-4BE9-8A8D-253032E51F24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02A495-D160-474A-B463-F1560B61B3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281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9858a4e43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9858a4e43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96cdf7d09e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96cdf7d09e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96cdf7d09e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96cdf7d09e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96cdf7d09e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96cdf7d09e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96cdf7d09e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96cdf7d09e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67787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96cdf7d09e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96cdf7d09e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96cdf7d09e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96cdf7d09e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96cdf7d09e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96cdf7d09e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96cdf7d09e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96cdf7d09e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87544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96cdf7d09e_0_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96cdf7d09e_0_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96cdf7d09e_0_2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96cdf7d09e_0_2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96cdf7d09e_0_2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96cdf7d09e_0_2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96cdf7d09e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96cdf7d09e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6856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A519B-CBC6-443C-BBC6-1EC71C42AA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9C38AB-E8AB-4711-9254-53D1A1EAA3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A85918-DF1F-4CC1-8400-939AF64DF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67F0F0-9B17-4798-8CE4-27908B12F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38DBE-8D88-4B15-8CBF-2F75EF60E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205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44CE2-32F0-4813-BB8D-E4BD00B6A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E7FFF-BBEB-4564-9622-766CED31AE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DA3469-ACD6-4398-9963-894B8D82B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8213F0-CA69-449D-8BF6-CD3FC9FFB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73C76-FE7E-4908-A9ED-68E77600A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189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6F9AC-6AFA-486D-9F2D-668012229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01D987-4F56-47EA-9CD4-DAE974611C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F7979-85FA-4972-9632-96734CC70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0E3D1E-3EB3-422A-B71D-FF41A7016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DA1C1-E047-4F4A-9C6A-391639F29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71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F7BCE-3931-4C8D-95B3-6832ECF1F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6F9E24-B525-44F9-9147-D7B96B35C7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C86670-12A6-4292-8867-0DAB20126F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A276C5-93A9-4D23-BEC0-FEF53A627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7249B8-5A05-4F3E-821E-54773564C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81E970-EF59-4058-B5AC-0AA8110F6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00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45814-262D-4D44-BAB8-24CCC4360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B6EB8F-313E-438D-A403-7410C097C5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4665B1-A076-4B32-B4C8-9665E88CDC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2878EB-DCF5-4E19-ADC0-7A85D94951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B583FB-ECAF-4626-AF41-69F38B403C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01AAD51-CD2A-4436-948C-B6B4D9BB4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AF200A-5415-4C24-94E3-D7C84E88B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CCBEBF-A555-4C38-96B7-69FCE52AE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445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E6432-120C-4681-8240-6327672B2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E58111-0F88-4E5A-86B4-CF5A10624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B6FA63-FFB6-47CC-BB38-1C0D6ACC6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F19671-95E1-465E-978E-8133FAEDF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8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0F83DD-94D1-407C-9F79-523618850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9A5937-7A24-42F4-AE9E-54D502843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633E74-D2DC-4DE7-9CE1-52F58541F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92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6B92E-2859-4E07-B9BB-A7519F82E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F2A5A0-3275-4835-BDD9-6B167E2E8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310917-D648-4EBC-9670-72816D940B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779D07-F1B2-48F1-9F16-A90E5614C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70CCE1-9350-4F4B-A07D-4BEF8D593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6F338E-72A7-44F3-9E4C-B3062D787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863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96BA0-739A-4392-8C73-A4996A58E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5FCF3B-15C8-45BF-8C03-E05300DFB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415588-1205-4E80-9FCA-5459F6EE5A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FA315-D127-4641-8C35-F1D51B32F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BEDE27-3470-49B4-B197-D5EC5D86C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EA67FF-4CCD-4E42-9B0E-A4AD1BBAA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071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C52BE-6669-4C22-BE56-9579D41A6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4B40B4-F3F4-44C4-B215-E137CB82D6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49173-7D78-43C7-9DDD-1777ECFF7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C684F-205B-4531-A780-6B61C7A95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5F88FF-CEEF-49F3-8061-8E0BD05AD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969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5D02D7-0D4D-4DA8-97F7-B9F7D8DDE9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1F081F-10BC-4593-86DB-67A39ECFD6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5EA4FA-DF1D-4F07-9A3B-B65806D9A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268B1-7A04-42D0-954F-DE38837A2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15047-3907-4739-BF0A-F09F4B02C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8F2B-BD81-426F-9904-1EBD9D359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1153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64784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12319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288516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7715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034816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911160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846618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013040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22719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534787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61620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A14E93-191D-4213-A666-D2917EF22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5CA342-7B9F-4665-B9A0-DB4075B83F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17A45E-77DC-4273-A941-F23D1D933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268B1-7A04-42D0-954F-DE38837A2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73653C-8B16-4B32-BCDD-77D44AFAF9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B73C0A-F639-4850-ABA4-41048766CC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8DD6F-D0D3-459F-9668-84DAEBD8EE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181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7880230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hyperlink" Target="https://virtualpiano.net/" TargetMode="External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36b9j6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bring-the-noise/national-pioneers-england/zhpsscw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safeshare.tv/x/ss5ff1f3d72e171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9.png"/><Relationship Id="rId18" Type="http://schemas.openxmlformats.org/officeDocument/2006/relationships/image" Target="../media/image21.jpg"/><Relationship Id="rId26" Type="http://schemas.microsoft.com/office/2007/relationships/hdphoto" Target="../media/hdphoto8.wdp"/><Relationship Id="rId3" Type="http://schemas.openxmlformats.org/officeDocument/2006/relationships/image" Target="../media/image14.png"/><Relationship Id="rId21" Type="http://schemas.openxmlformats.org/officeDocument/2006/relationships/hyperlink" Target="https://www.bbc.co.uk/bitesize/topics/zcbkcj6/articles/z2mqw6f" TargetMode="External"/><Relationship Id="rId34" Type="http://schemas.openxmlformats.org/officeDocument/2006/relationships/image" Target="../media/image27.png"/><Relationship Id="rId7" Type="http://schemas.microsoft.com/office/2007/relationships/hdphoto" Target="../media/hdphoto4.wdp"/><Relationship Id="rId12" Type="http://schemas.openxmlformats.org/officeDocument/2006/relationships/hyperlink" Target="https://www.bbc.co.uk/programmes/p02b59ld" TargetMode="External"/><Relationship Id="rId17" Type="http://schemas.openxmlformats.org/officeDocument/2006/relationships/hyperlink" Target="https://www.classicsforkids.com/music/instruments_orchestra.php" TargetMode="External"/><Relationship Id="rId25" Type="http://schemas.openxmlformats.org/officeDocument/2006/relationships/image" Target="../media/image24.png"/><Relationship Id="rId33" Type="http://schemas.openxmlformats.org/officeDocument/2006/relationships/hyperlink" Target="https://musicplayonline.com/activities/virtual_instruments/game_files/orff_instruments/index.html" TargetMode="External"/><Relationship Id="rId38" Type="http://schemas.microsoft.com/office/2007/relationships/hdphoto" Target="../media/hdphoto12.wdp"/><Relationship Id="rId2" Type="http://schemas.openxmlformats.org/officeDocument/2006/relationships/image" Target="../media/image13.jpg"/><Relationship Id="rId16" Type="http://schemas.openxmlformats.org/officeDocument/2006/relationships/image" Target="../media/image20.jpg"/><Relationship Id="rId20" Type="http://schemas.openxmlformats.org/officeDocument/2006/relationships/image" Target="../media/image22.png"/><Relationship Id="rId29" Type="http://schemas.microsoft.com/office/2007/relationships/hdphoto" Target="../media/hdphoto9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24" Type="http://schemas.openxmlformats.org/officeDocument/2006/relationships/hyperlink" Target="https://www.bbc.co.uk/teach/class-clips-video/music--science-ks2-how-woodwind-instruments-make-sound/zk3py9q" TargetMode="External"/><Relationship Id="rId32" Type="http://schemas.microsoft.com/office/2007/relationships/hdphoto" Target="../media/hdphoto10.wdp"/><Relationship Id="rId37" Type="http://schemas.openxmlformats.org/officeDocument/2006/relationships/image" Target="../media/image28.png"/><Relationship Id="rId5" Type="http://schemas.openxmlformats.org/officeDocument/2006/relationships/image" Target="../media/image8.png"/><Relationship Id="rId15" Type="http://schemas.openxmlformats.org/officeDocument/2006/relationships/hyperlink" Target="https://www.bbc.co.uk/bitesize/clips/zqtxpv4" TargetMode="External"/><Relationship Id="rId23" Type="http://schemas.microsoft.com/office/2007/relationships/hdphoto" Target="../media/hdphoto7.wdp"/><Relationship Id="rId28" Type="http://schemas.openxmlformats.org/officeDocument/2006/relationships/image" Target="../media/image25.png"/><Relationship Id="rId36" Type="http://schemas.openxmlformats.org/officeDocument/2006/relationships/hyperlink" Target="https://musicplayonline.com/activities/virtual_instruments/game_files/classroom_instruments/index.html" TargetMode="External"/><Relationship Id="rId10" Type="http://schemas.microsoft.com/office/2007/relationships/hdphoto" Target="../media/hdphoto5.wdp"/><Relationship Id="rId19" Type="http://schemas.openxmlformats.org/officeDocument/2006/relationships/hyperlink" Target="https://www.bbc.co.uk/teach/bring-the-noise/national-pioneers-northern-ireland/z4fvvk7" TargetMode="External"/><Relationship Id="rId31" Type="http://schemas.openxmlformats.org/officeDocument/2006/relationships/image" Target="../media/image26.png"/><Relationship Id="rId4" Type="http://schemas.openxmlformats.org/officeDocument/2006/relationships/hyperlink" Target="https://www.classicsforkids.com/music/instruments.php?family=Keyboard" TargetMode="External"/><Relationship Id="rId9" Type="http://schemas.openxmlformats.org/officeDocument/2006/relationships/image" Target="../media/image17.png"/><Relationship Id="rId14" Type="http://schemas.microsoft.com/office/2007/relationships/hdphoto" Target="../media/hdphoto6.wdp"/><Relationship Id="rId22" Type="http://schemas.openxmlformats.org/officeDocument/2006/relationships/image" Target="../media/image23.png"/><Relationship Id="rId27" Type="http://schemas.openxmlformats.org/officeDocument/2006/relationships/hyperlink" Target="https://safeshare.tv/x/ss5ff1dd2a9ea95?social_login" TargetMode="External"/><Relationship Id="rId30" Type="http://schemas.openxmlformats.org/officeDocument/2006/relationships/hyperlink" Target="https://www.bbc.co.uk/teach/bring-the-noise/primary-music-yolanda-brown-meet-the-band/zmj4y9q" TargetMode="External"/><Relationship Id="rId35" Type="http://schemas.microsoft.com/office/2007/relationships/hdphoto" Target="../media/hdphoto1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068068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en" b="1" dirty="0">
                <a:latin typeface="Architects Daughter"/>
                <a:ea typeface="Architects Daughter"/>
                <a:cs typeface="Architects Daughter"/>
                <a:sym typeface="Architects Daughter"/>
              </a:rPr>
              <a:t>Zoom In</a:t>
            </a:r>
            <a:endParaRPr b="1" dirty="0"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580649" y="3060835"/>
            <a:ext cx="11360800" cy="1115769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/>
            <a:r>
              <a:rPr lang="en" dirty="0">
                <a:latin typeface="Cambria"/>
                <a:ea typeface="Cambria"/>
                <a:cs typeface="Cambria"/>
                <a:sym typeface="Cambria"/>
              </a:rPr>
              <a:t>What instrument do </a:t>
            </a:r>
          </a:p>
          <a:p>
            <a:pPr marL="0" indent="0"/>
            <a:r>
              <a:rPr lang="en" dirty="0">
                <a:latin typeface="Cambria"/>
                <a:ea typeface="Cambria"/>
                <a:cs typeface="Cambria"/>
                <a:sym typeface="Cambria"/>
              </a:rPr>
              <a:t>you see? Click </a:t>
            </a:r>
          </a:p>
          <a:p>
            <a:pPr marL="0" indent="0"/>
            <a:r>
              <a:rPr lang="en-GB" dirty="0">
                <a:latin typeface="Cambria"/>
                <a:ea typeface="Cambria"/>
                <a:cs typeface="Cambria"/>
                <a:sym typeface="Cambria"/>
              </a:rPr>
              <a:t>o</a:t>
            </a:r>
            <a:r>
              <a:rPr lang="en" dirty="0">
                <a:latin typeface="Cambria"/>
                <a:ea typeface="Cambria"/>
                <a:cs typeface="Cambria"/>
                <a:sym typeface="Cambria"/>
              </a:rPr>
              <a:t>n </a:t>
            </a:r>
            <a:r>
              <a:rPr lang="en-GB" dirty="0">
                <a:latin typeface="Cambria"/>
                <a:ea typeface="Cambria"/>
                <a:cs typeface="Cambria"/>
                <a:sym typeface="Cambria"/>
              </a:rPr>
              <a:t>t</a:t>
            </a:r>
            <a:r>
              <a:rPr lang="en" dirty="0">
                <a:latin typeface="Cambria"/>
                <a:ea typeface="Cambria"/>
                <a:cs typeface="Cambria"/>
                <a:sym typeface="Cambria"/>
              </a:rPr>
              <a:t>he next slide </a:t>
            </a:r>
          </a:p>
          <a:p>
            <a:pPr marL="0" indent="0"/>
            <a:r>
              <a:rPr lang="en" dirty="0">
                <a:latin typeface="Cambria"/>
                <a:ea typeface="Cambria"/>
                <a:cs typeface="Cambria"/>
                <a:sym typeface="Cambria"/>
              </a:rPr>
              <a:t>to play the </a:t>
            </a:r>
          </a:p>
          <a:p>
            <a:pPr marL="0" indent="0"/>
            <a:r>
              <a:rPr lang="en-GB" dirty="0">
                <a:latin typeface="Cambria"/>
                <a:ea typeface="Cambria"/>
                <a:cs typeface="Cambria"/>
                <a:sym typeface="Cambria"/>
              </a:rPr>
              <a:t>g</a:t>
            </a:r>
            <a:r>
              <a:rPr lang="en" dirty="0">
                <a:latin typeface="Cambria"/>
                <a:ea typeface="Cambria"/>
                <a:cs typeface="Cambria"/>
                <a:sym typeface="Cambria"/>
              </a:rPr>
              <a:t>ame!</a:t>
            </a:r>
            <a:endParaRPr dirty="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981456">
            <a:off x="-465133" y="721801"/>
            <a:ext cx="8924768" cy="9932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228;p20">
            <a:hlinkClick r:id="" action="ppaction://noaction"/>
            <a:extLst>
              <a:ext uri="{FF2B5EF4-FFF2-40B4-BE49-F238E27FC236}">
                <a16:creationId xmlns:a16="http://schemas.microsoft.com/office/drawing/2014/main" id="{2D44BDF0-5F89-4261-AF57-58376B9FFEF3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5589" y="110789"/>
            <a:ext cx="2620804" cy="296837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221;p20" descr="Clarinet clipart transparent background, Clarinet transparent background  Transparent FREE for download on WebStockReview 2020">
            <a:hlinkClick r:id="" action="ppaction://noaction"/>
            <a:extLst>
              <a:ext uri="{FF2B5EF4-FFF2-40B4-BE49-F238E27FC236}">
                <a16:creationId xmlns:a16="http://schemas.microsoft.com/office/drawing/2014/main" id="{F4A8CAFC-E4DC-43E4-93D3-1198D3C6517A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15749828">
            <a:off x="7677234" y="-245698"/>
            <a:ext cx="2035027" cy="2111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2E9AC551-6B55-4092-B7DA-9E3C7BD22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493" r="100000">
                        <a14:foregroundMark x1="16749" y1="24837" x2="27094" y2="88235"/>
                        <a14:foregroundMark x1="90640" y1="34641" x2="74384" y2="843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8838" y="4138472"/>
            <a:ext cx="3028759" cy="228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F708EAF4-4824-41CB-AFF0-3DA264726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667" b="100000" l="0" r="99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332" y="-767652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3759C3A2-B6AA-4018-9B4F-371704B84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8500" l="0" r="95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9947" y="329428"/>
            <a:ext cx="3286539" cy="3286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hlinkClick r:id="rId13"/>
            <a:extLst>
              <a:ext uri="{FF2B5EF4-FFF2-40B4-BE49-F238E27FC236}">
                <a16:creationId xmlns:a16="http://schemas.microsoft.com/office/drawing/2014/main" id="{356FAB52-6A9C-4096-BE99-0CC437DD99A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13" y="2830592"/>
            <a:ext cx="3034641" cy="303464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ctrTitle"/>
          </p:nvPr>
        </p:nvSpPr>
        <p:spPr>
          <a:xfrm>
            <a:off x="-516967" y="1359733"/>
            <a:ext cx="6542800" cy="15612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r>
              <a:rPr lang="en" sz="5500" b="1" dirty="0">
                <a:latin typeface="Architects Daughter"/>
                <a:ea typeface="Architects Daughter"/>
                <a:cs typeface="Architects Daughter"/>
                <a:sym typeface="Architects Daughter"/>
              </a:rPr>
              <a:t>Instructions:</a:t>
            </a:r>
            <a:endParaRPr sz="5500" b="1" dirty="0"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981456">
            <a:off x="-2876376" y="-113136"/>
            <a:ext cx="7522933" cy="8949236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5337367" y="-682388"/>
            <a:ext cx="6481600" cy="27715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609585" indent="-541853" algn="ctr" defTabSz="1219170">
              <a:buClr>
                <a:srgbClr val="000000"/>
              </a:buClr>
              <a:buSzPts val="2800"/>
              <a:buFont typeface="Cambria"/>
              <a:buChar char="●"/>
            </a:pPr>
            <a:endParaRPr lang="en" sz="3733" b="1" kern="0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67732" algn="ctr" defTabSz="1219170">
              <a:buClr>
                <a:srgbClr val="000000"/>
              </a:buClr>
              <a:buSzPts val="2800"/>
            </a:pPr>
            <a:r>
              <a:rPr lang="en" sz="3733" b="1" u="sng" kern="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</a:p>
          <a:p>
            <a:pPr marL="609585" indent="-541853" algn="ctr" defTabSz="1219170">
              <a:buClr>
                <a:srgbClr val="000000"/>
              </a:buClr>
              <a:buSzPts val="2800"/>
              <a:buFont typeface="Cambria"/>
              <a:buChar char="●"/>
            </a:pPr>
            <a:endParaRPr lang="en" sz="3733" b="1" kern="0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  <a:p>
            <a:pPr marL="609585" indent="-541853" defTabSz="1219170">
              <a:buClr>
                <a:srgbClr val="000000"/>
              </a:buClr>
              <a:buSzPts val="2800"/>
              <a:buFont typeface="Cambria"/>
              <a:buChar char="●"/>
            </a:pPr>
            <a:r>
              <a:rPr lang="en" sz="3733" b="1" kern="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Look carefully at each photo.</a:t>
            </a:r>
          </a:p>
          <a:p>
            <a:pPr marL="609585" indent="-541853" defTabSz="1219170">
              <a:buClr>
                <a:srgbClr val="000000"/>
              </a:buClr>
              <a:buSzPts val="2800"/>
              <a:buFont typeface="Cambria"/>
              <a:buChar char="●"/>
            </a:pPr>
            <a:r>
              <a:rPr lang="en" sz="3733" b="1" kern="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Guess the instrument as it is revealed.</a:t>
            </a:r>
          </a:p>
          <a:p>
            <a:pPr marL="609585" indent="-541853" defTabSz="1219170">
              <a:buClr>
                <a:srgbClr val="000000"/>
              </a:buClr>
              <a:buSzPts val="2800"/>
              <a:buFont typeface="Cambria"/>
              <a:buChar char="●"/>
            </a:pPr>
            <a:r>
              <a:rPr lang="en" sz="3733" b="1" kern="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Can you work out the answer by picture 3?</a:t>
            </a:r>
            <a:endParaRPr sz="3733" b="1" kern="0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64" name="Google Shape;64;p14"/>
          <p:cNvSpPr/>
          <p:nvPr/>
        </p:nvSpPr>
        <p:spPr>
          <a:xfrm>
            <a:off x="10744284" y="3896261"/>
            <a:ext cx="1352800" cy="1284400"/>
          </a:xfrm>
          <a:prstGeom prst="ellipse">
            <a:avLst/>
          </a:prstGeom>
          <a:solidFill>
            <a:srgbClr val="93C47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10962967" y="3836182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6400" kern="0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5"/>
          <p:cNvPicPr preferRelativeResize="0"/>
          <p:nvPr/>
        </p:nvPicPr>
        <p:blipFill rotWithShape="1">
          <a:blip r:embed="rId3">
            <a:alphaModFix/>
          </a:blip>
          <a:srcRect l="66987" t="74616"/>
          <a:stretch/>
        </p:blipFill>
        <p:spPr>
          <a:xfrm>
            <a:off x="3233905" y="494865"/>
            <a:ext cx="5724201" cy="5868268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5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FFE599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2" name="Google Shape;72;p15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6"/>
          <p:cNvPicPr preferRelativeResize="0"/>
          <p:nvPr/>
        </p:nvPicPr>
        <p:blipFill rotWithShape="1">
          <a:blip r:embed="rId3">
            <a:alphaModFix/>
          </a:blip>
          <a:srcRect l="55661" t="50000"/>
          <a:stretch/>
        </p:blipFill>
        <p:spPr>
          <a:xfrm>
            <a:off x="3927416" y="168284"/>
            <a:ext cx="4337168" cy="6521433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B4A7D6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7"/>
          <p:cNvPicPr preferRelativeResize="0"/>
          <p:nvPr/>
        </p:nvPicPr>
        <p:blipFill rotWithShape="1">
          <a:blip r:embed="rId3">
            <a:alphaModFix/>
          </a:blip>
          <a:srcRect l="46106"/>
          <a:stretch/>
        </p:blipFill>
        <p:spPr>
          <a:xfrm>
            <a:off x="5907642" y="203200"/>
            <a:ext cx="2607700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7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93C47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86" name="Google Shape;86;p17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76651" y="203200"/>
            <a:ext cx="4838700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8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chemeClr val="accent4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3" name="Google Shape;93;p18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4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5117411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  <a:t>DOUBLE </a:t>
            </a: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  <a:t>BASS</a:t>
            </a: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endParaRPr b="1" dirty="0"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415589" y="348061"/>
            <a:ext cx="11360800" cy="1056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/>
            <a:r>
              <a:rPr lang="en" sz="4800" b="1" u="sng" dirty="0">
                <a:latin typeface="Cambria"/>
                <a:ea typeface="Cambria"/>
                <a:cs typeface="Cambria"/>
                <a:sym typeface="Cambria"/>
              </a:rPr>
              <a:t>Answer:</a:t>
            </a:r>
          </a:p>
          <a:p>
            <a:pPr marL="0" indent="0"/>
            <a:endParaRPr lang="en" dirty="0">
              <a:latin typeface="Cambria"/>
              <a:ea typeface="Cambria"/>
              <a:cs typeface="Cambria"/>
              <a:sym typeface="Cambria"/>
            </a:endParaRPr>
          </a:p>
          <a:p>
            <a:pPr marL="0" indent="0"/>
            <a:endParaRPr lang="en" dirty="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56" name="Google Shape;56;p1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981456">
            <a:off x="473683" y="997500"/>
            <a:ext cx="7522933" cy="894923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82924F-1C16-4506-BA6C-87D1A3224185}"/>
              </a:ext>
            </a:extLst>
          </p:cNvPr>
          <p:cNvSpPr txBox="1"/>
          <p:nvPr/>
        </p:nvSpPr>
        <p:spPr>
          <a:xfrm>
            <a:off x="821635" y="1590261"/>
            <a:ext cx="2411895" cy="22467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Click on the answer to listen to the string family!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99F0CC8F-4C43-4B07-BDA2-410424E4E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173" y="1183492"/>
            <a:ext cx="3015227" cy="4735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1543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3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FFE599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7" name="Google Shape;127;p23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28" name="Google Shape;128;p23"/>
          <p:cNvPicPr preferRelativeResize="0"/>
          <p:nvPr/>
        </p:nvPicPr>
        <p:blipFill rotWithShape="1">
          <a:blip r:embed="rId3">
            <a:alphaModFix/>
          </a:blip>
          <a:srcRect l="17040" t="42696" r="59322" b="46567"/>
          <a:stretch/>
        </p:blipFill>
        <p:spPr>
          <a:xfrm>
            <a:off x="3777517" y="2024867"/>
            <a:ext cx="4636968" cy="28082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4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B4A7D6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34" name="Google Shape;134;p24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35" name="Google Shape;135;p24"/>
          <p:cNvPicPr preferRelativeResize="0"/>
          <p:nvPr/>
        </p:nvPicPr>
        <p:blipFill rotWithShape="1">
          <a:blip r:embed="rId3">
            <a:alphaModFix/>
          </a:blip>
          <a:srcRect t="39203" r="39346" b="43631"/>
          <a:stretch/>
        </p:blipFill>
        <p:spPr>
          <a:xfrm>
            <a:off x="1916200" y="2269600"/>
            <a:ext cx="8359600" cy="31544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5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93C47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t="23218" r="46337"/>
          <a:stretch/>
        </p:blipFill>
        <p:spPr>
          <a:xfrm>
            <a:off x="4715934" y="796251"/>
            <a:ext cx="2760132" cy="5265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24234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6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chemeClr val="accent4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49" name="Google Shape;149;p26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4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4252629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r>
              <a:rPr lang="en-GB" sz="6800" b="1" dirty="0">
                <a:latin typeface="Architects Daughter"/>
                <a:ea typeface="Architects Daughter"/>
                <a:cs typeface="Architects Daughter"/>
                <a:sym typeface="Architects Daughter"/>
              </a:rPr>
              <a:t>ACCORDION</a:t>
            </a: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endParaRPr b="1" dirty="0"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415589" y="348061"/>
            <a:ext cx="11360800" cy="1056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/>
            <a:r>
              <a:rPr lang="en" sz="4800" b="1" u="sng" dirty="0">
                <a:latin typeface="Cambria"/>
                <a:ea typeface="Cambria"/>
                <a:cs typeface="Cambria"/>
                <a:sym typeface="Cambria"/>
              </a:rPr>
              <a:t>Answer:</a:t>
            </a:r>
          </a:p>
          <a:p>
            <a:pPr marL="0" indent="0"/>
            <a:endParaRPr dirty="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56" name="Google Shape;56;p1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981456">
            <a:off x="-538299" y="841299"/>
            <a:ext cx="9019567" cy="960944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1635DAF-515C-45C5-954A-68E5967CB68E}"/>
              </a:ext>
            </a:extLst>
          </p:cNvPr>
          <p:cNvSpPr txBox="1"/>
          <p:nvPr/>
        </p:nvSpPr>
        <p:spPr>
          <a:xfrm>
            <a:off x="415589" y="1466961"/>
            <a:ext cx="2411895" cy="26776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Click on the answer for a video of rapper Nadia Rose who raps alongside an accordion!</a:t>
            </a:r>
          </a:p>
        </p:txBody>
      </p:sp>
    </p:spTree>
    <p:extLst>
      <p:ext uri="{BB962C8B-B14F-4D97-AF65-F5344CB8AC3E}">
        <p14:creationId xmlns:p14="http://schemas.microsoft.com/office/powerpoint/2010/main" val="25237088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5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FFE599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11" name="Google Shape;211;p35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1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212" name="Google Shape;212;p35"/>
          <p:cNvPicPr preferRelativeResize="0"/>
          <p:nvPr/>
        </p:nvPicPr>
        <p:blipFill rotWithShape="1">
          <a:blip r:embed="rId3">
            <a:alphaModFix/>
          </a:blip>
          <a:srcRect r="88031" b="56967"/>
          <a:stretch/>
        </p:blipFill>
        <p:spPr>
          <a:xfrm>
            <a:off x="4975234" y="186067"/>
            <a:ext cx="2241533" cy="6276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6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B4A7D6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18" name="Google Shape;218;p36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2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219" name="Google Shape;219;p36"/>
          <p:cNvPicPr preferRelativeResize="0"/>
          <p:nvPr/>
        </p:nvPicPr>
        <p:blipFill rotWithShape="1">
          <a:blip r:embed="rId3">
            <a:alphaModFix/>
          </a:blip>
          <a:srcRect r="76250"/>
          <a:stretch/>
        </p:blipFill>
        <p:spPr>
          <a:xfrm>
            <a:off x="5112204" y="203201"/>
            <a:ext cx="1967568" cy="6451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7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rgbClr val="93C47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25" name="Google Shape;225;p37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3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226" name="Google Shape;226;p37"/>
          <p:cNvPicPr preferRelativeResize="0"/>
          <p:nvPr/>
        </p:nvPicPr>
        <p:blipFill rotWithShape="1">
          <a:blip r:embed="rId3">
            <a:alphaModFix/>
          </a:blip>
          <a:srcRect r="51240"/>
          <a:stretch/>
        </p:blipFill>
        <p:spPr>
          <a:xfrm>
            <a:off x="3871592" y="203201"/>
            <a:ext cx="4039533" cy="6451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3717" y="203201"/>
            <a:ext cx="8284560" cy="6451601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8"/>
          <p:cNvSpPr/>
          <p:nvPr/>
        </p:nvSpPr>
        <p:spPr>
          <a:xfrm>
            <a:off x="10531033" y="5370400"/>
            <a:ext cx="1352800" cy="1284400"/>
          </a:xfrm>
          <a:prstGeom prst="ellipse">
            <a:avLst/>
          </a:prstGeom>
          <a:solidFill>
            <a:schemeClr val="accent4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</a:pP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3" name="Google Shape;233;p38"/>
          <p:cNvSpPr txBox="1"/>
          <p:nvPr/>
        </p:nvSpPr>
        <p:spPr>
          <a:xfrm>
            <a:off x="10779433" y="5424000"/>
            <a:ext cx="856000" cy="11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defTabSz="1219170">
              <a:buClr>
                <a:srgbClr val="000000"/>
              </a:buClr>
            </a:pPr>
            <a:r>
              <a:rPr lang="en" sz="6400" kern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4</a:t>
            </a:r>
            <a:endParaRPr sz="6400" kern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4280983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  <a:t>TRUMPET</a:t>
            </a:r>
            <a:br>
              <a:rPr lang="en-GB" b="1" dirty="0"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endParaRPr b="1" dirty="0"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415589" y="348061"/>
            <a:ext cx="11360800" cy="1056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/>
            <a:r>
              <a:rPr lang="en" sz="4800" b="1" u="sng" dirty="0">
                <a:latin typeface="Cambria"/>
                <a:ea typeface="Cambria"/>
                <a:cs typeface="Cambria"/>
                <a:sym typeface="Cambria"/>
              </a:rPr>
              <a:t>Answer:</a:t>
            </a:r>
          </a:p>
          <a:p>
            <a:pPr marL="0" indent="0"/>
            <a:endParaRPr dirty="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56" name="Google Shape;56;p13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981456">
            <a:off x="519912" y="878227"/>
            <a:ext cx="7522933" cy="89492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40F47E-771E-4127-8F0A-F3AB5F8F7194}"/>
              </a:ext>
            </a:extLst>
          </p:cNvPr>
          <p:cNvSpPr txBox="1"/>
          <p:nvPr/>
        </p:nvSpPr>
        <p:spPr>
          <a:xfrm>
            <a:off x="821635" y="1590261"/>
            <a:ext cx="2411895" cy="26776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Click on the answer for a recording of Louis Armstrong playing the trumpet!</a:t>
            </a:r>
          </a:p>
        </p:txBody>
      </p:sp>
    </p:spTree>
    <p:extLst>
      <p:ext uri="{BB962C8B-B14F-4D97-AF65-F5344CB8AC3E}">
        <p14:creationId xmlns:p14="http://schemas.microsoft.com/office/powerpoint/2010/main" val="25600882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2CBF4672-961D-4EBE-8221-FDE8868C8F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798" y="-345022"/>
            <a:ext cx="7414604" cy="5046225"/>
          </a:xfrm>
          <a:prstGeom prst="rect">
            <a:avLst/>
          </a:prstGeom>
        </p:spPr>
      </p:pic>
      <p:pic>
        <p:nvPicPr>
          <p:cNvPr id="11" name="Picture 10">
            <a:hlinkClick r:id="rId4"/>
            <a:extLst>
              <a:ext uri="{FF2B5EF4-FFF2-40B4-BE49-F238E27FC236}">
                <a16:creationId xmlns:a16="http://schemas.microsoft.com/office/drawing/2014/main" id="{213AE49F-00C5-4327-A6E1-1FC2E337B8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13184"/>
            <a:ext cx="4050475" cy="40504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D05F91E-66E1-4B9D-9E97-2193B1CAB6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2867" r="97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325" y="5725549"/>
            <a:ext cx="4812171" cy="139152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CD97950-C054-4206-AA51-9EE5C2C57D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073" y="814154"/>
            <a:ext cx="6119597" cy="6119597"/>
          </a:xfrm>
          <a:prstGeom prst="rect">
            <a:avLst/>
          </a:prstGeom>
        </p:spPr>
      </p:pic>
      <p:pic>
        <p:nvPicPr>
          <p:cNvPr id="1025" name="Picture 1024">
            <a:extLst>
              <a:ext uri="{FF2B5EF4-FFF2-40B4-BE49-F238E27FC236}">
                <a16:creationId xmlns:a16="http://schemas.microsoft.com/office/drawing/2014/main" id="{4DE1CF39-6710-4C14-BAEA-C177A113561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521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072" y="306295"/>
            <a:ext cx="4050474" cy="1097391"/>
          </a:xfrm>
          <a:prstGeom prst="rect">
            <a:avLst/>
          </a:prstGeom>
        </p:spPr>
      </p:pic>
      <p:pic>
        <p:nvPicPr>
          <p:cNvPr id="1029" name="Picture 1028">
            <a:extLst>
              <a:ext uri="{FF2B5EF4-FFF2-40B4-BE49-F238E27FC236}">
                <a16:creationId xmlns:a16="http://schemas.microsoft.com/office/drawing/2014/main" id="{61BBDEB0-F857-42B4-8F55-BD1C160E9B6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" y="2759766"/>
            <a:ext cx="1132405" cy="1601220"/>
          </a:xfrm>
          <a:prstGeom prst="rect">
            <a:avLst/>
          </a:prstGeom>
        </p:spPr>
      </p:pic>
      <p:pic>
        <p:nvPicPr>
          <p:cNvPr id="1038" name="Picture 1037">
            <a:hlinkClick r:id="rId12"/>
            <a:extLst>
              <a:ext uri="{FF2B5EF4-FFF2-40B4-BE49-F238E27FC236}">
                <a16:creationId xmlns:a16="http://schemas.microsoft.com/office/drawing/2014/main" id="{4A1ECB64-382C-456C-B9FE-882C8518C0B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000" b="9955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756" y="1787194"/>
            <a:ext cx="1483723" cy="1318218"/>
          </a:xfrm>
          <a:prstGeom prst="rect">
            <a:avLst/>
          </a:prstGeom>
        </p:spPr>
      </p:pic>
      <p:pic>
        <p:nvPicPr>
          <p:cNvPr id="1041" name="Picture 1040">
            <a:hlinkClick r:id="rId15"/>
            <a:extLst>
              <a:ext uri="{FF2B5EF4-FFF2-40B4-BE49-F238E27FC236}">
                <a16:creationId xmlns:a16="http://schemas.microsoft.com/office/drawing/2014/main" id="{629A0BF0-15BC-4739-8B3E-6D82B14E6CE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6510" y="196563"/>
            <a:ext cx="1850847" cy="1390450"/>
          </a:xfrm>
          <a:prstGeom prst="rect">
            <a:avLst/>
          </a:prstGeom>
        </p:spPr>
      </p:pic>
      <p:pic>
        <p:nvPicPr>
          <p:cNvPr id="1049" name="Picture 1048">
            <a:hlinkClick r:id="rId17"/>
            <a:extLst>
              <a:ext uri="{FF2B5EF4-FFF2-40B4-BE49-F238E27FC236}">
                <a16:creationId xmlns:a16="http://schemas.microsoft.com/office/drawing/2014/main" id="{8F637FE0-F241-434B-91AA-F69763BFF62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57739" y="3745280"/>
            <a:ext cx="1566785" cy="2761433"/>
          </a:xfrm>
          <a:prstGeom prst="rect">
            <a:avLst/>
          </a:prstGeom>
        </p:spPr>
      </p:pic>
      <p:pic>
        <p:nvPicPr>
          <p:cNvPr id="31" name="Picture 30">
            <a:hlinkClick r:id="rId19"/>
            <a:extLst>
              <a:ext uri="{FF2B5EF4-FFF2-40B4-BE49-F238E27FC236}">
                <a16:creationId xmlns:a16="http://schemas.microsoft.com/office/drawing/2014/main" id="{80586DF4-5E63-46FA-8B3F-1C7589D82461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6" t="10320" r="21563"/>
          <a:stretch/>
        </p:blipFill>
        <p:spPr>
          <a:xfrm>
            <a:off x="1508039" y="1843189"/>
            <a:ext cx="2866516" cy="5158039"/>
          </a:xfrm>
          <a:prstGeom prst="rect">
            <a:avLst/>
          </a:prstGeom>
        </p:spPr>
      </p:pic>
      <p:pic>
        <p:nvPicPr>
          <p:cNvPr id="3" name="Picture 2">
            <a:hlinkClick r:id="rId21"/>
            <a:extLst>
              <a:ext uri="{FF2B5EF4-FFF2-40B4-BE49-F238E27FC236}">
                <a16:creationId xmlns:a16="http://schemas.microsoft.com/office/drawing/2014/main" id="{1A415BFF-EF1C-4AE5-9BB5-91C88D6B2764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432" l="9353" r="100000">
                        <a14:foregroundMark x1="69784" y1="80114" x2="69784" y2="801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163" y="1876316"/>
            <a:ext cx="876266" cy="1109517"/>
          </a:xfrm>
          <a:prstGeom prst="rect">
            <a:avLst/>
          </a:prstGeom>
        </p:spPr>
      </p:pic>
      <p:sp>
        <p:nvSpPr>
          <p:cNvPr id="4" name="AutoShape 2" descr="Yamaha YCL-450 Wooden Bb Clarinet Outfit">
            <a:extLst>
              <a:ext uri="{FF2B5EF4-FFF2-40B4-BE49-F238E27FC236}">
                <a16:creationId xmlns:a16="http://schemas.microsoft.com/office/drawing/2014/main" id="{FA0E75DE-CB85-4F1D-800F-D7DAD93BDFE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1617108"/>
            <a:ext cx="1964292" cy="196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hlinkClick r:id="rId24"/>
            <a:extLst>
              <a:ext uri="{FF2B5EF4-FFF2-40B4-BE49-F238E27FC236}">
                <a16:creationId xmlns:a16="http://schemas.microsoft.com/office/drawing/2014/main" id="{240D944F-D854-4DD1-B9FA-EB5B447A6903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42546" b="58158" l="1000" r="98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8693" b="44692"/>
          <a:stretch/>
        </p:blipFill>
        <p:spPr>
          <a:xfrm>
            <a:off x="9272909" y="3339854"/>
            <a:ext cx="2380632" cy="589087"/>
          </a:xfrm>
          <a:prstGeom prst="rect">
            <a:avLst/>
          </a:prstGeom>
        </p:spPr>
      </p:pic>
      <p:pic>
        <p:nvPicPr>
          <p:cNvPr id="22" name="Picture 8">
            <a:hlinkClick r:id="rId27"/>
            <a:extLst>
              <a:ext uri="{FF2B5EF4-FFF2-40B4-BE49-F238E27FC236}">
                <a16:creationId xmlns:a16="http://schemas.microsoft.com/office/drawing/2014/main" id="{D2B609EF-6CC3-4DC4-A2F3-715D95B1F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6401" y="5318793"/>
            <a:ext cx="2429043" cy="151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>
            <a:hlinkClick r:id="rId30"/>
            <a:extLst>
              <a:ext uri="{FF2B5EF4-FFF2-40B4-BE49-F238E27FC236}">
                <a16:creationId xmlns:a16="http://schemas.microsoft.com/office/drawing/2014/main" id="{E0DD4DF7-940B-4670-AB0C-A0417DA99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0" b="99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61356">
            <a:off x="-271244" y="412002"/>
            <a:ext cx="2339859" cy="2455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9" name="TextBox 1038">
            <a:extLst>
              <a:ext uri="{FF2B5EF4-FFF2-40B4-BE49-F238E27FC236}">
                <a16:creationId xmlns:a16="http://schemas.microsoft.com/office/drawing/2014/main" id="{7B8444D2-AA2A-46F8-9CC7-0A292FB0B8E4}"/>
              </a:ext>
            </a:extLst>
          </p:cNvPr>
          <p:cNvSpPr txBox="1"/>
          <p:nvPr/>
        </p:nvSpPr>
        <p:spPr>
          <a:xfrm>
            <a:off x="3884336" y="384200"/>
            <a:ext cx="4775687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000" b="1" u="sng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sz="2000" dirty="0"/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Hello everyone!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Click on the pictures to explore more musical games and videos of instruments!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                 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fun! Mrs Cripps </a:t>
            </a:r>
            <a:r>
              <a:rPr lang="en-GB" sz="2400" dirty="0"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1032" name="Picture 1031">
            <a:hlinkClick r:id="rId33"/>
            <a:extLst>
              <a:ext uri="{FF2B5EF4-FFF2-40B4-BE49-F238E27FC236}">
                <a16:creationId xmlns:a16="http://schemas.microsoft.com/office/drawing/2014/main" id="{B5A28892-2062-4357-B3C7-DA636214DAB1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1205" b="98193" l="1875" r="9781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607" y="4023828"/>
            <a:ext cx="2410822" cy="1218960"/>
          </a:xfrm>
          <a:prstGeom prst="rect">
            <a:avLst/>
          </a:prstGeom>
        </p:spPr>
      </p:pic>
      <p:pic>
        <p:nvPicPr>
          <p:cNvPr id="19" name="Picture 2" descr="Image result for basket of percussion instruments">
            <a:hlinkClick r:id="rId36"/>
            <a:extLst>
              <a:ext uri="{FF2B5EF4-FFF2-40B4-BE49-F238E27FC236}">
                <a16:creationId xmlns:a16="http://schemas.microsoft.com/office/drawing/2014/main" id="{A13F75F6-178F-4465-83E6-3B76DD195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5155" b="98454" l="215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029" y="4294404"/>
            <a:ext cx="1964292" cy="2048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583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732</TotalTime>
  <Words>164</Words>
  <Application>Microsoft Office PowerPoint</Application>
  <PresentationFormat>Widescreen</PresentationFormat>
  <Paragraphs>45</Paragraphs>
  <Slides>18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Architects Daughter</vt:lpstr>
      <vt:lpstr>Arial</vt:lpstr>
      <vt:lpstr>Calibri</vt:lpstr>
      <vt:lpstr>Calibri Light</vt:lpstr>
      <vt:lpstr>Cambria</vt:lpstr>
      <vt:lpstr>Comic Sans MS</vt:lpstr>
      <vt:lpstr>Office Theme</vt:lpstr>
      <vt:lpstr>Simple Light</vt:lpstr>
      <vt:lpstr>Zoom In</vt:lpstr>
      <vt:lpstr>Instructions:</vt:lpstr>
      <vt:lpstr>PowerPoint Presentation</vt:lpstr>
      <vt:lpstr>PowerPoint Presentation</vt:lpstr>
      <vt:lpstr>PowerPoint Presentation</vt:lpstr>
      <vt:lpstr>PowerPoint Presentation</vt:lpstr>
      <vt:lpstr>          DOUBLE  BASS </vt:lpstr>
      <vt:lpstr>PowerPoint Presentation</vt:lpstr>
      <vt:lpstr>PowerPoint Presentation</vt:lpstr>
      <vt:lpstr>PowerPoint Presentation</vt:lpstr>
      <vt:lpstr>PowerPoint Presentation</vt:lpstr>
      <vt:lpstr> ACCORDION </vt:lpstr>
      <vt:lpstr>PowerPoint Presentation</vt:lpstr>
      <vt:lpstr>PowerPoint Presentation</vt:lpstr>
      <vt:lpstr>PowerPoint Presentation</vt:lpstr>
      <vt:lpstr>PowerPoint Presentation</vt:lpstr>
      <vt:lpstr>          TRUMPET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Cripps</dc:creator>
  <cp:lastModifiedBy>Emily REEVES</cp:lastModifiedBy>
  <cp:revision>60</cp:revision>
  <dcterms:created xsi:type="dcterms:W3CDTF">2020-05-31T07:21:12Z</dcterms:created>
  <dcterms:modified xsi:type="dcterms:W3CDTF">2021-02-09T21:04:03Z</dcterms:modified>
</cp:coreProperties>
</file>