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tmp" ContentType="image/png"/>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72" d="100"/>
          <a:sy n="72" d="100"/>
        </p:scale>
        <p:origin x="618" y="66"/>
      </p:cViewPr>
      <p:guideLst/>
    </p:cSldViewPr>
  </p:slideViewPr>
  <p:notesTextViewPr>
    <p:cViewPr>
      <p:scale>
        <a:sx n="1" d="1"/>
        <a:sy n="1" d="1"/>
      </p:scale>
      <p:origin x="0" y="0"/>
    </p:cViewPr>
  </p:notesTextViewPr>
  <p:sorterViewPr>
    <p:cViewPr>
      <p:scale>
        <a:sx n="100" d="100"/>
        <a:sy n="100" d="100"/>
      </p:scale>
      <p:origin x="0" y="-187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1/19/2021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tmp"/><Relationship Id="rId1" Type="http://schemas.openxmlformats.org/officeDocument/2006/relationships/slideLayout" Target="../slideLayouts/slideLayout7.xml"/><Relationship Id="rId5" Type="http://schemas.openxmlformats.org/officeDocument/2006/relationships/image" Target="../media/image5.tmp"/><Relationship Id="rId4" Type="http://schemas.openxmlformats.org/officeDocument/2006/relationships/image" Target="../media/image4.tmp"/></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hyperlink" Target="mailto:ashteacher@west-malling.kent.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Year 6 – Term 3 R.E.</a:t>
            </a:r>
            <a:br>
              <a:rPr lang="en-GB" dirty="0"/>
            </a:br>
            <a:r>
              <a:rPr lang="en-GB" dirty="0"/>
              <a:t>Islam – Week 3</a:t>
            </a:r>
          </a:p>
        </p:txBody>
      </p:sp>
    </p:spTree>
    <p:extLst>
      <p:ext uri="{BB962C8B-B14F-4D97-AF65-F5344CB8AC3E}">
        <p14:creationId xmlns:p14="http://schemas.microsoft.com/office/powerpoint/2010/main" val="41109252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t>Hello Ash Class</a:t>
            </a:r>
          </a:p>
        </p:txBody>
      </p:sp>
      <p:sp>
        <p:nvSpPr>
          <p:cNvPr id="3" name="Content Placeholder 2"/>
          <p:cNvSpPr>
            <a:spLocks noGrp="1"/>
          </p:cNvSpPr>
          <p:nvPr>
            <p:ph idx="1"/>
          </p:nvPr>
        </p:nvSpPr>
        <p:spPr/>
        <p:txBody>
          <a:bodyPr>
            <a:normAutofit/>
          </a:bodyPr>
          <a:lstStyle/>
          <a:p>
            <a:pPr marL="0" indent="0" algn="ctr">
              <a:buNone/>
            </a:pPr>
            <a:r>
              <a:rPr lang="en-GB" sz="3200" dirty="0"/>
              <a:t>Well done for all your hard work over the last two weeks. We are all impressed with how much effort and enthusiasm you have all shown.</a:t>
            </a:r>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144911"/>
            <a:ext cx="609600" cy="609600"/>
          </a:xfrm>
          <a:prstGeom prst="rect">
            <a:avLst/>
          </a:prstGeom>
        </p:spPr>
      </p:pic>
    </p:spTree>
    <p:extLst>
      <p:ext uri="{BB962C8B-B14F-4D97-AF65-F5344CB8AC3E}">
        <p14:creationId xmlns:p14="http://schemas.microsoft.com/office/powerpoint/2010/main" val="973410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2400" dirty="0"/>
              <a:t>Last week we looked at The Five Pillars of Islam. This week we are focusing on the third pillar – Zakah. This is when Muslims give a percentage of their savings each year to those in need. It reminds Muslims of their duty to the poor and that wealth is a gift from Allah.</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64402" y="5431762"/>
            <a:ext cx="609600" cy="609600"/>
          </a:xfrm>
          <a:prstGeom prst="rect">
            <a:avLst/>
          </a:prstGeom>
        </p:spPr>
      </p:pic>
    </p:spTree>
    <p:extLst>
      <p:ext uri="{BB962C8B-B14F-4D97-AF65-F5344CB8AC3E}">
        <p14:creationId xmlns:p14="http://schemas.microsoft.com/office/powerpoint/2010/main" val="169065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4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a:t>In your book or on a piece of paper, write the date and underline it. Miss a line and write the L.I.</a:t>
            </a:r>
          </a:p>
        </p:txBody>
      </p:sp>
      <p:sp>
        <p:nvSpPr>
          <p:cNvPr id="3" name="Content Placeholder 2"/>
          <p:cNvSpPr>
            <a:spLocks noGrp="1"/>
          </p:cNvSpPr>
          <p:nvPr>
            <p:ph idx="1"/>
          </p:nvPr>
        </p:nvSpPr>
        <p:spPr/>
        <p:txBody>
          <a:bodyPr>
            <a:normAutofit/>
          </a:bodyPr>
          <a:lstStyle/>
          <a:p>
            <a:pPr marL="0" indent="0" algn="r">
              <a:buNone/>
            </a:pPr>
            <a:r>
              <a:rPr lang="en-GB" sz="2800" u="sng" dirty="0"/>
              <a:t>Thursday 21</a:t>
            </a:r>
            <a:r>
              <a:rPr lang="en-GB" sz="2800" u="sng" baseline="30000" dirty="0"/>
              <a:t>st</a:t>
            </a:r>
            <a:r>
              <a:rPr lang="en-GB" sz="2800" u="sng" dirty="0"/>
              <a:t> January 2020</a:t>
            </a:r>
          </a:p>
          <a:p>
            <a:pPr marL="0" indent="0" algn="r">
              <a:buNone/>
            </a:pPr>
            <a:endParaRPr lang="en-GB" sz="2800" u="sng" dirty="0"/>
          </a:p>
          <a:p>
            <a:pPr marL="0" indent="0">
              <a:buNone/>
            </a:pPr>
            <a:r>
              <a:rPr lang="en-GB" sz="2800" dirty="0"/>
              <a:t>L.I. –To be able to explain how Zakah works.</a:t>
            </a:r>
          </a:p>
          <a:p>
            <a:pPr>
              <a:buFont typeface="Arial" panose="020B0604020202020204" pitchFamily="34" charset="0"/>
              <a:buChar char="•"/>
            </a:pPr>
            <a:r>
              <a:rPr lang="en-GB" sz="2800" dirty="0"/>
              <a:t>I can explain the importance of the pillar of Zakah</a:t>
            </a:r>
          </a:p>
          <a:p>
            <a:pPr>
              <a:buFont typeface="Arial" panose="020B0604020202020204" pitchFamily="34" charset="0"/>
              <a:buChar char="•"/>
            </a:pPr>
            <a:r>
              <a:rPr lang="en-GB" sz="2800" dirty="0"/>
              <a:t>I can explain why money is given away and why</a:t>
            </a:r>
          </a:p>
          <a:p>
            <a:pPr>
              <a:buFont typeface="Arial" panose="020B0604020202020204" pitchFamily="34" charset="0"/>
              <a:buChar char="•"/>
            </a:pPr>
            <a:r>
              <a:rPr lang="en-GB" sz="2800" dirty="0"/>
              <a:t>I can give some reasons for the importance of generosity</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661951"/>
            <a:ext cx="609600" cy="609600"/>
          </a:xfrm>
          <a:prstGeom prst="rect">
            <a:avLst/>
          </a:prstGeom>
        </p:spPr>
      </p:pic>
    </p:spTree>
    <p:extLst>
      <p:ext uri="{BB962C8B-B14F-4D97-AF65-F5344CB8AC3E}">
        <p14:creationId xmlns:p14="http://schemas.microsoft.com/office/powerpoint/2010/main" val="264884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9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1779193"/>
          </a:xfrm>
        </p:spPr>
        <p:txBody>
          <a:bodyPr>
            <a:noAutofit/>
          </a:bodyPr>
          <a:lstStyle/>
          <a:p>
            <a:r>
              <a:rPr lang="en-GB" sz="1800" dirty="0"/>
              <a:t>Think about what your have learnt about the pillar of zakah from the last 2 weeks.</a:t>
            </a:r>
            <a:br>
              <a:rPr lang="en-GB" sz="1800" dirty="0"/>
            </a:br>
            <a:r>
              <a:rPr lang="en-GB" sz="1800" dirty="0"/>
              <a:t>In your book write the title (leave a line underneath the L.I.) :The Third Pillar of Zakah -  and underline it.</a:t>
            </a:r>
            <a:br>
              <a:rPr lang="en-GB" sz="1800" dirty="0"/>
            </a:br>
            <a:r>
              <a:rPr lang="en-GB" sz="1800" dirty="0"/>
              <a:t>Draw the diagram below.</a:t>
            </a:r>
            <a:br>
              <a:rPr lang="en-GB" sz="1800" dirty="0"/>
            </a:br>
            <a:r>
              <a:rPr lang="en-GB" sz="1800" dirty="0"/>
              <a:t>Write around the bubble what you can remember about the pillar of Zakah.</a:t>
            </a:r>
          </a:p>
        </p:txBody>
      </p:sp>
      <p:sp>
        <p:nvSpPr>
          <p:cNvPr id="3" name="Content Placeholder 2"/>
          <p:cNvSpPr>
            <a:spLocks noGrp="1"/>
          </p:cNvSpPr>
          <p:nvPr>
            <p:ph idx="1"/>
          </p:nvPr>
        </p:nvSpPr>
        <p:spPr>
          <a:xfrm>
            <a:off x="677334" y="2388791"/>
            <a:ext cx="8596668" cy="3975913"/>
          </a:xfrm>
        </p:spPr>
        <p:txBody>
          <a:bodyPr/>
          <a:lstStyle/>
          <a:p>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On the next 2 slides there is some more information about Zakah. Add any extra information to your diagram in a different coloured pen.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grpSp>
        <p:nvGrpSpPr>
          <p:cNvPr id="12" name="Group 11"/>
          <p:cNvGrpSpPr/>
          <p:nvPr/>
        </p:nvGrpSpPr>
        <p:grpSpPr>
          <a:xfrm>
            <a:off x="3034453" y="2923328"/>
            <a:ext cx="3413760" cy="2162810"/>
            <a:chOff x="0" y="0"/>
            <a:chExt cx="2897945" cy="1747325"/>
          </a:xfrm>
        </p:grpSpPr>
        <p:sp>
          <p:nvSpPr>
            <p:cNvPr id="13" name="Cloud 12"/>
            <p:cNvSpPr/>
            <p:nvPr/>
          </p:nvSpPr>
          <p:spPr>
            <a:xfrm>
              <a:off x="275833" y="412496"/>
              <a:ext cx="2288052" cy="1139483"/>
            </a:xfrm>
            <a:prstGeom prst="cloud">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2000" dirty="0">
                  <a:solidFill>
                    <a:srgbClr val="000000"/>
                  </a:solidFill>
                  <a:effectLst/>
                  <a:latin typeface="Trebuchet MS" panose="020B0603020202020204" pitchFamily="34" charset="0"/>
                  <a:ea typeface="Calibri" panose="020F0502020204030204" pitchFamily="34" charset="0"/>
                  <a:cs typeface="Times New Roman" panose="02020603050405020304" pitchFamily="18" charset="0"/>
                </a:rPr>
                <a:t>Where does Zakah go to ? </a:t>
              </a:r>
              <a:endParaRPr lang="en-GB" sz="2000" dirty="0">
                <a:effectLst/>
                <a:ea typeface="Calibri" panose="020F0502020204030204" pitchFamily="34" charset="0"/>
                <a:cs typeface="Times New Roman" panose="02020603050405020304" pitchFamily="18" charset="0"/>
              </a:endParaRPr>
            </a:p>
          </p:txBody>
        </p:sp>
        <p:cxnSp>
          <p:nvCxnSpPr>
            <p:cNvPr id="14" name="Straight Arrow Connector 13"/>
            <p:cNvCxnSpPr/>
            <p:nvPr/>
          </p:nvCxnSpPr>
          <p:spPr>
            <a:xfrm flipV="1">
              <a:off x="2311400" y="177800"/>
              <a:ext cx="281354" cy="3376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flipH="1" flipV="1">
              <a:off x="0" y="381000"/>
              <a:ext cx="429065" cy="36825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1803400" y="1371600"/>
              <a:ext cx="147662" cy="3757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flipH="1">
              <a:off x="228600" y="1358900"/>
              <a:ext cx="379827" cy="3492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a:off x="2286000" y="1181100"/>
              <a:ext cx="611945" cy="3611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p:cNvCxnSpPr/>
            <p:nvPr/>
          </p:nvCxnSpPr>
          <p:spPr>
            <a:xfrm flipH="1" flipV="1">
              <a:off x="1397000" y="0"/>
              <a:ext cx="45719" cy="4667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505244" y="5517445"/>
            <a:ext cx="609600" cy="609600"/>
          </a:xfrm>
          <a:prstGeom prst="rect">
            <a:avLst/>
          </a:prstGeom>
        </p:spPr>
      </p:pic>
    </p:spTree>
    <p:extLst>
      <p:ext uri="{BB962C8B-B14F-4D97-AF65-F5344CB8AC3E}">
        <p14:creationId xmlns:p14="http://schemas.microsoft.com/office/powerpoint/2010/main" val="16752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3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descr="Zakah powerpoint [Compatibility Mode] - PowerPoint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29640" t="12814" r="14193" b="13308"/>
          <a:stretch/>
        </p:blipFill>
        <p:spPr>
          <a:xfrm>
            <a:off x="355601" y="278646"/>
            <a:ext cx="3695700" cy="2616954"/>
          </a:xfrm>
          <a:prstGeom prst="rect">
            <a:avLst/>
          </a:prstGeom>
        </p:spPr>
      </p:pic>
      <p:pic>
        <p:nvPicPr>
          <p:cNvPr id="3" name="Content Placeholder 4" descr="Zakah powerpoint [Compatibility Mode] - PowerPoint (Product Activation Failed)"/>
          <p:cNvPicPr>
            <a:picLocks noChangeAspect="1"/>
          </p:cNvPicPr>
          <p:nvPr/>
        </p:nvPicPr>
        <p:blipFill rotWithShape="1">
          <a:blip r:embed="rId3">
            <a:extLst>
              <a:ext uri="{28A0092B-C50C-407E-A947-70E740481C1C}">
                <a14:useLocalDpi xmlns:a14="http://schemas.microsoft.com/office/drawing/2010/main" val="0"/>
              </a:ext>
            </a:extLst>
          </a:blip>
          <a:srcRect l="29640" t="19133" r="15104" b="12180"/>
          <a:stretch/>
        </p:blipFill>
        <p:spPr>
          <a:xfrm>
            <a:off x="4658856" y="215900"/>
            <a:ext cx="3850145" cy="2576512"/>
          </a:xfrm>
          <a:prstGeom prst="rect">
            <a:avLst/>
          </a:prstGeom>
        </p:spPr>
      </p:pic>
      <p:pic>
        <p:nvPicPr>
          <p:cNvPr id="4" name="Content Placeholder 6" descr="Zakah powerpoint [Compatibility Mode] - PowerPoint (Product Activation Failed)"/>
          <p:cNvPicPr>
            <a:picLocks noChangeAspect="1"/>
          </p:cNvPicPr>
          <p:nvPr/>
        </p:nvPicPr>
        <p:blipFill rotWithShape="1">
          <a:blip r:embed="rId4">
            <a:extLst>
              <a:ext uri="{28A0092B-C50C-407E-A947-70E740481C1C}">
                <a14:useLocalDpi xmlns:a14="http://schemas.microsoft.com/office/drawing/2010/main" val="0"/>
              </a:ext>
            </a:extLst>
          </a:blip>
          <a:srcRect l="29640" t="10558" r="14801" b="10488"/>
          <a:stretch/>
        </p:blipFill>
        <p:spPr>
          <a:xfrm>
            <a:off x="487929" y="3294784"/>
            <a:ext cx="3860800" cy="2953616"/>
          </a:xfrm>
          <a:prstGeom prst="rect">
            <a:avLst/>
          </a:prstGeom>
        </p:spPr>
      </p:pic>
      <p:pic>
        <p:nvPicPr>
          <p:cNvPr id="5" name="Content Placeholder 8" descr="Zakah powerpoint [Compatibility Mode] - PowerPoint (Product Activation Failed)"/>
          <p:cNvPicPr>
            <a:picLocks noChangeAspect="1"/>
          </p:cNvPicPr>
          <p:nvPr/>
        </p:nvPicPr>
        <p:blipFill rotWithShape="1">
          <a:blip r:embed="rId5">
            <a:extLst>
              <a:ext uri="{28A0092B-C50C-407E-A947-70E740481C1C}">
                <a14:useLocalDpi xmlns:a14="http://schemas.microsoft.com/office/drawing/2010/main" val="0"/>
              </a:ext>
            </a:extLst>
          </a:blip>
          <a:srcRect l="30247" t="9995" r="15712" b="12179"/>
          <a:stretch/>
        </p:blipFill>
        <p:spPr>
          <a:xfrm>
            <a:off x="4969934" y="2919861"/>
            <a:ext cx="4440766" cy="3442840"/>
          </a:xfrm>
          <a:prstGeom prst="rect">
            <a:avLst/>
          </a:prstGeom>
        </p:spPr>
      </p:pic>
    </p:spTree>
    <p:extLst>
      <p:ext uri="{BB962C8B-B14F-4D97-AF65-F5344CB8AC3E}">
        <p14:creationId xmlns:p14="http://schemas.microsoft.com/office/powerpoint/2010/main" val="2697543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428625"/>
            <a:ext cx="2711450"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80975" y="2214563"/>
            <a:ext cx="2884123" cy="369332"/>
          </a:xfrm>
          <a:prstGeom prst="rect">
            <a:avLst/>
          </a:prstGeom>
        </p:spPr>
        <p:txBody>
          <a:bodyPr wrap="none">
            <a:spAutoFit/>
          </a:bodyPr>
          <a:lstStyle/>
          <a:p>
            <a:pPr>
              <a:spcBef>
                <a:spcPct val="50000"/>
              </a:spcBef>
              <a:defRPr/>
            </a:pPr>
            <a:r>
              <a:rPr lang="en-GB" altLang="en-US" b="1" dirty="0">
                <a:solidFill>
                  <a:srgbClr val="0070C0"/>
                </a:solidFill>
                <a:effectLst>
                  <a:outerShdw blurRad="38100" dist="38100" dir="2700000" algn="tl">
                    <a:srgbClr val="C0C0C0"/>
                  </a:outerShdw>
                </a:effectLst>
                <a:latin typeface="Comic Sans MS" panose="030F0702030302020204" pitchFamily="66" charset="0"/>
              </a:rPr>
              <a:t>The poor and the needy</a:t>
            </a:r>
          </a:p>
        </p:txBody>
      </p:sp>
      <p:sp>
        <p:nvSpPr>
          <p:cNvPr id="4" name="AutoShape 5"/>
          <p:cNvSpPr>
            <a:spLocks noChangeArrowheads="1"/>
          </p:cNvSpPr>
          <p:nvPr/>
        </p:nvSpPr>
        <p:spPr bwMode="auto">
          <a:xfrm>
            <a:off x="3927030" y="325857"/>
            <a:ext cx="2447925" cy="935037"/>
          </a:xfrm>
          <a:prstGeom prst="cloudCallout">
            <a:avLst>
              <a:gd name="adj1" fmla="val -37028"/>
              <a:gd name="adj2" fmla="val 18176"/>
            </a:avLst>
          </a:prstGeom>
          <a:solidFill>
            <a:schemeClr val="bg1"/>
          </a:solidFill>
          <a:ln w="9525">
            <a:solidFill>
              <a:schemeClr val="tx1"/>
            </a:solidFill>
            <a:round/>
            <a:headEnd/>
            <a:tailEnd/>
          </a:ln>
        </p:spPr>
        <p:txBody>
          <a:bodyPr/>
          <a:lstStyle/>
          <a:p>
            <a:pPr algn="ctr" eaLnBrk="1" fontAlgn="auto" hangingPunct="1">
              <a:spcBef>
                <a:spcPts val="0"/>
              </a:spcBef>
              <a:spcAft>
                <a:spcPts val="0"/>
              </a:spcAft>
              <a:defRPr/>
            </a:pPr>
            <a:r>
              <a:rPr lang="en-GB" sz="2000" b="1" dirty="0" err="1">
                <a:solidFill>
                  <a:srgbClr val="002060"/>
                </a:solidFill>
                <a:effectLst>
                  <a:outerShdw blurRad="38100" dist="38100" dir="2700000" algn="tl">
                    <a:srgbClr val="000000">
                      <a:alpha val="43137"/>
                    </a:srgbClr>
                  </a:outerShdw>
                </a:effectLst>
                <a:latin typeface="Comic Sans MS" pitchFamily="66" charset="0"/>
                <a:ea typeface="+mn-ea"/>
              </a:rPr>
              <a:t>Zakah</a:t>
            </a:r>
            <a:r>
              <a:rPr lang="en-GB" sz="2000" b="1" dirty="0">
                <a:solidFill>
                  <a:srgbClr val="002060"/>
                </a:solidFill>
                <a:effectLst>
                  <a:outerShdw blurRad="38100" dist="38100" dir="2700000" algn="tl">
                    <a:srgbClr val="000000">
                      <a:alpha val="43137"/>
                    </a:srgbClr>
                  </a:outerShdw>
                </a:effectLst>
                <a:latin typeface="Comic Sans MS" pitchFamily="66" charset="0"/>
                <a:ea typeface="+mn-ea"/>
              </a:rPr>
              <a:t> goes to:</a:t>
            </a:r>
          </a:p>
          <a:p>
            <a:pPr algn="ctr" eaLnBrk="1" fontAlgn="auto" hangingPunct="1">
              <a:spcBef>
                <a:spcPts val="0"/>
              </a:spcBef>
              <a:spcAft>
                <a:spcPts val="0"/>
              </a:spcAft>
              <a:defRPr/>
            </a:pPr>
            <a:endParaRPr lang="en-GB" sz="2000" dirty="0">
              <a:latin typeface="Comic Sans MS" pitchFamily="66" charset="0"/>
              <a:ea typeface="+mn-ea"/>
            </a:endParaRPr>
          </a:p>
          <a:p>
            <a:pPr algn="ctr" eaLnBrk="1" fontAlgn="auto" hangingPunct="1">
              <a:spcBef>
                <a:spcPts val="0"/>
              </a:spcBef>
              <a:spcAft>
                <a:spcPts val="0"/>
              </a:spcAft>
              <a:defRPr/>
            </a:pPr>
            <a:endParaRPr lang="en-GB" sz="2000" dirty="0">
              <a:latin typeface="Comic Sans MS" pitchFamily="66" charset="0"/>
              <a:ea typeface="+mn-ea"/>
            </a:endParaRPr>
          </a:p>
        </p:txBody>
      </p:sp>
      <p:pic>
        <p:nvPicPr>
          <p:cNvPr id="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4413" y="1404292"/>
            <a:ext cx="2143125"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073468" y="2806314"/>
            <a:ext cx="2759089" cy="369332"/>
          </a:xfrm>
          <a:prstGeom prst="rect">
            <a:avLst/>
          </a:prstGeom>
        </p:spPr>
        <p:txBody>
          <a:bodyPr wrap="none">
            <a:spAutoFit/>
          </a:bodyPr>
          <a:lstStyle/>
          <a:p>
            <a:pPr>
              <a:spcBef>
                <a:spcPct val="50000"/>
              </a:spcBef>
              <a:defRPr/>
            </a:pPr>
            <a:r>
              <a:rPr lang="en-GB" altLang="en-US" b="1" dirty="0">
                <a:solidFill>
                  <a:srgbClr val="0070C0"/>
                </a:solidFill>
                <a:effectLst>
                  <a:outerShdw blurRad="38100" dist="38100" dir="2700000" algn="tl">
                    <a:srgbClr val="C0C0C0"/>
                  </a:outerShdw>
                </a:effectLst>
                <a:latin typeface="Comic Sans MS" panose="030F0702030302020204" pitchFamily="66" charset="0"/>
              </a:rPr>
              <a:t>Muslims studying Islam</a:t>
            </a:r>
          </a:p>
        </p:txBody>
      </p:sp>
      <p:pic>
        <p:nvPicPr>
          <p:cNvPr id="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2143" y="1183850"/>
            <a:ext cx="2187158" cy="136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070155" y="2478809"/>
            <a:ext cx="3211135" cy="369332"/>
          </a:xfrm>
          <a:prstGeom prst="rect">
            <a:avLst/>
          </a:prstGeom>
        </p:spPr>
        <p:txBody>
          <a:bodyPr wrap="none">
            <a:spAutoFit/>
          </a:bodyPr>
          <a:lstStyle/>
          <a:p>
            <a:pPr>
              <a:spcBef>
                <a:spcPct val="50000"/>
              </a:spcBef>
              <a:defRPr/>
            </a:pPr>
            <a:r>
              <a:rPr lang="en-GB" altLang="en-US" b="1" dirty="0">
                <a:solidFill>
                  <a:srgbClr val="0070C0"/>
                </a:solidFill>
                <a:effectLst>
                  <a:outerShdw blurRad="38100" dist="38100" dir="2700000" algn="tl">
                    <a:srgbClr val="C0C0C0"/>
                  </a:outerShdw>
                </a:effectLst>
                <a:latin typeface="Comic Sans MS" panose="030F0702030302020204" pitchFamily="66" charset="0"/>
              </a:rPr>
              <a:t>Travellers who </a:t>
            </a:r>
            <a:r>
              <a:rPr lang="en-GB" altLang="en-US" b="1" u="sng" dirty="0">
                <a:solidFill>
                  <a:srgbClr val="0070C0"/>
                </a:solidFill>
                <a:effectLst>
                  <a:outerShdw blurRad="38100" dist="38100" dir="2700000" algn="tl">
                    <a:srgbClr val="C0C0C0"/>
                  </a:outerShdw>
                </a:effectLst>
                <a:latin typeface="Comic Sans MS" panose="030F0702030302020204" pitchFamily="66" charset="0"/>
              </a:rPr>
              <a:t>need</a:t>
            </a:r>
            <a:r>
              <a:rPr lang="en-GB" altLang="en-US" b="1" dirty="0">
                <a:solidFill>
                  <a:srgbClr val="0070C0"/>
                </a:solidFill>
                <a:effectLst>
                  <a:outerShdw blurRad="38100" dist="38100" dir="2700000" algn="tl">
                    <a:srgbClr val="C0C0C0"/>
                  </a:outerShdw>
                </a:effectLst>
                <a:latin typeface="Comic Sans MS" panose="030F0702030302020204" pitchFamily="66" charset="0"/>
              </a:rPr>
              <a:t> money</a:t>
            </a:r>
          </a:p>
        </p:txBody>
      </p:sp>
      <p:pic>
        <p:nvPicPr>
          <p:cNvPr id="9"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625" y="2786063"/>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1705570" y="3518418"/>
            <a:ext cx="1770036" cy="369332"/>
          </a:xfrm>
          <a:prstGeom prst="rect">
            <a:avLst/>
          </a:prstGeom>
        </p:spPr>
        <p:txBody>
          <a:bodyPr wrap="none">
            <a:spAutoFit/>
          </a:bodyPr>
          <a:lstStyle/>
          <a:p>
            <a:pPr>
              <a:spcBef>
                <a:spcPct val="50000"/>
              </a:spcBef>
              <a:defRPr/>
            </a:pPr>
            <a:r>
              <a:rPr lang="en-GB" altLang="en-US" b="1" dirty="0">
                <a:solidFill>
                  <a:srgbClr val="0070C0"/>
                </a:solidFill>
                <a:effectLst>
                  <a:outerShdw blurRad="38100" dist="38100" dir="2700000" algn="tl">
                    <a:srgbClr val="C0C0C0"/>
                  </a:outerShdw>
                </a:effectLst>
                <a:latin typeface="Comic Sans MS" panose="030F0702030302020204" pitchFamily="66" charset="0"/>
              </a:rPr>
              <a:t>People in debt</a:t>
            </a:r>
          </a:p>
        </p:txBody>
      </p:sp>
      <p:pic>
        <p:nvPicPr>
          <p:cNvPr id="12"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625" y="4664631"/>
            <a:ext cx="1928813"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2357438" y="5903313"/>
            <a:ext cx="1527982" cy="646331"/>
          </a:xfrm>
          <a:prstGeom prst="rect">
            <a:avLst/>
          </a:prstGeom>
        </p:spPr>
        <p:txBody>
          <a:bodyPr wrap="none">
            <a:spAutoFit/>
          </a:bodyPr>
          <a:lstStyle/>
          <a:p>
            <a:pPr>
              <a:defRPr/>
            </a:pPr>
            <a:r>
              <a:rPr lang="en-GB" altLang="en-US" b="1" dirty="0">
                <a:solidFill>
                  <a:srgbClr val="0070C0"/>
                </a:solidFill>
                <a:effectLst>
                  <a:outerShdw blurRad="38100" dist="38100" dir="2700000" algn="tl">
                    <a:srgbClr val="C0C0C0"/>
                  </a:outerShdw>
                </a:effectLst>
                <a:latin typeface="Comic Sans MS" panose="030F0702030302020204" pitchFamily="66" charset="0"/>
              </a:rPr>
              <a:t>Prisoners of</a:t>
            </a:r>
          </a:p>
          <a:p>
            <a:pPr>
              <a:defRPr/>
            </a:pPr>
            <a:r>
              <a:rPr lang="en-GB" altLang="en-US" b="1" dirty="0">
                <a:solidFill>
                  <a:srgbClr val="0070C0"/>
                </a:solidFill>
                <a:effectLst>
                  <a:outerShdw blurRad="38100" dist="38100" dir="2700000" algn="tl">
                    <a:srgbClr val="C0C0C0"/>
                  </a:outerShdw>
                </a:effectLst>
                <a:latin typeface="Comic Sans MS" panose="030F0702030302020204" pitchFamily="66" charset="0"/>
              </a:rPr>
              <a:t>war</a:t>
            </a:r>
          </a:p>
        </p:txBody>
      </p:sp>
      <p:pic>
        <p:nvPicPr>
          <p:cNvPr id="14"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68100" y="3562821"/>
            <a:ext cx="18954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18152" y="3687010"/>
            <a:ext cx="183038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3475606" y="5109584"/>
            <a:ext cx="4525598" cy="369332"/>
          </a:xfrm>
          <a:prstGeom prst="rect">
            <a:avLst/>
          </a:prstGeom>
        </p:spPr>
        <p:txBody>
          <a:bodyPr wrap="none">
            <a:spAutoFit/>
          </a:bodyPr>
          <a:lstStyle/>
          <a:p>
            <a:pPr>
              <a:spcBef>
                <a:spcPct val="50000"/>
              </a:spcBef>
              <a:defRPr/>
            </a:pPr>
            <a:r>
              <a:rPr lang="en-GB" altLang="en-US" b="1" dirty="0">
                <a:solidFill>
                  <a:srgbClr val="0070C0"/>
                </a:solidFill>
                <a:effectLst>
                  <a:outerShdw blurRad="38100" dist="38100" dir="2700000" algn="tl">
                    <a:srgbClr val="C0C0C0"/>
                  </a:outerShdw>
                </a:effectLst>
                <a:latin typeface="Comic Sans MS" panose="030F0702030302020204" pitchFamily="66" charset="0"/>
              </a:rPr>
              <a:t>Schools, Hospitals, Libraries, Mosques</a:t>
            </a:r>
          </a:p>
        </p:txBody>
      </p:sp>
      <p:pic>
        <p:nvPicPr>
          <p:cNvPr id="17" name="Picture 9"/>
          <p:cNvPicPr>
            <a:picLocks noChangeAspect="1" noChangeArrowheads="1"/>
          </p:cNvPicPr>
          <p:nvPr/>
        </p:nvPicPr>
        <p:blipFill rotWithShape="1">
          <a:blip r:embed="rId10">
            <a:extLst>
              <a:ext uri="{28A0092B-C50C-407E-A947-70E740481C1C}">
                <a14:useLocalDpi xmlns:a14="http://schemas.microsoft.com/office/drawing/2010/main" val="0"/>
              </a:ext>
            </a:extLst>
          </a:blip>
          <a:srcRect b="12713"/>
          <a:stretch/>
        </p:blipFill>
        <p:spPr bwMode="auto">
          <a:xfrm>
            <a:off x="8589140" y="3924329"/>
            <a:ext cx="1384300" cy="1162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7"/>
          <p:cNvSpPr/>
          <p:nvPr/>
        </p:nvSpPr>
        <p:spPr>
          <a:xfrm>
            <a:off x="8474018" y="5086378"/>
            <a:ext cx="1614545" cy="369332"/>
          </a:xfrm>
          <a:prstGeom prst="rect">
            <a:avLst/>
          </a:prstGeom>
        </p:spPr>
        <p:txBody>
          <a:bodyPr wrap="none">
            <a:spAutoFit/>
          </a:bodyPr>
          <a:lstStyle/>
          <a:p>
            <a:pPr>
              <a:spcBef>
                <a:spcPct val="50000"/>
              </a:spcBef>
              <a:defRPr/>
            </a:pPr>
            <a:r>
              <a:rPr lang="en-GB" altLang="en-US" b="1" dirty="0">
                <a:solidFill>
                  <a:srgbClr val="0070C0"/>
                </a:solidFill>
                <a:effectLst>
                  <a:outerShdw blurRad="38100" dist="38100" dir="2700000" algn="tl">
                    <a:srgbClr val="C0C0C0"/>
                  </a:outerShdw>
                </a:effectLst>
                <a:latin typeface="Comic Sans MS" panose="030F0702030302020204" pitchFamily="66" charset="0"/>
              </a:rPr>
              <a:t>New Muslims</a:t>
            </a:r>
          </a:p>
        </p:txBody>
      </p:sp>
    </p:spTree>
    <p:extLst>
      <p:ext uri="{BB962C8B-B14F-4D97-AF65-F5344CB8AC3E}">
        <p14:creationId xmlns:p14="http://schemas.microsoft.com/office/powerpoint/2010/main" val="841638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Why do you think Muslims give away so much of their savings?</a:t>
            </a:r>
          </a:p>
        </p:txBody>
      </p:sp>
      <p:sp>
        <p:nvSpPr>
          <p:cNvPr id="3" name="Content Placeholder 2"/>
          <p:cNvSpPr>
            <a:spLocks noGrp="1"/>
          </p:cNvSpPr>
          <p:nvPr>
            <p:ph idx="1"/>
          </p:nvPr>
        </p:nvSpPr>
        <p:spPr/>
        <p:txBody>
          <a:bodyPr/>
          <a:lstStyle/>
          <a:p>
            <a:pPr marL="0" indent="0">
              <a:buNone/>
            </a:pPr>
            <a:r>
              <a:rPr lang="en-GB" dirty="0"/>
              <a:t>Please write your answer in your book</a:t>
            </a:r>
          </a:p>
          <a:p>
            <a:pPr marL="0" indent="0">
              <a:buNone/>
            </a:pPr>
            <a:r>
              <a:rPr lang="en-GB" dirty="0"/>
              <a:t>Miss a line and start your sentence as below:</a:t>
            </a:r>
          </a:p>
          <a:p>
            <a:pPr marL="0" indent="0">
              <a:buNone/>
            </a:pPr>
            <a:r>
              <a:rPr lang="en-GB" dirty="0"/>
              <a:t>I think that some reasons why Muslims choose to give away money is because...</a:t>
            </a:r>
          </a:p>
          <a:p>
            <a:endParaRPr lang="en-GB" dirty="0"/>
          </a:p>
          <a:p>
            <a:pPr marL="0" indent="0">
              <a:buNone/>
            </a:pPr>
            <a:r>
              <a:rPr lang="en-GB" sz="3600" dirty="0">
                <a:solidFill>
                  <a:srgbClr val="92D050"/>
                </a:solidFill>
              </a:rPr>
              <a:t>How do you think it makes them feel ?</a:t>
            </a:r>
          </a:p>
          <a:p>
            <a:pPr marL="0" indent="0">
              <a:buNone/>
            </a:pPr>
            <a:r>
              <a:rPr lang="en-GB" dirty="0">
                <a:solidFill>
                  <a:schemeClr val="tx1"/>
                </a:solidFill>
              </a:rPr>
              <a:t>In you books write down your answer – remember to miss a line !</a:t>
            </a:r>
          </a:p>
          <a:p>
            <a:pPr marL="0" indent="0">
              <a:buNone/>
            </a:pPr>
            <a:r>
              <a:rPr lang="en-GB" dirty="0">
                <a:solidFill>
                  <a:schemeClr val="tx1"/>
                </a:solidFill>
              </a:rPr>
              <a:t>You could start you sentence as below:</a:t>
            </a:r>
          </a:p>
          <a:p>
            <a:pPr marL="0" indent="0">
              <a:buNone/>
            </a:pPr>
            <a:r>
              <a:rPr lang="en-GB" dirty="0">
                <a:solidFill>
                  <a:schemeClr val="tx1"/>
                </a:solidFill>
              </a:rPr>
              <a:t>I think it makes Muslims feel…</a:t>
            </a:r>
          </a:p>
          <a:p>
            <a:pPr marL="0" indent="0">
              <a:buNone/>
            </a:pPr>
            <a:endParaRPr lang="en-GB" dirty="0">
              <a:solidFill>
                <a:schemeClr val="tx1"/>
              </a:solidFill>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098845" y="5573889"/>
            <a:ext cx="609600" cy="609600"/>
          </a:xfrm>
          <a:prstGeom prst="rect">
            <a:avLst/>
          </a:prstGeom>
        </p:spPr>
      </p:pic>
    </p:spTree>
    <p:extLst>
      <p:ext uri="{BB962C8B-B14F-4D97-AF65-F5344CB8AC3E}">
        <p14:creationId xmlns:p14="http://schemas.microsoft.com/office/powerpoint/2010/main" val="344258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7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890" y="79022"/>
            <a:ext cx="10724444" cy="7092284"/>
          </a:xfrm>
          <a:prstGeom prst="rect">
            <a:avLst/>
          </a:prstGeom>
        </p:spPr>
        <p:txBody>
          <a:bodyPr wrap="square">
            <a:spAutoFit/>
          </a:bodyPr>
          <a:lstStyle/>
          <a:p>
            <a:pPr algn="ctr"/>
            <a:r>
              <a:rPr lang="en-GB" sz="2000" b="1" dirty="0">
                <a:solidFill>
                  <a:srgbClr val="00B050"/>
                </a:solidFill>
              </a:rPr>
              <a:t>Read</a:t>
            </a:r>
            <a:r>
              <a:rPr lang="en-GB" sz="2000" dirty="0">
                <a:solidFill>
                  <a:srgbClr val="00B050"/>
                </a:solidFill>
              </a:rPr>
              <a:t> this article about how a Muslim charity provided food for the lorry drivers stuck on the M20 before Christmas</a:t>
            </a:r>
          </a:p>
          <a:p>
            <a:pPr algn="ctr"/>
            <a:endParaRPr lang="en-GB" sz="2000" dirty="0">
              <a:solidFill>
                <a:srgbClr val="00B050"/>
              </a:solidFill>
            </a:endParaRPr>
          </a:p>
          <a:p>
            <a:r>
              <a:rPr lang="en-GB" sz="1400" dirty="0"/>
              <a:t>Muslim charity workers are spending the festive season supplying hot food and snack boxes to lorry drivers</a:t>
            </a:r>
          </a:p>
          <a:p>
            <a:r>
              <a:rPr lang="en-GB" sz="1400" dirty="0"/>
              <a:t>stuck at Dover. </a:t>
            </a:r>
          </a:p>
          <a:p>
            <a:endParaRPr lang="en-GB" sz="1400" dirty="0"/>
          </a:p>
          <a:p>
            <a:r>
              <a:rPr lang="en-GB" sz="1400" dirty="0"/>
              <a:t>Over 420 meals and boxes of snacks have been provided to those stuck in parked queues along</a:t>
            </a:r>
          </a:p>
          <a:p>
            <a:r>
              <a:rPr lang="en-GB" sz="1400" dirty="0"/>
              <a:t>the hard shoulder of the M20 and further meals will be delivered over the coming days,</a:t>
            </a:r>
          </a:p>
          <a:p>
            <a:r>
              <a:rPr lang="en-GB" sz="1400" dirty="0"/>
              <a:t>according to The Muslim Charities Forum (MCF).</a:t>
            </a:r>
          </a:p>
          <a:p>
            <a:endParaRPr lang="en-GB" sz="1400" dirty="0"/>
          </a:p>
          <a:p>
            <a:r>
              <a:rPr lang="en-GB" sz="1400" dirty="0"/>
              <a:t>This scale-up will involve delivering over 3,000 meals per day over the festive period to drivers who will</a:t>
            </a:r>
          </a:p>
          <a:p>
            <a:r>
              <a:rPr lang="en-GB" sz="1400" dirty="0"/>
              <a:t>be isolated and away from their families during the holiday period.</a:t>
            </a:r>
          </a:p>
          <a:p>
            <a:endParaRPr lang="en-GB" sz="1400" dirty="0"/>
          </a:p>
          <a:p>
            <a:r>
              <a:rPr lang="en-GB" sz="1400" dirty="0"/>
              <a:t>More than 1,000 lorries have left the UK since Wednesday evening but many are still trapped</a:t>
            </a:r>
          </a:p>
          <a:p>
            <a:r>
              <a:rPr lang="en-GB" sz="1400" dirty="0"/>
              <a:t>at the port of Dover.</a:t>
            </a:r>
          </a:p>
          <a:p>
            <a:r>
              <a:rPr lang="en-GB" sz="1400" dirty="0"/>
              <a:t>The drivers were stranded after France introduced travel restrictions on hauliers crossing the</a:t>
            </a:r>
          </a:p>
          <a:p>
            <a:r>
              <a:rPr lang="en-GB" sz="1400" dirty="0"/>
              <a:t>Channel following the emergence of a new mutated strain of coronavirus in the UK.</a:t>
            </a:r>
          </a:p>
          <a:p>
            <a:endParaRPr lang="en-GB" sz="1400" dirty="0"/>
          </a:p>
          <a:p>
            <a:r>
              <a:rPr lang="en-GB" sz="1400" dirty="0"/>
              <a:t>MCF CEO </a:t>
            </a:r>
            <a:r>
              <a:rPr lang="en-GB" sz="1400" dirty="0" err="1"/>
              <a:t>Fadi</a:t>
            </a:r>
            <a:r>
              <a:rPr lang="en-GB" sz="1400" dirty="0"/>
              <a:t> </a:t>
            </a:r>
            <a:r>
              <a:rPr lang="en-GB" sz="1400" dirty="0" err="1"/>
              <a:t>Itani</a:t>
            </a:r>
            <a:r>
              <a:rPr lang="en-GB" sz="1400" dirty="0"/>
              <a:t> said: “This is a deeply desperate situation for numerous drivers that will be unexpectedly spending Christmas and the New Year away from their families. Through this COVID crisis, drivers and truckers have been hugely important in keeping this country moving through the delivery of essential goods. It is only right that in this time where they need support, that we come together to provide them with food, water and essential supplies in appreciation for the vital service.” </a:t>
            </a:r>
          </a:p>
          <a:p>
            <a:endParaRPr lang="en-GB" sz="1400" dirty="0"/>
          </a:p>
          <a:p>
            <a:r>
              <a:rPr lang="en-GB" sz="1400" dirty="0"/>
              <a:t>Meanwhile, the Al </a:t>
            </a:r>
            <a:r>
              <a:rPr lang="en-GB" sz="1400" dirty="0" err="1"/>
              <a:t>Khair</a:t>
            </a:r>
            <a:r>
              <a:rPr lang="en-GB" sz="1400" dirty="0"/>
              <a:t> Foundation prepared over 400 lunches of chicken stew and rice as well as hundreds of snack boxes containing drinks, crisps, biscuits and a cereal bar.</a:t>
            </a:r>
          </a:p>
          <a:p>
            <a:endParaRPr lang="en-GB" sz="1400" dirty="0"/>
          </a:p>
          <a:p>
            <a:r>
              <a:rPr lang="en-GB" sz="1400" dirty="0"/>
              <a:t>Al </a:t>
            </a:r>
            <a:r>
              <a:rPr lang="en-GB" sz="1400" dirty="0" err="1"/>
              <a:t>Khair</a:t>
            </a:r>
            <a:r>
              <a:rPr lang="en-GB" sz="1400" dirty="0"/>
              <a:t> Foundation Head of Special Projects, Imran, </a:t>
            </a:r>
            <a:r>
              <a:rPr lang="en-GB" sz="1400" dirty="0" err="1"/>
              <a:t>Nisar</a:t>
            </a:r>
            <a:r>
              <a:rPr lang="en-GB" sz="1400" dirty="0"/>
              <a:t> said: “We plan to keep delivering until all the truckers have gone home – even on Christmas Day if necessary. Some of them don’t even have water in their cabs so these supplies are making a big difference to them and also raises their morale. They were so grateful for some basic supplies and a hot meal while they wait to be able to move and go home.”</a:t>
            </a:r>
          </a:p>
        </p:txBody>
      </p:sp>
      <p:pic>
        <p:nvPicPr>
          <p:cNvPr id="9" name="Picture 8"/>
          <p:cNvPicPr/>
          <p:nvPr/>
        </p:nvPicPr>
        <p:blipFill>
          <a:blip r:embed="rId4" cstate="print">
            <a:extLst>
              <a:ext uri="{28A0092B-C50C-407E-A947-70E740481C1C}">
                <a14:useLocalDpi xmlns:a14="http://schemas.microsoft.com/office/drawing/2010/main" val="0"/>
              </a:ext>
            </a:extLst>
          </a:blip>
          <a:stretch>
            <a:fillRect/>
          </a:stretch>
        </p:blipFill>
        <p:spPr>
          <a:xfrm>
            <a:off x="8800888" y="615104"/>
            <a:ext cx="2036445" cy="2715260"/>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34133" y="5156200"/>
            <a:ext cx="609600" cy="609600"/>
          </a:xfrm>
          <a:prstGeom prst="rect">
            <a:avLst/>
          </a:prstGeom>
        </p:spPr>
      </p:pic>
    </p:spTree>
    <p:extLst>
      <p:ext uri="{BB962C8B-B14F-4D97-AF65-F5344CB8AC3E}">
        <p14:creationId xmlns:p14="http://schemas.microsoft.com/office/powerpoint/2010/main" val="190151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US" dirty="0"/>
              <a:t>What does this practical action teach you about what Muslims believe?</a:t>
            </a:r>
            <a:br>
              <a:rPr lang="en-GB" dirty="0"/>
            </a:br>
            <a:br>
              <a:rPr lang="en-US" dirty="0"/>
            </a:br>
            <a:endParaRPr lang="en-GB" dirty="0"/>
          </a:p>
        </p:txBody>
      </p:sp>
      <p:sp>
        <p:nvSpPr>
          <p:cNvPr id="3" name="Content Placeholder 2"/>
          <p:cNvSpPr>
            <a:spLocks noGrp="1"/>
          </p:cNvSpPr>
          <p:nvPr>
            <p:ph idx="1"/>
          </p:nvPr>
        </p:nvSpPr>
        <p:spPr/>
        <p:txBody>
          <a:bodyPr>
            <a:normAutofit/>
          </a:bodyPr>
          <a:lstStyle/>
          <a:p>
            <a:r>
              <a:rPr lang="en-GB" sz="2400" dirty="0"/>
              <a:t>Think about what Muslims believe and how its their duty to help those in need.</a:t>
            </a:r>
          </a:p>
          <a:p>
            <a:r>
              <a:rPr lang="en-GB" sz="2400" dirty="0"/>
              <a:t>Write in your book –remembering to miss a line!</a:t>
            </a:r>
          </a:p>
          <a:p>
            <a:r>
              <a:rPr lang="en-GB" sz="2400" dirty="0"/>
              <a:t> You could start your sentence as below:</a:t>
            </a:r>
          </a:p>
          <a:p>
            <a:r>
              <a:rPr lang="en-GB" sz="2400" dirty="0"/>
              <a:t>The practical action that these Muslims took to help the lorry drivers stuck on the M20 shows….</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73067" y="5178777"/>
            <a:ext cx="609600" cy="609600"/>
          </a:xfrm>
          <a:prstGeom prst="rect">
            <a:avLst/>
          </a:prstGeom>
        </p:spPr>
      </p:pic>
    </p:spTree>
    <p:extLst>
      <p:ext uri="{BB962C8B-B14F-4D97-AF65-F5344CB8AC3E}">
        <p14:creationId xmlns:p14="http://schemas.microsoft.com/office/powerpoint/2010/main" val="2602419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61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Why do you think its important to be generous?</a:t>
            </a:r>
          </a:p>
        </p:txBody>
      </p:sp>
      <p:sp>
        <p:nvSpPr>
          <p:cNvPr id="3" name="Content Placeholder 2"/>
          <p:cNvSpPr>
            <a:spLocks noGrp="1"/>
          </p:cNvSpPr>
          <p:nvPr>
            <p:ph idx="1"/>
          </p:nvPr>
        </p:nvSpPr>
        <p:spPr/>
        <p:txBody>
          <a:bodyPr>
            <a:normAutofit/>
          </a:bodyPr>
          <a:lstStyle/>
          <a:p>
            <a:r>
              <a:rPr lang="en-GB" sz="2400" dirty="0"/>
              <a:t>Can you remember from last term some of the things that Rev Green talked about and how the local Christian community provided for those in need of help ?</a:t>
            </a:r>
          </a:p>
          <a:p>
            <a:r>
              <a:rPr lang="en-GB" sz="2400" dirty="0"/>
              <a:t>In your book list your reasons giving an explanation for each.</a:t>
            </a:r>
          </a:p>
          <a:p>
            <a:r>
              <a:rPr lang="en-GB" sz="2400" dirty="0"/>
              <a:t>Remember to miss a line !</a:t>
            </a:r>
          </a:p>
          <a:p>
            <a:r>
              <a:rPr lang="en-GB" sz="2400" dirty="0"/>
              <a:t>For example: Giving items to a charity shop that you no longer need  - these are then sold and the money then used to help those who need help.</a:t>
            </a: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431762"/>
            <a:ext cx="609600" cy="609600"/>
          </a:xfrm>
          <a:prstGeom prst="rect">
            <a:avLst/>
          </a:prstGeom>
        </p:spPr>
      </p:pic>
    </p:spTree>
    <p:extLst>
      <p:ext uri="{BB962C8B-B14F-4D97-AF65-F5344CB8AC3E}">
        <p14:creationId xmlns:p14="http://schemas.microsoft.com/office/powerpoint/2010/main" val="200607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73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095023"/>
            <a:ext cx="8596668" cy="4946340"/>
          </a:xfrm>
        </p:spPr>
        <p:txBody>
          <a:bodyPr>
            <a:normAutofit/>
          </a:bodyPr>
          <a:lstStyle/>
          <a:p>
            <a:r>
              <a:rPr lang="en-GB" sz="2400" dirty="0"/>
              <a:t>Well done everyone.</a:t>
            </a:r>
          </a:p>
          <a:p>
            <a:r>
              <a:rPr lang="en-GB" sz="2400" dirty="0"/>
              <a:t>Remember to send in your 3 weeks of R.E. by Friday 22</a:t>
            </a:r>
            <a:r>
              <a:rPr lang="en-GB" sz="2400" baseline="30000" dirty="0"/>
              <a:t>nd</a:t>
            </a:r>
            <a:r>
              <a:rPr lang="en-GB" sz="2400" dirty="0"/>
              <a:t> January to </a:t>
            </a:r>
          </a:p>
          <a:p>
            <a:r>
              <a:rPr lang="en-GB" sz="2400" dirty="0"/>
              <a:t>Remember we have a zoom catch up on Thursday at 2pm – if you have any questions.</a:t>
            </a:r>
          </a:p>
          <a:p>
            <a:r>
              <a:rPr lang="en-GB" sz="2400" dirty="0"/>
              <a:t>I'm looking forward to looking at all you work.</a:t>
            </a:r>
          </a:p>
          <a:p>
            <a:endParaRPr lang="en-GB" sz="2400" dirty="0"/>
          </a:p>
          <a:p>
            <a:pPr marL="0" indent="0" algn="ctr">
              <a:buNone/>
            </a:pPr>
            <a:r>
              <a:rPr lang="en-GB" sz="4000" dirty="0">
                <a:solidFill>
                  <a:srgbClr val="92D050"/>
                </a:solidFill>
              </a:rPr>
              <a:t>Well done for working so hard</a:t>
            </a:r>
          </a:p>
        </p:txBody>
      </p:sp>
      <p:sp>
        <p:nvSpPr>
          <p:cNvPr id="4" name="Rectangle 3"/>
          <p:cNvSpPr/>
          <p:nvPr/>
        </p:nvSpPr>
        <p:spPr>
          <a:xfrm>
            <a:off x="2569226" y="1946112"/>
            <a:ext cx="5431295" cy="461665"/>
          </a:xfrm>
          <a:prstGeom prst="rect">
            <a:avLst/>
          </a:prstGeom>
        </p:spPr>
        <p:txBody>
          <a:bodyPr wrap="none">
            <a:spAutoFit/>
          </a:bodyPr>
          <a:lstStyle/>
          <a:p>
            <a:r>
              <a:rPr lang="en-GB" sz="2400" dirty="0">
                <a:hlinkClick r:id="rId4"/>
              </a:rPr>
              <a:t>ashteacher@west-malling.kent.sch.uk</a:t>
            </a:r>
            <a:endParaRPr lang="en-GB" sz="2400" dirty="0"/>
          </a:p>
        </p:txBody>
      </p:sp>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74002" y="5431763"/>
            <a:ext cx="609600" cy="609600"/>
          </a:xfrm>
          <a:prstGeom prst="rect">
            <a:avLst/>
          </a:prstGeom>
        </p:spPr>
      </p:pic>
    </p:spTree>
    <p:extLst>
      <p:ext uri="{BB962C8B-B14F-4D97-AF65-F5344CB8AC3E}">
        <p14:creationId xmlns:p14="http://schemas.microsoft.com/office/powerpoint/2010/main" val="176154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15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TM02900688[[fn=Facet]]</Template>
  <TotalTime>408</TotalTime>
  <Words>980</Words>
  <Application>Microsoft Office PowerPoint</Application>
  <PresentationFormat>Widescreen</PresentationFormat>
  <Paragraphs>82</Paragraphs>
  <Slides>12</Slides>
  <Notes>0</Notes>
  <HiddenSlides>0</HiddenSlides>
  <MMClips>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Comic Sans MS</vt:lpstr>
      <vt:lpstr>Trebuchet MS</vt:lpstr>
      <vt:lpstr>Wingdings 3</vt:lpstr>
      <vt:lpstr>Facet</vt:lpstr>
      <vt:lpstr>Year 6 – Term 3 R.E. Islam – Week 3</vt:lpstr>
      <vt:lpstr>Hello Ash Class</vt:lpstr>
      <vt:lpstr>PowerPoint Presentation</vt:lpstr>
      <vt:lpstr>In your book or on a piece of paper, write the date and underline it. Miss a line and write the L.I.</vt:lpstr>
      <vt:lpstr>Think about what your have learnt about the pillar of zakah from the last 2 weeks. In your book write the title (leave a line underneath the L.I.) :The Third Pillar of Zakah -  and underline it. Draw the diagram below. Write around the bubble what you can remember about the pillar of Zakah.</vt:lpstr>
      <vt:lpstr>PowerPoint Presentation</vt:lpstr>
      <vt:lpstr>PowerPoint Presentation</vt:lpstr>
      <vt:lpstr>Why do you think Muslims give away so much of their savings?</vt:lpstr>
      <vt:lpstr>PowerPoint Presentation</vt:lpstr>
      <vt:lpstr>What does this practical action teach you about what Muslims believe?  </vt:lpstr>
      <vt:lpstr>Why do you think its important to be generous?</vt:lpstr>
      <vt:lpstr>PowerPoint Presentation</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 Term 3 R.E. Islam – Week 3</dc:title>
  <dc:creator>Julie LOFTING</dc:creator>
  <cp:lastModifiedBy>Julia LYALL</cp:lastModifiedBy>
  <cp:revision>27</cp:revision>
  <dcterms:created xsi:type="dcterms:W3CDTF">2021-01-13T15:02:27Z</dcterms:created>
  <dcterms:modified xsi:type="dcterms:W3CDTF">2021-01-19T17:50:27Z</dcterms:modified>
</cp:coreProperties>
</file>