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309" r:id="rId2"/>
    <p:sldId id="310" r:id="rId3"/>
    <p:sldId id="318" r:id="rId4"/>
    <p:sldId id="341" r:id="rId5"/>
    <p:sldId id="342" r:id="rId6"/>
    <p:sldId id="313" r:id="rId7"/>
    <p:sldId id="322" r:id="rId8"/>
    <p:sldId id="323" r:id="rId9"/>
    <p:sldId id="343" r:id="rId10"/>
    <p:sldId id="312" r:id="rId11"/>
    <p:sldId id="315" r:id="rId12"/>
    <p:sldId id="296" r:id="rId13"/>
    <p:sldId id="279" r:id="rId14"/>
    <p:sldId id="325" r:id="rId15"/>
    <p:sldId id="326" r:id="rId16"/>
    <p:sldId id="291" r:id="rId17"/>
    <p:sldId id="300" r:id="rId18"/>
    <p:sldId id="301" r:id="rId19"/>
    <p:sldId id="336" r:id="rId20"/>
    <p:sldId id="337" r:id="rId21"/>
    <p:sldId id="332" r:id="rId22"/>
    <p:sldId id="333" r:id="rId23"/>
    <p:sldId id="304" r:id="rId24"/>
    <p:sldId id="306" r:id="rId25"/>
    <p:sldId id="338" r:id="rId26"/>
    <p:sldId id="308" r:id="rId27"/>
    <p:sldId id="290" r:id="rId28"/>
    <p:sldId id="280" r:id="rId29"/>
    <p:sldId id="297"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ay 1" id="{F17E744F-C6C1-43D3-B0FF-7B7F10B288D4}">
          <p14:sldIdLst>
            <p14:sldId id="309"/>
            <p14:sldId id="310"/>
            <p14:sldId id="318"/>
            <p14:sldId id="341"/>
            <p14:sldId id="342"/>
            <p14:sldId id="313"/>
            <p14:sldId id="322"/>
            <p14:sldId id="323"/>
            <p14:sldId id="343"/>
            <p14:sldId id="312"/>
            <p14:sldId id="315"/>
          </p14:sldIdLst>
        </p14:section>
        <p14:section name="Day 2" id="{B04862E4-A6D5-4B3B-B8D9-76F13B63FD3E}">
          <p14:sldIdLst>
            <p14:sldId id="296"/>
            <p14:sldId id="279"/>
            <p14:sldId id="325"/>
            <p14:sldId id="326"/>
            <p14:sldId id="291"/>
            <p14:sldId id="300"/>
          </p14:sldIdLst>
        </p14:section>
        <p14:section name="Day 3" id="{9D710686-FF99-41A3-B7B2-6541AF599086}">
          <p14:sldIdLst>
            <p14:sldId id="301"/>
            <p14:sldId id="336"/>
            <p14:sldId id="337"/>
            <p14:sldId id="332"/>
            <p14:sldId id="333"/>
            <p14:sldId id="304"/>
            <p14:sldId id="306"/>
            <p14:sldId id="338"/>
            <p14:sldId id="308"/>
          </p14:sldIdLst>
        </p14:section>
        <p14:section name="Unit end" id="{A43F68A6-64D5-4E91-81F3-9DEA96095276}">
          <p14:sldIdLst>
            <p14:sldId id="290"/>
            <p14:sldId id="280"/>
            <p14:sldId id="297"/>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A3DC"/>
    <a:srgbClr val="33CC33"/>
    <a:srgbClr val="0066FF"/>
    <a:srgbClr val="0000CC"/>
    <a:srgbClr val="0000C8"/>
    <a:srgbClr val="006400"/>
    <a:srgbClr val="253746"/>
    <a:srgbClr val="004A76"/>
    <a:srgbClr val="F6B350"/>
    <a:srgbClr val="3F9DA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951" autoAdjust="0"/>
    <p:restoredTop sz="80272" autoAdjust="0"/>
  </p:normalViewPr>
  <p:slideViewPr>
    <p:cSldViewPr snapToGrid="0">
      <p:cViewPr varScale="1">
        <p:scale>
          <a:sx n="71" d="100"/>
          <a:sy n="71" d="100"/>
        </p:scale>
        <p:origin x="1834" y="58"/>
      </p:cViewPr>
      <p:guideLst>
        <p:guide orient="horz" pos="2160"/>
        <p:guide pos="2880"/>
      </p:guideLst>
    </p:cSldViewPr>
  </p:slideViewPr>
  <p:notesTextViewPr>
    <p:cViewPr>
      <p:scale>
        <a:sx n="100" d="100"/>
        <a:sy n="100" d="100"/>
      </p:scale>
      <p:origin x="0" y="0"/>
    </p:cViewPr>
  </p:notesTextViewPr>
  <p:notesViewPr>
    <p:cSldViewPr snapToGrid="0">
      <p:cViewPr>
        <p:scale>
          <a:sx n="80" d="100"/>
          <a:sy n="80" d="100"/>
        </p:scale>
        <p:origin x="2256" y="-71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ECC001-2C7A-4C2A-8B06-705CA02DC7C6}" type="datetimeFigureOut">
              <a:rPr lang="en-GB" smtClean="0"/>
              <a:t>12/01/2021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73E03-7F6C-40B1-9C82-92C8804404E5}" type="slidenum">
              <a:rPr lang="en-GB" smtClean="0"/>
              <a:t>‹#›</a:t>
            </a:fld>
            <a:endParaRPr lang="en-GB" dirty="0"/>
          </a:p>
        </p:txBody>
      </p:sp>
    </p:spTree>
    <p:extLst>
      <p:ext uri="{BB962C8B-B14F-4D97-AF65-F5344CB8AC3E}">
        <p14:creationId xmlns:p14="http://schemas.microsoft.com/office/powerpoint/2010/main" val="186270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200" b="1" i="0" u="none" strike="noStrike" kern="1200" cap="none" spc="0" normalizeH="0" baseline="0" noProof="0" dirty="0" smtClean="0">
                <a:ln>
                  <a:noFill/>
                </a:ln>
                <a:solidFill>
                  <a:srgbClr val="253746"/>
                </a:solidFill>
                <a:effectLst/>
                <a:uLnTx/>
                <a:uFillTx/>
                <a:latin typeface="+mn-lt"/>
                <a:ea typeface="+mn-ea"/>
                <a:cs typeface="+mn-cs"/>
              </a:rPr>
              <a:t>Before teaching, be aware that</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a:t>
            </a:r>
          </a:p>
          <a:p>
            <a:pPr marL="231775" marR="0" lvl="0" indent="-231775"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srgbClr val="253746"/>
                </a:solidFill>
                <a:effectLst/>
                <a:uLnTx/>
                <a:uFillTx/>
                <a:latin typeface="+mn-lt"/>
                <a:ea typeface="+mn-ea"/>
                <a:cs typeface="+mn-cs"/>
              </a:rPr>
              <a:t>On </a:t>
            </a:r>
            <a:r>
              <a:rPr kumimoji="0" lang="en-GB" sz="1200" b="1" i="0" u="none" strike="noStrike" kern="1200" cap="none" spc="0" normalizeH="0" baseline="0" noProof="0" dirty="0" smtClean="0">
                <a:ln>
                  <a:noFill/>
                </a:ln>
                <a:solidFill>
                  <a:srgbClr val="253746"/>
                </a:solidFill>
                <a:effectLst/>
                <a:uLnTx/>
                <a:uFillTx/>
                <a:latin typeface="+mn-lt"/>
                <a:ea typeface="+mn-ea"/>
                <a:cs typeface="+mn-cs"/>
              </a:rPr>
              <a:t>Day 1</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 </a:t>
            </a:r>
            <a:r>
              <a:rPr kumimoji="0" lang="en-GB" sz="1200" b="0" i="1" u="none" strike="noStrike" kern="1200" cap="none" spc="0" normalizeH="0" baseline="0" noProof="0" dirty="0" smtClean="0">
                <a:ln>
                  <a:noFill/>
                </a:ln>
                <a:solidFill>
                  <a:srgbClr val="253746"/>
                </a:solidFill>
                <a:effectLst/>
                <a:uLnTx/>
                <a:uFillTx/>
                <a:latin typeface="+mn-lt"/>
                <a:ea typeface="+mn-ea"/>
                <a:cs typeface="+mn-cs"/>
              </a:rPr>
              <a:t>you will need</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 </a:t>
            </a:r>
            <a:r>
              <a:rPr kumimoji="0" lang="en-GB" sz="1200" b="0" i="0" u="none" strike="noStrike" kern="1200" cap="none" spc="0" normalizeH="0" baseline="0" noProof="0" dirty="0" smtClean="0">
                <a:ln>
                  <a:noFill/>
                </a:ln>
                <a:solidFill>
                  <a:schemeClr val="tx1"/>
                </a:solidFill>
                <a:effectLst/>
                <a:uLnTx/>
                <a:uFillTx/>
                <a:latin typeface="+mn-lt"/>
                <a:ea typeface="+mn-ea"/>
                <a:cs typeface="+mn-cs"/>
              </a:rPr>
              <a:t>various </a:t>
            </a:r>
            <a:r>
              <a:rPr lang="en-GB" sz="1200" kern="1200" dirty="0" smtClean="0">
                <a:solidFill>
                  <a:schemeClr val="tx1"/>
                </a:solidFill>
                <a:effectLst/>
                <a:latin typeface="+mn-lt"/>
                <a:ea typeface="+mn-ea"/>
                <a:cs typeface="+mn-cs"/>
              </a:rPr>
              <a:t>containers, empty 2-litre plastic bottle,</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strip of paper to label the bottle in cups, washing-up bowl, water, plastic cup, funnel, water jug, a prepared block graph showing the capacity of four containers in cupsful. </a:t>
            </a:r>
            <a:endParaRPr kumimoji="0" lang="en-GB" sz="1200" b="0" i="0" u="none" strike="noStrike" kern="1200" cap="none" spc="0" normalizeH="0" baseline="0" noProof="0" dirty="0" smtClean="0">
              <a:ln>
                <a:noFill/>
              </a:ln>
              <a:solidFill>
                <a:srgbClr val="253746"/>
              </a:solidFill>
              <a:effectLst/>
              <a:uLnTx/>
              <a:uFillTx/>
              <a:latin typeface="+mn-lt"/>
              <a:ea typeface="+mn-ea"/>
              <a:cs typeface="+mn-cs"/>
            </a:endParaRPr>
          </a:p>
          <a:p>
            <a:endParaRPr lang="en-GB" dirty="0">
              <a:solidFill>
                <a:srgbClr val="253746"/>
              </a:solidFill>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a:t>
            </a:fld>
            <a:endParaRPr lang="en-GB" dirty="0"/>
          </a:p>
        </p:txBody>
      </p:sp>
    </p:spTree>
    <p:extLst>
      <p:ext uri="{BB962C8B-B14F-4D97-AF65-F5344CB8AC3E}">
        <p14:creationId xmlns:p14="http://schemas.microsoft.com/office/powerpoint/2010/main" val="1087803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Teaching for all</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a:t>
            </a:fld>
            <a:endParaRPr lang="en-GB" dirty="0"/>
          </a:p>
        </p:txBody>
      </p:sp>
    </p:spTree>
    <p:extLst>
      <p:ext uri="{BB962C8B-B14F-4D97-AF65-F5344CB8AC3E}">
        <p14:creationId xmlns:p14="http://schemas.microsoft.com/office/powerpoint/2010/main" val="1009380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3</a:t>
            </a:fld>
            <a:endParaRPr lang="en-GB" dirty="0"/>
          </a:p>
        </p:txBody>
      </p:sp>
    </p:spTree>
    <p:extLst>
      <p:ext uri="{BB962C8B-B14F-4D97-AF65-F5344CB8AC3E}">
        <p14:creationId xmlns:p14="http://schemas.microsoft.com/office/powerpoint/2010/main" val="1009380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LCF and TK: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Activity 1: </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Give 3 containers of different sizes. Discuss which container might hold the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most</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water and which the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least</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How can we check? Try filling the container they think holds the least and pour this into the other two containers in turn. If the 2 containers are not full  the first container has the least capacity. If the water over flows the 1</a:t>
            </a:r>
            <a:r>
              <a:rPr kumimoji="0" lang="en-GB" sz="1200" b="0" i="0" u="none" strike="noStrike" kern="1200" cap="none" spc="0" normalizeH="0" baseline="30000" noProof="0" dirty="0" smtClean="0">
                <a:ln>
                  <a:noFill/>
                </a:ln>
                <a:solidFill>
                  <a:prstClr val="black"/>
                </a:solidFill>
                <a:effectLst/>
                <a:uLnTx/>
                <a:uFillTx/>
                <a:latin typeface="+mn-lt"/>
                <a:ea typeface="+mn-ea"/>
                <a:cs typeface="+mn-cs"/>
              </a:rPr>
              <a:t>st</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container more capacity. Do this in a washing-up bowl to collect any spillages. Also check by filling the largest container with water and pouring into the other two to check that the water overflows. Ensure that children see that the tallest container is not necessarily the container which holds the most water. A wider but shorter container can hold more.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Keep the containers for tomorrows lesson.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smtClean="0">
                <a:ln>
                  <a:noFill/>
                </a:ln>
                <a:solidFill>
                  <a:prstClr val="black"/>
                </a:solidFill>
                <a:effectLst/>
                <a:uLnTx/>
                <a:uFillTx/>
                <a:latin typeface="+mn-lt"/>
                <a:ea typeface="+mn-ea"/>
                <a:cs typeface="+mn-cs"/>
              </a:rPr>
              <a:t>Activity 2: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Match labels to pictures of containers. After match cut the containers with the labels, compare and order containers by capacity. Empty and full activity.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Resource page 1</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33873E03-7F6C-40B1-9C82-92C8804404E5}" type="slidenum">
              <a:rPr lang="en-GB" smtClean="0"/>
              <a:t>4</a:t>
            </a:fld>
            <a:endParaRPr lang="en-GB" dirty="0"/>
          </a:p>
        </p:txBody>
      </p:sp>
    </p:spTree>
    <p:extLst>
      <p:ext uri="{BB962C8B-B14F-4D97-AF65-F5344CB8AC3E}">
        <p14:creationId xmlns:p14="http://schemas.microsoft.com/office/powerpoint/2010/main" val="2646373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FE, SE, JG , OL,</a:t>
            </a:r>
            <a:r>
              <a:rPr lang="en-GB" b="1" baseline="0" dirty="0" smtClean="0"/>
              <a:t> </a:t>
            </a:r>
            <a:r>
              <a:rPr lang="en-GB" b="1" i="0" dirty="0" smtClean="0">
                <a:solidFill>
                  <a:srgbClr val="10106C"/>
                </a:solidFill>
                <a:effectLst/>
                <a:latin typeface="Chalkboard"/>
              </a:rPr>
              <a:t>DB, TW, AL, BT and JH: </a:t>
            </a:r>
            <a:r>
              <a:rPr lang="en-GB" b="0" i="0" dirty="0" smtClean="0">
                <a:solidFill>
                  <a:srgbClr val="10106C"/>
                </a:solidFill>
                <a:effectLst/>
                <a:latin typeface="Chalkboard"/>
              </a:rPr>
              <a:t>Match containers and capacities. </a:t>
            </a:r>
            <a:r>
              <a:rPr lang="en-GB" b="1" i="0" dirty="0" smtClean="0">
                <a:solidFill>
                  <a:srgbClr val="10106C"/>
                </a:solidFill>
                <a:effectLst/>
                <a:latin typeface="Chalkboard"/>
              </a:rPr>
              <a:t>Resources</a:t>
            </a:r>
            <a:r>
              <a:rPr lang="en-GB" b="1" i="0" baseline="0" dirty="0" smtClean="0">
                <a:solidFill>
                  <a:srgbClr val="10106C"/>
                </a:solidFill>
                <a:effectLst/>
                <a:latin typeface="Chalkboard"/>
              </a:rPr>
              <a:t> page 2</a:t>
            </a:r>
            <a:endParaRPr lang="en-GB" b="1" i="0" dirty="0" smtClean="0">
              <a:solidFill>
                <a:srgbClr val="10106C"/>
              </a:solidFill>
              <a:effectLst/>
              <a:latin typeface="Chalkboard"/>
            </a:endParaRPr>
          </a:p>
          <a:p>
            <a:endParaRPr lang="en-GB" dirty="0"/>
          </a:p>
        </p:txBody>
      </p:sp>
      <p:sp>
        <p:nvSpPr>
          <p:cNvPr id="4" name="Slide Number Placeholder 3"/>
          <p:cNvSpPr>
            <a:spLocks noGrp="1"/>
          </p:cNvSpPr>
          <p:nvPr>
            <p:ph type="sldNum" sz="quarter" idx="10"/>
          </p:nvPr>
        </p:nvSpPr>
        <p:spPr/>
        <p:txBody>
          <a:bodyPr/>
          <a:lstStyle/>
          <a:p>
            <a:fld id="{33873E03-7F6C-40B1-9C82-92C8804404E5}" type="slidenum">
              <a:rPr lang="en-GB" smtClean="0"/>
              <a:t>5</a:t>
            </a:fld>
            <a:endParaRPr lang="en-GB" dirty="0"/>
          </a:p>
        </p:txBody>
      </p:sp>
    </p:spTree>
    <p:extLst>
      <p:ext uri="{BB962C8B-B14F-4D97-AF65-F5344CB8AC3E}">
        <p14:creationId xmlns:p14="http://schemas.microsoft.com/office/powerpoint/2010/main" val="2198655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Further teaching </a:t>
            </a:r>
            <a:endParaRPr kumimoji="0" lang="en-GB" sz="1200" b="1"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Do </a:t>
            </a:r>
            <a:r>
              <a:rPr lang="en-GB" sz="1200" kern="1200" dirty="0">
                <a:solidFill>
                  <a:schemeClr val="tx1"/>
                </a:solidFill>
                <a:effectLst/>
                <a:latin typeface="+mn-lt"/>
                <a:ea typeface="+mn-ea"/>
                <a:cs typeface="+mn-cs"/>
              </a:rPr>
              <a:t>not use the word </a:t>
            </a:r>
            <a:r>
              <a:rPr lang="en-GB" sz="1200" i="1" kern="1200" dirty="0">
                <a:solidFill>
                  <a:schemeClr val="tx1"/>
                </a:solidFill>
                <a:effectLst/>
                <a:latin typeface="+mn-lt"/>
                <a:ea typeface="+mn-ea"/>
                <a:cs typeface="+mn-cs"/>
              </a:rPr>
              <a:t>litre</a:t>
            </a:r>
            <a:r>
              <a:rPr lang="en-GB" sz="1200" kern="1200" dirty="0">
                <a:solidFill>
                  <a:schemeClr val="tx1"/>
                </a:solidFill>
                <a:effectLst/>
                <a:latin typeface="+mn-lt"/>
                <a:ea typeface="+mn-ea"/>
                <a:cs typeface="+mn-cs"/>
              </a:rPr>
              <a:t> at the start</a:t>
            </a:r>
            <a:r>
              <a:rPr lang="en-GB" sz="1200" kern="1200" baseline="0" dirty="0">
                <a:solidFill>
                  <a:schemeClr val="tx1"/>
                </a:solidFill>
                <a:effectLst/>
                <a:latin typeface="+mn-lt"/>
                <a:ea typeface="+mn-ea"/>
                <a:cs typeface="+mn-cs"/>
              </a:rPr>
              <a:t>.</a:t>
            </a:r>
          </a:p>
          <a:p>
            <a:pPr lvl="0"/>
            <a:r>
              <a:rPr lang="en-GB" sz="1200" kern="1200" baseline="0" dirty="0">
                <a:solidFill>
                  <a:schemeClr val="tx1"/>
                </a:solidFill>
                <a:effectLst/>
                <a:latin typeface="+mn-lt"/>
                <a:ea typeface="+mn-ea"/>
                <a:cs typeface="+mn-cs"/>
              </a:rPr>
              <a:t>S</a:t>
            </a:r>
            <a:r>
              <a:rPr lang="en-GB" sz="1200" kern="1200" dirty="0">
                <a:solidFill>
                  <a:schemeClr val="tx1"/>
                </a:solidFill>
                <a:effectLst/>
                <a:latin typeface="+mn-lt"/>
                <a:ea typeface="+mn-ea"/>
                <a:cs typeface="+mn-cs"/>
              </a:rPr>
              <a:t>tand the bottle in a washing-up bowl to catch any spillages. </a:t>
            </a:r>
          </a:p>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6</a:t>
            </a:fld>
            <a:endParaRPr lang="en-GB" dirty="0"/>
          </a:p>
        </p:txBody>
      </p:sp>
    </p:spTree>
    <p:extLst>
      <p:ext uri="{BB962C8B-B14F-4D97-AF65-F5344CB8AC3E}">
        <p14:creationId xmlns:p14="http://schemas.microsoft.com/office/powerpoint/2010/main" val="2933051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7</a:t>
            </a:fld>
            <a:endParaRPr lang="en-GB" dirty="0"/>
          </a:p>
        </p:txBody>
      </p:sp>
    </p:spTree>
    <p:extLst>
      <p:ext uri="{BB962C8B-B14F-4D97-AF65-F5344CB8AC3E}">
        <p14:creationId xmlns:p14="http://schemas.microsoft.com/office/powerpoint/2010/main" val="2933051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FF0000"/>
                </a:solidFill>
                <a:effectLst/>
                <a:latin typeface="+mn-lt"/>
                <a:ea typeface="+mn-ea"/>
                <a:cs typeface="+mn-cs"/>
              </a:rPr>
              <a:t>ADAPT THIS GRAPH.  </a:t>
            </a:r>
            <a:r>
              <a:rPr lang="en-GB" sz="1200" kern="1200" dirty="0">
                <a:solidFill>
                  <a:schemeClr val="tx1"/>
                </a:solidFill>
                <a:effectLst/>
                <a:latin typeface="+mn-lt"/>
                <a:ea typeface="+mn-ea"/>
                <a:cs typeface="+mn-cs"/>
              </a:rPr>
              <a:t>Show three other containers and explain the block graph showing their capacity, WITHOUT labels to say which is which. Can children deduce which </a:t>
            </a:r>
            <a:r>
              <a:rPr lang="en-GB" sz="1200" kern="1200" dirty="0" err="1" smtClean="0">
                <a:solidFill>
                  <a:schemeClr val="tx1"/>
                </a:solidFill>
                <a:effectLst/>
                <a:latin typeface="+mn-lt"/>
                <a:ea typeface="+mn-ea"/>
                <a:cs typeface="+mn-cs"/>
              </a:rPr>
              <a:t>conainer</a:t>
            </a:r>
            <a:r>
              <a:rPr lang="en-GB" sz="1200" kern="1200" dirty="0" smtClean="0">
                <a:solidFill>
                  <a:schemeClr val="tx1"/>
                </a:solidFill>
                <a:effectLst/>
                <a:latin typeface="+mn-lt"/>
                <a:ea typeface="+mn-ea"/>
                <a:cs typeface="+mn-cs"/>
              </a:rPr>
              <a:t> goes </a:t>
            </a:r>
            <a:r>
              <a:rPr lang="en-GB" sz="1200" kern="1200" dirty="0">
                <a:solidFill>
                  <a:schemeClr val="tx1"/>
                </a:solidFill>
                <a:effectLst/>
                <a:latin typeface="+mn-lt"/>
                <a:ea typeface="+mn-ea"/>
                <a:cs typeface="+mn-cs"/>
              </a:rPr>
              <a:t>with which column on the graph?</a:t>
            </a: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chemeClr val="tx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8</a:t>
            </a:fld>
            <a:endParaRPr lang="en-GB" dirty="0"/>
          </a:p>
        </p:txBody>
      </p:sp>
    </p:spTree>
    <p:extLst>
      <p:ext uri="{BB962C8B-B14F-4D97-AF65-F5344CB8AC3E}">
        <p14:creationId xmlns:p14="http://schemas.microsoft.com/office/powerpoint/2010/main" val="2933051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FE, SE, JG , OL, DB, TW, AL, BT and JH: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Activity 1 </a:t>
            </a:r>
            <a:r>
              <a:rPr lang="en-US" sz="1200" kern="1200" dirty="0" smtClean="0">
                <a:solidFill>
                  <a:schemeClr val="tx1"/>
                </a:solidFill>
                <a:effectLst/>
                <a:latin typeface="+mn-lt"/>
                <a:ea typeface="+mn-ea"/>
                <a:cs typeface="+mn-cs"/>
              </a:rPr>
              <a:t>Make or use measuring 2 </a:t>
            </a:r>
            <a:r>
              <a:rPr lang="en-US" sz="1200" kern="1200" dirty="0" err="1" smtClean="0">
                <a:solidFill>
                  <a:schemeClr val="tx1"/>
                </a:solidFill>
                <a:effectLst/>
                <a:latin typeface="+mn-lt"/>
                <a:ea typeface="+mn-ea"/>
                <a:cs typeface="+mn-cs"/>
              </a:rPr>
              <a:t>litre</a:t>
            </a:r>
            <a:r>
              <a:rPr lang="en-US" sz="1200" kern="1200" dirty="0" smtClean="0">
                <a:solidFill>
                  <a:schemeClr val="tx1"/>
                </a:solidFill>
                <a:effectLst/>
                <a:latin typeface="+mn-lt"/>
                <a:ea typeface="+mn-ea"/>
                <a:cs typeface="+mn-cs"/>
              </a:rPr>
              <a:t> bottle,  Get 4 other containers.</a:t>
            </a:r>
            <a:r>
              <a:rPr lang="en-US" sz="1200" kern="1200" baseline="0" dirty="0" smtClean="0">
                <a:solidFill>
                  <a:schemeClr val="tx1"/>
                </a:solidFill>
                <a:effectLst/>
                <a:latin typeface="+mn-lt"/>
                <a:ea typeface="+mn-ea"/>
                <a:cs typeface="+mn-cs"/>
              </a:rPr>
              <a:t> Estimate how many cups will each container hold. Then measure and record in the table repeat for each container. Record the result in the </a:t>
            </a:r>
            <a:r>
              <a:rPr lang="en-US" sz="1200" kern="1200" dirty="0" smtClean="0">
                <a:solidFill>
                  <a:schemeClr val="tx1"/>
                </a:solidFill>
                <a:effectLst/>
                <a:latin typeface="+mn-lt"/>
                <a:ea typeface="+mn-ea"/>
                <a:cs typeface="+mn-cs"/>
              </a:rPr>
              <a:t>block graph</a:t>
            </a:r>
            <a:r>
              <a:rPr lang="en-US" sz="1200" kern="1200" baseline="0" dirty="0" smtClean="0">
                <a:solidFill>
                  <a:schemeClr val="tx1"/>
                </a:solidFill>
                <a:effectLst/>
                <a:latin typeface="+mn-lt"/>
                <a:ea typeface="+mn-ea"/>
                <a:cs typeface="+mn-cs"/>
              </a:rPr>
              <a:t> and label each bar. </a:t>
            </a:r>
            <a:r>
              <a:rPr lang="en-US" sz="1200" b="1" kern="1200" baseline="0" dirty="0" smtClean="0">
                <a:solidFill>
                  <a:schemeClr val="tx1"/>
                </a:solidFill>
                <a:effectLst/>
                <a:latin typeface="+mn-lt"/>
                <a:ea typeface="+mn-ea"/>
                <a:cs typeface="+mn-cs"/>
              </a:rPr>
              <a:t>Resource page 3</a:t>
            </a:r>
            <a:endParaRPr lang="en-GB" sz="1200" b="1"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3873E03-7F6C-40B1-9C82-92C8804404E5}" type="slidenum">
              <a:rPr lang="en-GB" smtClean="0"/>
              <a:t>9</a:t>
            </a:fld>
            <a:endParaRPr lang="en-GB" dirty="0"/>
          </a:p>
        </p:txBody>
      </p:sp>
    </p:spTree>
    <p:extLst>
      <p:ext uri="{BB962C8B-B14F-4D97-AF65-F5344CB8AC3E}">
        <p14:creationId xmlns:p14="http://schemas.microsoft.com/office/powerpoint/2010/main" val="2639129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LCF and TK:  </a:t>
            </a:r>
            <a:r>
              <a:rPr lang="en-GB" sz="1200" kern="1200" dirty="0" smtClean="0">
                <a:solidFill>
                  <a:schemeClr val="tx1"/>
                </a:solidFill>
                <a:effectLst/>
                <a:latin typeface="+mn-lt"/>
                <a:ea typeface="+mn-ea"/>
                <a:cs typeface="+mn-cs"/>
              </a:rPr>
              <a:t>Draw levels showing how full up the containers are. </a:t>
            </a:r>
            <a:r>
              <a:rPr lang="en-GB" sz="1200" b="1" kern="1200" dirty="0" smtClean="0">
                <a:solidFill>
                  <a:schemeClr val="tx1"/>
                </a:solidFill>
                <a:effectLst/>
                <a:latin typeface="+mn-lt"/>
                <a:ea typeface="+mn-ea"/>
                <a:cs typeface="+mn-cs"/>
              </a:rPr>
              <a:t>More practice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Sheet 1</a:t>
            </a:r>
            <a:endParaRPr kumimoji="0" lang="en-GB" sz="1200" b="1"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10</a:t>
            </a:fld>
            <a:endParaRPr lang="en-GB" dirty="0"/>
          </a:p>
        </p:txBody>
      </p:sp>
    </p:spTree>
    <p:extLst>
      <p:ext uri="{BB962C8B-B14F-4D97-AF65-F5344CB8AC3E}">
        <p14:creationId xmlns:p14="http://schemas.microsoft.com/office/powerpoint/2010/main" val="1939280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DB, TW, AL, BT and JH: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Activity 2: </a:t>
            </a:r>
            <a:r>
              <a:rPr lang="en-GB" sz="1200" kern="1200" dirty="0" smtClean="0">
                <a:solidFill>
                  <a:schemeClr val="tx1"/>
                </a:solidFill>
                <a:effectLst/>
                <a:latin typeface="+mn-lt"/>
                <a:ea typeface="+mn-ea"/>
                <a:cs typeface="+mn-cs"/>
              </a:rPr>
              <a:t>Create a block graph to show different bottle capacities. Answer questions about the block graph.  </a:t>
            </a:r>
            <a:r>
              <a:rPr lang="en-GB" sz="1200" b="1" kern="1200" dirty="0" smtClean="0">
                <a:solidFill>
                  <a:schemeClr val="tx1"/>
                </a:solidFill>
                <a:effectLst/>
                <a:latin typeface="+mn-lt"/>
                <a:ea typeface="+mn-ea"/>
                <a:cs typeface="+mn-cs"/>
              </a:rPr>
              <a:t>More practice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Sheet 2</a:t>
            </a:r>
            <a:endParaRPr kumimoji="0" lang="en-GB" sz="1200" b="1"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11</a:t>
            </a:fld>
            <a:endParaRPr lang="en-GB" dirty="0"/>
          </a:p>
        </p:txBody>
      </p:sp>
    </p:spTree>
    <p:extLst>
      <p:ext uri="{BB962C8B-B14F-4D97-AF65-F5344CB8AC3E}">
        <p14:creationId xmlns:p14="http://schemas.microsoft.com/office/powerpoint/2010/main" val="37313226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200" b="1" i="0" u="none" strike="noStrike" kern="1200" cap="none" spc="0" normalizeH="0" baseline="0" noProof="0" dirty="0" smtClean="0">
                <a:ln>
                  <a:noFill/>
                </a:ln>
                <a:solidFill>
                  <a:srgbClr val="253746"/>
                </a:solidFill>
                <a:effectLst/>
                <a:uLnTx/>
                <a:uFillTx/>
                <a:latin typeface="+mn-lt"/>
                <a:ea typeface="+mn-ea"/>
                <a:cs typeface="+mn-cs"/>
              </a:rPr>
              <a:t>Before teaching, be aware that</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a:t>
            </a:r>
          </a:p>
          <a:p>
            <a:pPr marL="231775" marR="0" lvl="0" indent="-231775"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srgbClr val="253746"/>
                </a:solidFill>
                <a:effectLst/>
                <a:uLnTx/>
                <a:uFillTx/>
                <a:latin typeface="+mn-lt"/>
                <a:ea typeface="+mn-ea"/>
                <a:cs typeface="+mn-cs"/>
              </a:rPr>
              <a:t>On </a:t>
            </a:r>
            <a:r>
              <a:rPr kumimoji="0" lang="en-GB" sz="1200" b="1" i="0" u="none" strike="noStrike" kern="1200" cap="none" spc="0" normalizeH="0" baseline="0" noProof="0" dirty="0" smtClean="0">
                <a:ln>
                  <a:noFill/>
                </a:ln>
                <a:solidFill>
                  <a:srgbClr val="253746"/>
                </a:solidFill>
                <a:effectLst/>
                <a:uLnTx/>
                <a:uFillTx/>
                <a:latin typeface="+mn-lt"/>
                <a:ea typeface="+mn-ea"/>
                <a:cs typeface="+mn-cs"/>
              </a:rPr>
              <a:t>Day 2 </a:t>
            </a:r>
            <a:r>
              <a:rPr kumimoji="0" lang="en-GB" sz="1200" b="0" i="1" u="none" strike="noStrike" kern="1200" cap="none" spc="0" normalizeH="0" baseline="0" noProof="0" dirty="0" smtClean="0">
                <a:ln>
                  <a:noFill/>
                </a:ln>
                <a:solidFill>
                  <a:srgbClr val="253746"/>
                </a:solidFill>
                <a:effectLst/>
                <a:uLnTx/>
                <a:uFillTx/>
                <a:latin typeface="+mn-lt"/>
                <a:ea typeface="+mn-ea"/>
                <a:cs typeface="+mn-cs"/>
              </a:rPr>
              <a:t>you will need </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litre measuring jug, 2-litre bottle, marker pen, plastic cups, a water bottle, a teacup, a small teapot, a fromage-frais or yoghurt pot.</a:t>
            </a:r>
          </a:p>
          <a:p>
            <a:endParaRPr lang="en-GB" dirty="0">
              <a:solidFill>
                <a:srgbClr val="253746"/>
              </a:solidFill>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12</a:t>
            </a:fld>
            <a:endParaRPr lang="en-GB" dirty="0"/>
          </a:p>
        </p:txBody>
      </p:sp>
    </p:spTree>
    <p:extLst>
      <p:ext uri="{BB962C8B-B14F-4D97-AF65-F5344CB8AC3E}">
        <p14:creationId xmlns:p14="http://schemas.microsoft.com/office/powerpoint/2010/main" val="938114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Teaching </a:t>
            </a:r>
            <a:r>
              <a:rPr lang="en-GB" sz="1200" b="1" kern="1200" dirty="0" smtClean="0">
                <a:solidFill>
                  <a:schemeClr val="tx1"/>
                </a:solidFill>
                <a:effectLst/>
                <a:latin typeface="+mn-lt"/>
                <a:ea typeface="+mn-ea"/>
                <a:cs typeface="+mn-cs"/>
              </a:rPr>
              <a:t>All</a:t>
            </a:r>
            <a:endParaRPr lang="en-GB" sz="1200" kern="1200" dirty="0">
              <a:solidFill>
                <a:schemeClr val="tx1"/>
              </a:solidFill>
              <a:effectLst/>
              <a:latin typeface="+mn-lt"/>
              <a:ea typeface="+mn-ea"/>
              <a:cs typeface="+mn-cs"/>
            </a:endParaRPr>
          </a:p>
          <a:p>
            <a:pPr lvl="0"/>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13</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r>
              <a:rPr lang="en-GB" sz="1200" i="1" kern="1200" dirty="0">
                <a:solidFill>
                  <a:schemeClr val="tx1"/>
                </a:solidFill>
                <a:effectLst/>
                <a:latin typeface="+mn-lt"/>
                <a:ea typeface="+mn-ea"/>
                <a:cs typeface="+mn-cs"/>
              </a:rPr>
              <a:t>When</a:t>
            </a:r>
            <a:r>
              <a:rPr lang="en-GB" sz="1200" i="1" kern="1200" baseline="0" dirty="0">
                <a:solidFill>
                  <a:schemeClr val="tx1"/>
                </a:solidFill>
                <a:effectLst/>
                <a:latin typeface="+mn-lt"/>
                <a:ea typeface="+mn-ea"/>
                <a:cs typeface="+mn-cs"/>
              </a:rPr>
              <a:t> estimating hold up the</a:t>
            </a:r>
            <a:r>
              <a:rPr lang="en-GB" sz="1200" i="1" kern="1200" dirty="0">
                <a:solidFill>
                  <a:schemeClr val="tx1"/>
                </a:solidFill>
                <a:effectLst/>
                <a:latin typeface="+mn-lt"/>
                <a:ea typeface="+mn-ea"/>
                <a:cs typeface="+mn-cs"/>
              </a:rPr>
              <a:t> litre jug again for </a:t>
            </a:r>
            <a:r>
              <a:rPr lang="en-GB" sz="1200" i="1" kern="1200" dirty="0" smtClean="0">
                <a:solidFill>
                  <a:schemeClr val="tx1"/>
                </a:solidFill>
                <a:effectLst/>
                <a:latin typeface="+mn-lt"/>
                <a:ea typeface="+mn-ea"/>
                <a:cs typeface="+mn-cs"/>
              </a:rPr>
              <a:t>them </a:t>
            </a:r>
            <a:r>
              <a:rPr lang="en-GB" sz="1200" i="1" kern="1200" dirty="0">
                <a:solidFill>
                  <a:schemeClr val="tx1"/>
                </a:solidFill>
                <a:effectLst/>
                <a:latin typeface="+mn-lt"/>
                <a:ea typeface="+mn-ea"/>
                <a:cs typeface="+mn-cs"/>
              </a:rPr>
              <a:t>to visualise what half a litre looks like.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14</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Children </a:t>
            </a:r>
            <a:r>
              <a:rPr kumimoji="0" lang="en-GB" sz="1200" b="1" i="0" u="none" strike="noStrike" kern="1200" cap="none" spc="0" normalizeH="0" baseline="0" noProof="0" dirty="0">
                <a:ln>
                  <a:noFill/>
                </a:ln>
                <a:solidFill>
                  <a:prstClr val="black"/>
                </a:solidFill>
                <a:effectLst/>
                <a:uLnTx/>
                <a:uFillTx/>
                <a:latin typeface="+mn-lt"/>
                <a:ea typeface="+mn-ea"/>
                <a:cs typeface="+mn-cs"/>
              </a:rPr>
              <a:t>can now go on to do differentiated GROUP ACTIVITIES. You can find Hamilton’s group activities in this unit’s TEACHING AND GROUP ACTIVITIES download.</a:t>
            </a:r>
          </a:p>
          <a:p>
            <a:pPr marL="0" lvl="0" indent="0" algn="l">
              <a:lnSpc>
                <a:spcPct val="115000"/>
              </a:lnSpc>
              <a:spcAft>
                <a:spcPts val="0"/>
              </a:spcAft>
              <a:buFont typeface="Symbol" panose="05050102010706020507" pitchFamily="18" charset="2"/>
              <a:buNone/>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LCF and TK: </a:t>
            </a: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Show the children the same containers from day 1 and a plastic cup. </a:t>
            </a:r>
            <a:r>
              <a:rPr lang="en-GB" sz="1200" baseline="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Take each container in turn and ask how many cups of water might be needed to fill it. </a:t>
            </a:r>
            <a:r>
              <a:rPr lang="en-GB" sz="1200" i="1" dirty="0" smtClean="0">
                <a:effectLst/>
                <a:latin typeface="Calibri" panose="020F0502020204030204" pitchFamily="34" charset="0"/>
                <a:ea typeface="Times New Roman" panose="02020603050405020304" pitchFamily="18" charset="0"/>
                <a:cs typeface="Times New Roman" panose="02020603050405020304" pitchFamily="18" charset="0"/>
              </a:rPr>
              <a:t>Less than 5? More than 5? </a:t>
            </a:r>
            <a:endParaRPr lang="en-GB" sz="12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lvl="0" indent="0" algn="l">
              <a:lnSpc>
                <a:spcPct val="115000"/>
              </a:lnSpc>
              <a:spcAft>
                <a:spcPts val="0"/>
              </a:spcAft>
              <a:buFont typeface="Symbol" panose="05050102010706020507" pitchFamily="18" charset="2"/>
              <a:buNone/>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Children take turns to fill each container with cups of water, whilst the other children count the number of cups needed. They record the results. </a:t>
            </a:r>
            <a:r>
              <a:rPr lang="en-GB" sz="1200" baseline="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GB" sz="1200" i="1" dirty="0" smtClean="0">
                <a:effectLst/>
                <a:latin typeface="Calibri" panose="020F0502020204030204" pitchFamily="34" charset="0"/>
                <a:ea typeface="Times New Roman" panose="02020603050405020304" pitchFamily="18" charset="0"/>
                <a:cs typeface="Times New Roman" panose="02020603050405020304" pitchFamily="18" charset="0"/>
              </a:rPr>
              <a:t>Which container holds the most cups of water? And the fewest? Place the three containers in order of capacity. </a:t>
            </a:r>
            <a:endParaRPr lang="en-GB" sz="12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t>
            </a:r>
            <a:endParaRPr lang="en-GB" b="1" i="0" dirty="0" smtClean="0">
              <a:solidFill>
                <a:srgbClr val="10106C"/>
              </a:solidFill>
              <a:effectLst/>
              <a:latin typeface="Chalkbo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smtClean="0">
                <a:solidFill>
                  <a:srgbClr val="10106C"/>
                </a:solidFill>
                <a:effectLst/>
                <a:latin typeface="Chalkboard"/>
              </a:rPr>
              <a:t>FE, SE, JG and OL: DB, TW, AL, BT and JH: </a:t>
            </a:r>
            <a:r>
              <a:rPr lang="en-GB" b="0" i="0" dirty="0" smtClean="0">
                <a:solidFill>
                  <a:srgbClr val="10106C"/>
                </a:solidFill>
                <a:effectLst/>
                <a:latin typeface="Chalkboard"/>
              </a:rPr>
              <a:t>Give either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an egg cup, yoghurt pot or plastic cup. Challenge them to estimate how many of the smaller container will fill the litre bottle and then to find out.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They place the litre bottle in the washing-up bowl, fill their containers and pour carefully into the litre bottle, counting how many times they do this. How many egg cups did your bottle hold? And how many yoghurt pots did yours hold ? So, does the egg cup hold more water than the</a:t>
            </a: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 yoghurt pot</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Why not? So, how many egg cups is the same as half a litre? And yoghurt pots?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15</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LCF and TK: </a:t>
            </a:r>
            <a:r>
              <a:rPr lang="en-GB" sz="1200" kern="1200" dirty="0" smtClean="0">
                <a:solidFill>
                  <a:schemeClr val="tx1"/>
                </a:solidFill>
                <a:effectLst/>
                <a:latin typeface="+mn-lt"/>
                <a:ea typeface="+mn-ea"/>
                <a:cs typeface="+mn-cs"/>
              </a:rPr>
              <a:t>Compare </a:t>
            </a:r>
            <a:r>
              <a:rPr lang="en-GB" sz="1200" kern="1200" dirty="0">
                <a:solidFill>
                  <a:schemeClr val="tx1"/>
                </a:solidFill>
                <a:effectLst/>
                <a:latin typeface="+mn-lt"/>
                <a:ea typeface="+mn-ea"/>
                <a:cs typeface="+mn-cs"/>
              </a:rPr>
              <a:t>container capacities. </a:t>
            </a:r>
            <a:r>
              <a:rPr lang="en-GB" sz="1200" b="1" kern="1200" dirty="0" smtClean="0">
                <a:solidFill>
                  <a:schemeClr val="tx1"/>
                </a:solidFill>
                <a:effectLst/>
                <a:latin typeface="+mn-lt"/>
                <a:ea typeface="+mn-ea"/>
                <a:cs typeface="+mn-cs"/>
              </a:rPr>
              <a:t>More practice </a:t>
            </a:r>
            <a:r>
              <a:rPr kumimoji="0" lang="en-GB" sz="1200" b="1" i="0" u="none" strike="noStrike" kern="1200" cap="none" spc="0" normalizeH="0" baseline="0" noProof="0" dirty="0">
                <a:ln>
                  <a:noFill/>
                </a:ln>
                <a:solidFill>
                  <a:prstClr val="black"/>
                </a:solidFill>
                <a:effectLst/>
                <a:uLnTx/>
                <a:uFillTx/>
                <a:latin typeface="+mn-lt"/>
                <a:ea typeface="+mn-ea"/>
                <a:cs typeface="+mn-cs"/>
              </a:rPr>
              <a:t>Sheet 1</a:t>
            </a:r>
          </a:p>
        </p:txBody>
      </p:sp>
      <p:sp>
        <p:nvSpPr>
          <p:cNvPr id="4" name="Slide Number Placeholder 3"/>
          <p:cNvSpPr>
            <a:spLocks noGrp="1"/>
          </p:cNvSpPr>
          <p:nvPr>
            <p:ph type="sldNum" sz="quarter" idx="10"/>
          </p:nvPr>
        </p:nvSpPr>
        <p:spPr/>
        <p:txBody>
          <a:bodyPr/>
          <a:lstStyle/>
          <a:p>
            <a:fld id="{33873E03-7F6C-40B1-9C82-92C8804404E5}" type="slidenum">
              <a:rPr lang="en-GB" smtClean="0"/>
              <a:t>16</a:t>
            </a:fld>
            <a:endParaRPr lang="en-GB" dirty="0"/>
          </a:p>
        </p:txBody>
      </p:sp>
    </p:spTree>
    <p:extLst>
      <p:ext uri="{BB962C8B-B14F-4D97-AF65-F5344CB8AC3E}">
        <p14:creationId xmlns:p14="http://schemas.microsoft.com/office/powerpoint/2010/main" val="38989406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DB, TW, AL, BT and JH:  </a:t>
            </a:r>
            <a:r>
              <a:rPr lang="en-GB" sz="1200" kern="1200" dirty="0" smtClean="0">
                <a:solidFill>
                  <a:schemeClr val="tx1"/>
                </a:solidFill>
                <a:effectLst/>
                <a:latin typeface="+mn-lt"/>
                <a:ea typeface="+mn-ea"/>
                <a:cs typeface="+mn-cs"/>
              </a:rPr>
              <a:t>Sort </a:t>
            </a:r>
            <a:r>
              <a:rPr lang="en-GB" sz="1200" kern="1200" dirty="0">
                <a:solidFill>
                  <a:schemeClr val="tx1"/>
                </a:solidFill>
                <a:effectLst/>
                <a:latin typeface="+mn-lt"/>
                <a:ea typeface="+mn-ea"/>
                <a:cs typeface="+mn-cs"/>
              </a:rPr>
              <a:t>a variety of containers under headings: more than 1 litre and less than 1 litre.  </a:t>
            </a:r>
            <a:r>
              <a:rPr lang="en-GB" sz="1200" b="1" kern="1200" dirty="0" smtClean="0">
                <a:solidFill>
                  <a:schemeClr val="tx1"/>
                </a:solidFill>
                <a:effectLst/>
                <a:latin typeface="+mn-lt"/>
                <a:ea typeface="+mn-ea"/>
                <a:cs typeface="+mn-cs"/>
              </a:rPr>
              <a:t>More practice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Sheet </a:t>
            </a:r>
            <a:r>
              <a:rPr kumimoji="0" lang="en-GB" sz="1200" b="1" i="0" u="none" strike="noStrike" kern="1200" cap="none" spc="0" normalizeH="0" baseline="0" noProof="0" dirty="0">
                <a:ln>
                  <a:noFill/>
                </a:ln>
                <a:solidFill>
                  <a:prstClr val="black"/>
                </a:solidFill>
                <a:effectLst/>
                <a:uLnTx/>
                <a:uFillTx/>
                <a:latin typeface="+mn-lt"/>
                <a:ea typeface="+mn-ea"/>
                <a:cs typeface="+mn-cs"/>
              </a:rPr>
              <a:t>2</a:t>
            </a:r>
          </a:p>
        </p:txBody>
      </p:sp>
      <p:sp>
        <p:nvSpPr>
          <p:cNvPr id="4" name="Slide Number Placeholder 3"/>
          <p:cNvSpPr>
            <a:spLocks noGrp="1"/>
          </p:cNvSpPr>
          <p:nvPr>
            <p:ph type="sldNum" sz="quarter" idx="10"/>
          </p:nvPr>
        </p:nvSpPr>
        <p:spPr/>
        <p:txBody>
          <a:bodyPr/>
          <a:lstStyle/>
          <a:p>
            <a:fld id="{33873E03-7F6C-40B1-9C82-92C8804404E5}" type="slidenum">
              <a:rPr lang="en-GB" smtClean="0"/>
              <a:t>17</a:t>
            </a:fld>
            <a:endParaRPr lang="en-GB" dirty="0"/>
          </a:p>
        </p:txBody>
      </p:sp>
    </p:spTree>
    <p:extLst>
      <p:ext uri="{BB962C8B-B14F-4D97-AF65-F5344CB8AC3E}">
        <p14:creationId xmlns:p14="http://schemas.microsoft.com/office/powerpoint/2010/main" val="3339950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200" b="1" i="0" u="none" strike="noStrike" kern="1200" cap="none" spc="0" normalizeH="0" baseline="0" noProof="0" dirty="0" smtClean="0">
                <a:ln>
                  <a:noFill/>
                </a:ln>
                <a:solidFill>
                  <a:srgbClr val="253746"/>
                </a:solidFill>
                <a:effectLst/>
                <a:uLnTx/>
                <a:uFillTx/>
                <a:latin typeface="+mn-lt"/>
                <a:ea typeface="+mn-ea"/>
                <a:cs typeface="+mn-cs"/>
              </a:rPr>
              <a:t>Before teaching, be aware that</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a:t>
            </a: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kumimoji="0" lang="en-GB" sz="1200" b="0" i="0" u="none" strike="noStrike" kern="1200" cap="none" spc="0" normalizeH="0" baseline="0" noProof="0" dirty="0" smtClean="0">
                <a:ln>
                  <a:noFill/>
                </a:ln>
                <a:solidFill>
                  <a:srgbClr val="253746"/>
                </a:solidFill>
                <a:effectLst/>
                <a:uLnTx/>
                <a:uFillTx/>
                <a:latin typeface="+mn-lt"/>
                <a:ea typeface="+mn-ea"/>
                <a:cs typeface="+mn-cs"/>
              </a:rPr>
              <a:t>On </a:t>
            </a:r>
            <a:r>
              <a:rPr kumimoji="0" lang="en-GB" sz="1200" b="1" i="0" u="none" strike="noStrike" kern="1200" cap="none" spc="0" normalizeH="0" baseline="0" noProof="0" dirty="0" smtClean="0">
                <a:ln>
                  <a:noFill/>
                </a:ln>
                <a:solidFill>
                  <a:srgbClr val="253746"/>
                </a:solidFill>
                <a:effectLst/>
                <a:uLnTx/>
                <a:uFillTx/>
                <a:latin typeface="+mn-lt"/>
                <a:ea typeface="+mn-ea"/>
                <a:cs typeface="+mn-cs"/>
              </a:rPr>
              <a:t>Day 3</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 </a:t>
            </a:r>
            <a:r>
              <a:rPr kumimoji="0" lang="en-GB" sz="1200" b="0" i="1" u="none" strike="noStrike" kern="1200" cap="none" spc="0" normalizeH="0" baseline="0" noProof="0" dirty="0" smtClean="0">
                <a:ln>
                  <a:noFill/>
                </a:ln>
                <a:solidFill>
                  <a:srgbClr val="253746"/>
                </a:solidFill>
                <a:effectLst/>
                <a:uLnTx/>
                <a:uFillTx/>
                <a:latin typeface="+mn-lt"/>
                <a:ea typeface="+mn-ea"/>
                <a:cs typeface="+mn-cs"/>
              </a:rPr>
              <a:t>you will need </a:t>
            </a:r>
            <a:r>
              <a:rPr kumimoji="0" lang="en-GB" sz="1200" b="0" i="0" u="none" strike="noStrike" kern="1200" cap="none" spc="0" normalizeH="0" baseline="0" noProof="0" dirty="0" smtClean="0">
                <a:ln>
                  <a:noFill/>
                </a:ln>
                <a:solidFill>
                  <a:srgbClr val="253746"/>
                </a:solidFill>
                <a:effectLst/>
                <a:uLnTx/>
                <a:uFillTx/>
                <a:latin typeface="+mn-lt"/>
                <a:ea typeface="+mn-ea"/>
                <a:cs typeface="+mn-cs"/>
              </a:rPr>
              <a:t>f</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our pudding bowls, flipchart, cups, water, ‘Pictogram to show the capacity of the three bears’ bowls’ (</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see resources</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4 labelled bottles of different sizes, 1 litre measuring jug, marked in 100ml divisions.</a:t>
            </a:r>
            <a:endParaRPr kumimoji="0" lang="en-GB" sz="1200" b="0" i="0" u="none" strike="noStrike" kern="1200" cap="none" spc="0" normalizeH="0" baseline="0" noProof="0" dirty="0" smtClean="0">
              <a:ln>
                <a:noFill/>
              </a:ln>
              <a:solidFill>
                <a:srgbClr val="253746"/>
              </a:solidFill>
              <a:effectLst/>
              <a:uLnTx/>
              <a:uFillTx/>
              <a:latin typeface="+mn-lt"/>
              <a:ea typeface="+mn-ea"/>
              <a:cs typeface="+mn-cs"/>
            </a:endParaRPr>
          </a:p>
          <a:p>
            <a:endParaRPr lang="en-GB" dirty="0">
              <a:solidFill>
                <a:srgbClr val="253746"/>
              </a:solidFill>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18</a:t>
            </a:fld>
            <a:endParaRPr lang="en-GB" dirty="0"/>
          </a:p>
        </p:txBody>
      </p:sp>
    </p:spTree>
    <p:extLst>
      <p:ext uri="{BB962C8B-B14F-4D97-AF65-F5344CB8AC3E}">
        <p14:creationId xmlns:p14="http://schemas.microsoft.com/office/powerpoint/2010/main" val="32668080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Teaching ALL</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19</a:t>
            </a:fld>
            <a:endParaRPr lang="en-GB" dirty="0"/>
          </a:p>
        </p:txBody>
      </p:sp>
    </p:spTree>
    <p:extLst>
      <p:ext uri="{BB962C8B-B14F-4D97-AF65-F5344CB8AC3E}">
        <p14:creationId xmlns:p14="http://schemas.microsoft.com/office/powerpoint/2010/main" val="330912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Teaching </a:t>
            </a:r>
            <a:r>
              <a:rPr lang="en-GB" sz="1200" b="1" kern="1200" dirty="0" smtClean="0">
                <a:solidFill>
                  <a:schemeClr val="tx1"/>
                </a:solidFill>
                <a:effectLst/>
                <a:latin typeface="+mn-lt"/>
                <a:ea typeface="+mn-ea"/>
                <a:cs typeface="+mn-cs"/>
              </a:rPr>
              <a:t>All</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20</a:t>
            </a:fld>
            <a:endParaRPr lang="en-GB" dirty="0"/>
          </a:p>
        </p:txBody>
      </p:sp>
    </p:spTree>
    <p:extLst>
      <p:ext uri="{BB962C8B-B14F-4D97-AF65-F5344CB8AC3E}">
        <p14:creationId xmlns:p14="http://schemas.microsoft.com/office/powerpoint/2010/main" val="330912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Measure </a:t>
            </a:r>
            <a:r>
              <a:rPr lang="en-GB" sz="1200" kern="1200" dirty="0">
                <a:solidFill>
                  <a:schemeClr val="tx1"/>
                </a:solidFill>
                <a:effectLst/>
                <a:latin typeface="+mn-lt"/>
                <a:ea typeface="+mn-ea"/>
                <a:cs typeface="+mn-cs"/>
              </a:rPr>
              <a:t>the capacity of each bowl (how many cups until it overflowed) and record the results in the </a:t>
            </a:r>
            <a:r>
              <a:rPr lang="en-GB" sz="1200" kern="1200" dirty="0" smtClean="0">
                <a:solidFill>
                  <a:schemeClr val="tx1"/>
                </a:solidFill>
                <a:effectLst/>
                <a:latin typeface="+mn-lt"/>
                <a:ea typeface="+mn-ea"/>
                <a:cs typeface="+mn-cs"/>
              </a:rPr>
              <a:t>table</a:t>
            </a:r>
            <a:r>
              <a:rPr lang="en-GB" sz="1200" kern="1200" baseline="0" dirty="0" smtClean="0">
                <a:solidFill>
                  <a:schemeClr val="tx1"/>
                </a:solidFill>
                <a:effectLst/>
                <a:latin typeface="+mn-lt"/>
                <a:ea typeface="+mn-ea"/>
                <a:cs typeface="+mn-cs"/>
              </a:rPr>
              <a:t> on the sheet/ flipchart</a:t>
            </a:r>
            <a:r>
              <a:rPr lang="en-GB" sz="1200" kern="1200" dirty="0" smtClean="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endParaRPr lang="en-GB"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21</a:t>
            </a:fld>
            <a:endParaRPr lang="en-GB" dirty="0"/>
          </a:p>
        </p:txBody>
      </p:sp>
    </p:spTree>
    <p:extLst>
      <p:ext uri="{BB962C8B-B14F-4D97-AF65-F5344CB8AC3E}">
        <p14:creationId xmlns:p14="http://schemas.microsoft.com/office/powerpoint/2010/main" val="33091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Draw a picture of a cup – </a:t>
            </a:r>
            <a:r>
              <a:rPr lang="en-GB" sz="1200" i="1" kern="1200" dirty="0">
                <a:solidFill>
                  <a:schemeClr val="tx1"/>
                </a:solidFill>
                <a:effectLst/>
                <a:latin typeface="+mn-lt"/>
                <a:ea typeface="+mn-ea"/>
                <a:cs typeface="+mn-cs"/>
              </a:rPr>
              <a:t>this picture represents 1 cup of water. How many cups would we have to draw to show the capacity of Mummy Bear’s bowl?</a:t>
            </a:r>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Model recording the number of cups in the blank pictogram</a:t>
            </a:r>
            <a:r>
              <a:rPr lang="en-GB" sz="1200" kern="1200" dirty="0" smtClean="0">
                <a:solidFill>
                  <a:schemeClr val="tx1"/>
                </a:solidFill>
                <a:effectLst/>
                <a:latin typeface="+mn-lt"/>
                <a:ea typeface="+mn-ea"/>
                <a:cs typeface="+mn-cs"/>
              </a:rPr>
              <a:t>. </a:t>
            </a:r>
            <a:r>
              <a:rPr lang="en-GB" sz="1200" b="1" kern="1200" dirty="0" smtClean="0">
                <a:solidFill>
                  <a:schemeClr val="tx1"/>
                </a:solidFill>
                <a:effectLst/>
                <a:latin typeface="+mn-lt"/>
                <a:ea typeface="+mn-ea"/>
                <a:cs typeface="+mn-cs"/>
              </a:rPr>
              <a:t>LCF</a:t>
            </a:r>
            <a:r>
              <a:rPr lang="en-GB" sz="1200" b="1" kern="1200" baseline="0" dirty="0" smtClean="0">
                <a:solidFill>
                  <a:schemeClr val="tx1"/>
                </a:solidFill>
                <a:effectLst/>
                <a:latin typeface="+mn-lt"/>
                <a:ea typeface="+mn-ea"/>
                <a:cs typeface="+mn-cs"/>
              </a:rPr>
              <a:t> and TK </a:t>
            </a:r>
            <a:r>
              <a:rPr lang="en-GB" sz="1200" b="0" kern="1200" baseline="0" dirty="0" smtClean="0">
                <a:solidFill>
                  <a:schemeClr val="tx1"/>
                </a:solidFill>
                <a:effectLst/>
                <a:latin typeface="+mn-lt"/>
                <a:ea typeface="+mn-ea"/>
                <a:cs typeface="+mn-cs"/>
              </a:rPr>
              <a:t>to record a pictogram on the bowls at home.</a:t>
            </a:r>
            <a:endParaRPr lang="en-GB" sz="1200" b="0" kern="1200" dirty="0" smtClean="0">
              <a:solidFill>
                <a:schemeClr val="tx1"/>
              </a:solidFill>
              <a:effectLst/>
              <a:latin typeface="+mn-lt"/>
              <a:ea typeface="+mn-ea"/>
              <a:cs typeface="+mn-cs"/>
            </a:endParaRPr>
          </a:p>
          <a:p>
            <a:pPr lvl="0"/>
            <a:endParaRPr lang="en-GB" dirty="0" smtClean="0">
              <a:effectLst/>
            </a:endParaRPr>
          </a:p>
          <a:p>
            <a:pPr lvl="0"/>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DB, TW, AL, BT and JH: </a:t>
            </a:r>
            <a:r>
              <a:rPr lang="en-GB" sz="1200" kern="1200" dirty="0" smtClean="0">
                <a:solidFill>
                  <a:schemeClr val="tx1"/>
                </a:solidFill>
                <a:effectLst/>
                <a:latin typeface="+mn-lt"/>
                <a:ea typeface="+mn-ea"/>
                <a:cs typeface="+mn-cs"/>
              </a:rPr>
              <a:t>Ask children/family to vote for their favourite drink out of four choices, e.g. milk, orange juice, apple juice, squash. Keep a record of the results. </a:t>
            </a:r>
            <a:r>
              <a:rPr kumimoji="0" lang="en-GB" sz="1200" b="0" i="0" u="none" strike="noStrike" kern="1200" cap="none" spc="0" normalizeH="0" baseline="0" noProof="0" dirty="0" smtClean="0">
                <a:ln>
                  <a:noFill/>
                </a:ln>
                <a:solidFill>
                  <a:srgbClr val="10106C"/>
                </a:solidFill>
                <a:effectLst/>
                <a:uLnTx/>
                <a:uFillTx/>
                <a:latin typeface="Chalkboard"/>
                <a:ea typeface="+mn-ea"/>
                <a:cs typeface="+mn-cs"/>
              </a:rPr>
              <a:t>Then </a:t>
            </a:r>
            <a:r>
              <a:rPr lang="en-GB" sz="1200" kern="1200" dirty="0" smtClean="0">
                <a:solidFill>
                  <a:schemeClr val="tx1"/>
                </a:solidFill>
                <a:effectLst/>
                <a:latin typeface="+mn-lt"/>
                <a:ea typeface="+mn-ea"/>
                <a:cs typeface="+mn-cs"/>
              </a:rPr>
              <a:t>Draw a pictogram to show the results.</a:t>
            </a:r>
          </a:p>
          <a:p>
            <a:pPr lvl="0"/>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chemeClr val="tx1"/>
                </a:solidFill>
                <a:effectLst/>
                <a:uLnTx/>
                <a:uFillTx/>
                <a:latin typeface="+mn-lt"/>
                <a:ea typeface="+mn-ea"/>
                <a:cs typeface="+mn-cs"/>
              </a:rPr>
              <a:t>LCF and TK</a:t>
            </a:r>
            <a:r>
              <a:rPr kumimoji="0" lang="en-GB" sz="1200" b="1" i="0" u="none" strike="noStrike" kern="1200" cap="none" spc="0" normalizeH="0" baseline="0" noProof="0" dirty="0">
                <a:ln>
                  <a:noFill/>
                </a:ln>
                <a:solidFill>
                  <a:prstClr val="black"/>
                </a:solidFill>
                <a:effectLst/>
                <a:uLnTx/>
                <a:uFillTx/>
                <a:latin typeface="+mn-lt"/>
                <a:ea typeface="+mn-ea"/>
                <a:cs typeface="+mn-c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a:t>
            </a:r>
            <a:r>
              <a:rPr lang="en-US" sz="1200" kern="1200" dirty="0">
                <a:solidFill>
                  <a:schemeClr val="tx1"/>
                </a:solidFill>
                <a:effectLst/>
                <a:latin typeface="+mn-lt"/>
                <a:ea typeface="+mn-ea"/>
                <a:cs typeface="+mn-cs"/>
              </a:rPr>
              <a:t>Create a pictogram to show the capacity of the three bears’ bowls</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Resource</a:t>
            </a:r>
            <a:endParaRPr lang="en-GB" sz="1200" b="1" kern="1200" dirty="0">
              <a:solidFill>
                <a:schemeClr val="tx1"/>
              </a:solidFill>
              <a:effectLst/>
              <a:latin typeface="+mn-lt"/>
              <a:ea typeface="+mn-ea"/>
              <a:cs typeface="+mn-cs"/>
            </a:endParaRPr>
          </a:p>
          <a:p>
            <a:pPr lvl="0"/>
            <a:endParaRPr lang="en-GB" dirty="0">
              <a:effectLst/>
            </a:endParaRPr>
          </a:p>
          <a:p>
            <a:r>
              <a:rPr lang="en-GB" sz="1200" b="1"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solidFill>
                <a:srgbClr val="253746"/>
              </a:solidFill>
            </a:endParaRPr>
          </a:p>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22</a:t>
            </a:fld>
            <a:endParaRPr lang="en-GB" dirty="0"/>
          </a:p>
        </p:txBody>
      </p:sp>
    </p:spTree>
    <p:extLst>
      <p:ext uri="{BB962C8B-B14F-4D97-AF65-F5344CB8AC3E}">
        <p14:creationId xmlns:p14="http://schemas.microsoft.com/office/powerpoint/2010/main" val="330912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LCF and TK: </a:t>
            </a:r>
            <a:r>
              <a:rPr lang="en-GB" sz="1200" kern="1200" dirty="0" smtClean="0">
                <a:solidFill>
                  <a:schemeClr val="tx1"/>
                </a:solidFill>
                <a:effectLst/>
                <a:latin typeface="+mn-lt"/>
                <a:ea typeface="+mn-ea"/>
                <a:cs typeface="+mn-cs"/>
              </a:rPr>
              <a:t>Create </a:t>
            </a:r>
            <a:r>
              <a:rPr lang="en-GB" sz="1200" kern="1200" dirty="0">
                <a:solidFill>
                  <a:schemeClr val="tx1"/>
                </a:solidFill>
                <a:effectLst/>
                <a:latin typeface="+mn-lt"/>
                <a:ea typeface="+mn-ea"/>
                <a:cs typeface="+mn-cs"/>
              </a:rPr>
              <a:t>a pictogram to show different capacities. Answer questions about the pictogram.  </a:t>
            </a:r>
            <a:r>
              <a:rPr lang="en-GB" sz="1200" kern="1200" dirty="0" smtClean="0">
                <a:solidFill>
                  <a:schemeClr val="tx1"/>
                </a:solidFill>
                <a:effectLst/>
                <a:latin typeface="+mn-lt"/>
                <a:ea typeface="+mn-ea"/>
                <a:cs typeface="+mn-cs"/>
              </a:rPr>
              <a:t>More practice</a:t>
            </a:r>
            <a:r>
              <a:rPr lang="en-GB" sz="1200" kern="1200" baseline="0" dirty="0" smtClean="0">
                <a:solidFill>
                  <a:schemeClr val="tx1"/>
                </a:solidFill>
                <a:effectLst/>
                <a:latin typeface="+mn-lt"/>
                <a:ea typeface="+mn-ea"/>
                <a:cs typeface="+mn-c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Sheet </a:t>
            </a:r>
            <a:r>
              <a:rPr kumimoji="0" lang="en-GB" sz="1200" b="0" i="0" u="none" strike="noStrike" kern="1200" cap="none" spc="0" normalizeH="0" baseline="0" noProof="0" dirty="0">
                <a:ln>
                  <a:noFill/>
                </a:ln>
                <a:solidFill>
                  <a:prstClr val="black"/>
                </a:solidFill>
                <a:effectLst/>
                <a:uLnTx/>
                <a:uFillTx/>
                <a:latin typeface="+mn-lt"/>
                <a:ea typeface="+mn-ea"/>
                <a:cs typeface="+mn-cs"/>
              </a:rPr>
              <a:t>1</a:t>
            </a:r>
          </a:p>
        </p:txBody>
      </p:sp>
      <p:sp>
        <p:nvSpPr>
          <p:cNvPr id="4" name="Slide Number Placeholder 3"/>
          <p:cNvSpPr>
            <a:spLocks noGrp="1"/>
          </p:cNvSpPr>
          <p:nvPr>
            <p:ph type="sldNum" sz="quarter" idx="10"/>
          </p:nvPr>
        </p:nvSpPr>
        <p:spPr/>
        <p:txBody>
          <a:bodyPr/>
          <a:lstStyle/>
          <a:p>
            <a:fld id="{33873E03-7F6C-40B1-9C82-92C8804404E5}" type="slidenum">
              <a:rPr lang="en-GB" smtClean="0"/>
              <a:t>23</a:t>
            </a:fld>
            <a:endParaRPr lang="en-GB" dirty="0"/>
          </a:p>
        </p:txBody>
      </p:sp>
    </p:spTree>
    <p:extLst>
      <p:ext uri="{BB962C8B-B14F-4D97-AF65-F5344CB8AC3E}">
        <p14:creationId xmlns:p14="http://schemas.microsoft.com/office/powerpoint/2010/main" val="38988977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DB, TW, AL, BT and JH:  </a:t>
            </a:r>
            <a:r>
              <a:rPr lang="en-GB" sz="1200" kern="1200" dirty="0" smtClean="0">
                <a:solidFill>
                  <a:schemeClr val="tx1"/>
                </a:solidFill>
                <a:effectLst/>
                <a:latin typeface="+mn-lt"/>
                <a:ea typeface="+mn-ea"/>
                <a:cs typeface="+mn-cs"/>
              </a:rPr>
              <a:t>Scribe </a:t>
            </a:r>
            <a:r>
              <a:rPr lang="en-GB" sz="1200" kern="1200" dirty="0">
                <a:solidFill>
                  <a:schemeClr val="tx1"/>
                </a:solidFill>
                <a:effectLst/>
                <a:latin typeface="+mn-lt"/>
                <a:ea typeface="+mn-ea"/>
                <a:cs typeface="+mn-cs"/>
              </a:rPr>
              <a:t>the word </a:t>
            </a:r>
            <a:r>
              <a:rPr lang="en-GB" sz="1200" b="1" i="1" kern="1200" dirty="0">
                <a:solidFill>
                  <a:schemeClr val="tx1"/>
                </a:solidFill>
                <a:effectLst/>
                <a:latin typeface="+mn-lt"/>
                <a:ea typeface="+mn-ea"/>
                <a:cs typeface="+mn-cs"/>
              </a:rPr>
              <a:t>thousand</a:t>
            </a:r>
            <a:r>
              <a:rPr lang="en-GB" sz="1200" kern="1200" dirty="0">
                <a:solidFill>
                  <a:schemeClr val="tx1"/>
                </a:solidFill>
                <a:effectLst/>
                <a:latin typeface="+mn-lt"/>
                <a:ea typeface="+mn-ea"/>
                <a:cs typeface="+mn-cs"/>
              </a:rPr>
              <a:t> on the board for children to see</a:t>
            </a:r>
            <a:r>
              <a:rPr lang="en-GB" sz="1200" kern="1200" dirty="0" smtClean="0">
                <a:solidFill>
                  <a:schemeClr val="tx1"/>
                </a:solidFill>
                <a:effectLst/>
                <a:latin typeface="+mn-lt"/>
                <a:ea typeface="+mn-ea"/>
                <a:cs typeface="+mn-cs"/>
              </a:rPr>
              <a:t>. Get</a:t>
            </a:r>
            <a:r>
              <a:rPr lang="en-GB" sz="1200" kern="1200" baseline="0" dirty="0" smtClean="0">
                <a:solidFill>
                  <a:schemeClr val="tx1"/>
                </a:solidFill>
                <a:effectLst/>
                <a:latin typeface="+mn-lt"/>
                <a:ea typeface="+mn-ea"/>
                <a:cs typeface="+mn-cs"/>
              </a:rPr>
              <a:t> a teaspoon to show hoe little 5 </a:t>
            </a:r>
            <a:r>
              <a:rPr lang="en-GB" sz="1200" kern="1200" baseline="0" dirty="0" err="1" smtClean="0">
                <a:solidFill>
                  <a:schemeClr val="tx1"/>
                </a:solidFill>
                <a:effectLst/>
                <a:latin typeface="+mn-lt"/>
                <a:ea typeface="+mn-ea"/>
                <a:cs typeface="+mn-cs"/>
              </a:rPr>
              <a:t>mls</a:t>
            </a:r>
            <a:r>
              <a:rPr lang="en-GB" sz="1200" kern="1200" baseline="0" dirty="0" smtClean="0">
                <a:solidFill>
                  <a:schemeClr val="tx1"/>
                </a:solidFill>
                <a:effectLst/>
                <a:latin typeface="+mn-lt"/>
                <a:ea typeface="+mn-ea"/>
                <a:cs typeface="+mn-cs"/>
              </a:rPr>
              <a:t> are.</a:t>
            </a:r>
            <a:endParaRPr lang="en-GB" dirty="0">
              <a:effectLst/>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24</a:t>
            </a:fld>
            <a:endParaRPr lang="en-GB" dirty="0"/>
          </a:p>
        </p:txBody>
      </p:sp>
    </p:spTree>
    <p:extLst>
      <p:ext uri="{BB962C8B-B14F-4D97-AF65-F5344CB8AC3E}">
        <p14:creationId xmlns:p14="http://schemas.microsoft.com/office/powerpoint/2010/main" val="25259889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Order </a:t>
            </a:r>
            <a:r>
              <a:rPr lang="en-GB" sz="1200" kern="1200" dirty="0">
                <a:solidFill>
                  <a:schemeClr val="tx1"/>
                </a:solidFill>
                <a:effectLst/>
                <a:latin typeface="+mn-lt"/>
                <a:ea typeface="+mn-ea"/>
                <a:cs typeface="+mn-cs"/>
              </a:rPr>
              <a:t>the </a:t>
            </a:r>
            <a:r>
              <a:rPr lang="en-GB" sz="1200" kern="1200" dirty="0" smtClean="0">
                <a:solidFill>
                  <a:schemeClr val="tx1"/>
                </a:solidFill>
                <a:effectLst/>
                <a:latin typeface="+mn-lt"/>
                <a:ea typeface="+mn-ea"/>
                <a:cs typeface="+mn-cs"/>
              </a:rPr>
              <a:t>4 bottles (of different sizes)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according </a:t>
            </a:r>
            <a:r>
              <a:rPr lang="en-GB" sz="1200" kern="1200" dirty="0">
                <a:solidFill>
                  <a:schemeClr val="tx1"/>
                </a:solidFill>
                <a:effectLst/>
                <a:latin typeface="+mn-lt"/>
                <a:ea typeface="+mn-ea"/>
                <a:cs typeface="+mn-cs"/>
              </a:rPr>
              <a:t>to the children’s ideas. Write the labels in order.</a:t>
            </a:r>
          </a:p>
          <a:p>
            <a:endParaRPr lang="en-GB" sz="1200" kern="1200" dirty="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Measure </a:t>
            </a:r>
            <a:r>
              <a:rPr lang="en-GB" sz="1200" kern="1200" dirty="0">
                <a:solidFill>
                  <a:schemeClr val="tx1"/>
                </a:solidFill>
                <a:effectLst/>
                <a:latin typeface="+mn-lt"/>
                <a:ea typeface="+mn-ea"/>
                <a:cs typeface="+mn-cs"/>
              </a:rPr>
              <a:t>how much each of these bottles will hold. Compare this to their </a:t>
            </a:r>
            <a:r>
              <a:rPr lang="en-GB" sz="1200" kern="1200" dirty="0" smtClean="0">
                <a:solidFill>
                  <a:schemeClr val="tx1"/>
                </a:solidFill>
                <a:effectLst/>
                <a:latin typeface="+mn-lt"/>
                <a:ea typeface="+mn-ea"/>
                <a:cs typeface="+mn-cs"/>
              </a:rPr>
              <a:t>prediction.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a:t>
            </a:r>
            <a:r>
              <a:rPr lang="en-US" sz="1200" kern="1200" dirty="0" smtClean="0">
                <a:solidFill>
                  <a:schemeClr val="tx1"/>
                </a:solidFill>
                <a:effectLst/>
                <a:latin typeface="+mn-lt"/>
                <a:ea typeface="+mn-ea"/>
                <a:cs typeface="+mn-cs"/>
              </a:rPr>
              <a:t>Measures </a:t>
            </a:r>
            <a:r>
              <a:rPr lang="en-US" sz="1200" kern="1200" dirty="0">
                <a:solidFill>
                  <a:schemeClr val="tx1"/>
                </a:solidFill>
                <a:effectLst/>
                <a:latin typeface="+mn-lt"/>
                <a:ea typeface="+mn-ea"/>
                <a:cs typeface="+mn-cs"/>
              </a:rPr>
              <a:t>bottles’ capacities to the nearest 100ml.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DB, TW, AL, BT and JH: </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a:t>
            </a:r>
            <a:r>
              <a:rPr lang="en-US" sz="1200" kern="1200" dirty="0" smtClean="0">
                <a:solidFill>
                  <a:schemeClr val="tx1"/>
                </a:solidFill>
                <a:effectLst/>
                <a:latin typeface="+mn-lt"/>
                <a:ea typeface="+mn-ea"/>
                <a:cs typeface="+mn-cs"/>
              </a:rPr>
              <a:t>Measure to nearest 10ml</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25</a:t>
            </a:fld>
            <a:endParaRPr lang="en-GB" dirty="0"/>
          </a:p>
        </p:txBody>
      </p:sp>
    </p:spTree>
    <p:extLst>
      <p:ext uri="{BB962C8B-B14F-4D97-AF65-F5344CB8AC3E}">
        <p14:creationId xmlns:p14="http://schemas.microsoft.com/office/powerpoint/2010/main" val="25259889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a:t>
            </a:r>
            <a:r>
              <a:rPr lang="en-GB" sz="1200" kern="1200" dirty="0" smtClean="0">
                <a:solidFill>
                  <a:schemeClr val="tx1"/>
                </a:solidFill>
                <a:effectLst/>
                <a:latin typeface="+mn-lt"/>
                <a:ea typeface="+mn-ea"/>
                <a:cs typeface="+mn-cs"/>
              </a:rPr>
              <a:t>Estimate </a:t>
            </a:r>
            <a:r>
              <a:rPr lang="en-GB" sz="1200" kern="1200" dirty="0">
                <a:solidFill>
                  <a:schemeClr val="tx1"/>
                </a:solidFill>
                <a:effectLst/>
                <a:latin typeface="+mn-lt"/>
                <a:ea typeface="+mn-ea"/>
                <a:cs typeface="+mn-cs"/>
              </a:rPr>
              <a:t>and order container capacity relative to half a litre and 1 litre.  </a:t>
            </a:r>
            <a:r>
              <a:rPr lang="en-GB" sz="1200" b="1" kern="1200" dirty="0" smtClean="0">
                <a:solidFill>
                  <a:schemeClr val="tx1"/>
                </a:solidFill>
                <a:effectLst/>
                <a:latin typeface="+mn-lt"/>
                <a:ea typeface="+mn-ea"/>
                <a:cs typeface="+mn-cs"/>
              </a:rPr>
              <a:t>More practice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Sheet 2 Question 1 and 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 DB, TW, AL, BT and JH: </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Estimate and order container capacity relative to half a litre and 1 litre.  </a:t>
            </a:r>
            <a:r>
              <a:rPr kumimoji="0" lang="en-GB" sz="1200" b="1" i="0" u="none" strike="noStrike" kern="1200" cap="none" spc="0" normalizeH="0" baseline="0" noProof="0" dirty="0" smtClean="0">
                <a:ln>
                  <a:noFill/>
                </a:ln>
                <a:solidFill>
                  <a:prstClr val="black"/>
                </a:solidFill>
                <a:effectLst/>
                <a:uLnTx/>
                <a:uFillTx/>
                <a:latin typeface="+mn-lt"/>
                <a:ea typeface="+mn-ea"/>
                <a:cs typeface="+mn-cs"/>
              </a:rPr>
              <a:t>More practice Sheet 2 Question 1, 2, 3 and 4</a:t>
            </a:r>
            <a:endParaRPr kumimoji="0" lang="en-GB" sz="1200" b="1"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26</a:t>
            </a:fld>
            <a:endParaRPr lang="en-GB" dirty="0"/>
          </a:p>
        </p:txBody>
      </p:sp>
    </p:spTree>
    <p:extLst>
      <p:ext uri="{BB962C8B-B14F-4D97-AF65-F5344CB8AC3E}">
        <p14:creationId xmlns:p14="http://schemas.microsoft.com/office/powerpoint/2010/main" val="21601050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dirty="0">
                <a:solidFill>
                  <a:schemeClr val="tx1"/>
                </a:solidFill>
              </a:rPr>
              <a:t>You can now use the </a:t>
            </a:r>
            <a:r>
              <a:rPr lang="en-GB" sz="1200" b="1" i="0" kern="1200" dirty="0">
                <a:solidFill>
                  <a:schemeClr val="tx1"/>
                </a:solidFill>
                <a:effectLst/>
                <a:latin typeface="+mn-lt"/>
                <a:ea typeface="+mn-ea"/>
                <a:cs typeface="+mn-cs"/>
              </a:rPr>
              <a:t>Mastery: Reasoning and Problem-Solving </a:t>
            </a:r>
            <a:r>
              <a:rPr lang="en-GB" sz="1200" b="0" i="0" kern="1200" dirty="0">
                <a:solidFill>
                  <a:schemeClr val="tx1"/>
                </a:solidFill>
                <a:effectLst/>
                <a:latin typeface="+mn-lt"/>
                <a:ea typeface="+mn-ea"/>
                <a:cs typeface="+mn-cs"/>
              </a:rPr>
              <a:t>questions to assess children’s success across this unit.  Go to the next slides.</a:t>
            </a:r>
            <a:endParaRPr lang="en-GB" b="0" dirty="0">
              <a:solidFill>
                <a:schemeClr val="tx1"/>
              </a:solidFill>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27</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a:t>
            </a:r>
            <a:r>
              <a:rPr lang="en-GB" b="1" dirty="0" smtClean="0">
                <a:solidFill>
                  <a:schemeClr val="tx1"/>
                </a:solidFill>
              </a:rPr>
              <a:t>LCF and TK: </a:t>
            </a:r>
            <a:r>
              <a:rPr lang="en-GB" b="0" dirty="0" smtClean="0">
                <a:solidFill>
                  <a:schemeClr val="tx1"/>
                </a:solidFill>
              </a:rPr>
              <a:t> try these problems</a:t>
            </a:r>
            <a:endParaRPr lang="en-GB" b="0" dirty="0">
              <a:solidFill>
                <a:schemeClr val="tx1"/>
              </a:solidFill>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28</a:t>
            </a:fld>
            <a:endParaRPr lang="en-GB" dirty="0"/>
          </a:p>
        </p:txBody>
      </p:sp>
    </p:spTree>
    <p:extLst>
      <p:ext uri="{BB962C8B-B14F-4D97-AF65-F5344CB8AC3E}">
        <p14:creationId xmlns:p14="http://schemas.microsoft.com/office/powerpoint/2010/main" val="24043251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200" b="1" i="0" u="none" strike="noStrike" kern="1200" cap="none" spc="0" normalizeH="0" baseline="0" noProof="0" dirty="0" smtClean="0">
                <a:ln>
                  <a:noFill/>
                </a:ln>
                <a:solidFill>
                  <a:srgbClr val="10106C"/>
                </a:solidFill>
                <a:effectLst/>
                <a:uLnTx/>
                <a:uFillTx/>
                <a:latin typeface="Chalkboard"/>
                <a:ea typeface="+mn-ea"/>
                <a:cs typeface="+mn-cs"/>
              </a:rPr>
              <a:t>FE, SE, JG , OL, DB, TW, AL, BT and JH: </a:t>
            </a:r>
            <a:r>
              <a:rPr kumimoji="0" lang="en-GB" sz="1200" b="0" i="0" u="none" strike="noStrike" kern="1200" cap="none" spc="0" normalizeH="0" baseline="0" noProof="0" dirty="0" smtClean="0">
                <a:ln>
                  <a:noFill/>
                </a:ln>
                <a:solidFill>
                  <a:srgbClr val="10106C"/>
                </a:solidFill>
                <a:effectLst/>
                <a:uLnTx/>
                <a:uFillTx/>
                <a:latin typeface="Chalkboard"/>
                <a:ea typeface="+mn-ea"/>
                <a:cs typeface="+mn-cs"/>
              </a:rPr>
              <a:t>Try these problems.</a:t>
            </a:r>
            <a:endParaRPr lang="en-GB" b="0" dirty="0">
              <a:solidFill>
                <a:schemeClr val="tx1"/>
              </a:solidFill>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29</a:t>
            </a:fld>
            <a:endParaRPr lang="en-GB" dirty="0"/>
          </a:p>
        </p:txBody>
      </p:sp>
    </p:spTree>
    <p:extLst>
      <p:ext uri="{BB962C8B-B14F-4D97-AF65-F5344CB8AC3E}">
        <p14:creationId xmlns:p14="http://schemas.microsoft.com/office/powerpoint/2010/main" val="1217296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hamilton-trust.org.uk/maths/year-12-flexible-maths-blocks/"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1/2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1618754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1/2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76318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1/2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391776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1/2</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686770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dirty="0"/>
          </a:p>
        </p:txBody>
      </p:sp>
      <p:sp>
        <p:nvSpPr>
          <p:cNvPr id="8" name="Footer Placeholder 7"/>
          <p:cNvSpPr>
            <a:spLocks noGrp="1"/>
          </p:cNvSpPr>
          <p:nvPr>
            <p:ph type="ftr" sz="quarter" idx="11"/>
          </p:nvPr>
        </p:nvSpPr>
        <p:spPr/>
        <p:txBody>
          <a:bodyPr/>
          <a:lstStyle/>
          <a:p>
            <a:r>
              <a:rPr lang="en-GB" dirty="0"/>
              <a:t>Year 1/2</a:t>
            </a:r>
          </a:p>
        </p:txBody>
      </p:sp>
      <p:sp>
        <p:nvSpPr>
          <p:cNvPr id="9" name="Slide Number Placeholder 8"/>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882469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dirty="0"/>
          </a:p>
        </p:txBody>
      </p:sp>
      <p:sp>
        <p:nvSpPr>
          <p:cNvPr id="4" name="Footer Placeholder 3"/>
          <p:cNvSpPr>
            <a:spLocks noGrp="1"/>
          </p:cNvSpPr>
          <p:nvPr>
            <p:ph type="ftr" sz="quarter" idx="11"/>
          </p:nvPr>
        </p:nvSpPr>
        <p:spPr/>
        <p:txBody>
          <a:bodyPr/>
          <a:lstStyle/>
          <a:p>
            <a:r>
              <a:rPr lang="en-GB" dirty="0"/>
              <a:t>Year 1/2</a:t>
            </a:r>
          </a:p>
        </p:txBody>
      </p:sp>
      <p:sp>
        <p:nvSpPr>
          <p:cNvPr id="5" name="Slide Number Placeholder 4"/>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766172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dirty="0"/>
          </a:p>
        </p:txBody>
      </p:sp>
      <p:sp>
        <p:nvSpPr>
          <p:cNvPr id="3" name="Footer Placeholder 2"/>
          <p:cNvSpPr>
            <a:spLocks noGrp="1"/>
          </p:cNvSpPr>
          <p:nvPr>
            <p:ph type="ftr" sz="quarter" idx="11"/>
          </p:nvPr>
        </p:nvSpPr>
        <p:spPr/>
        <p:txBody>
          <a:bodyPr/>
          <a:lstStyle/>
          <a:p>
            <a:r>
              <a:rPr lang="en-GB" dirty="0"/>
              <a:t>Year 1/2</a:t>
            </a:r>
          </a:p>
        </p:txBody>
      </p:sp>
      <p:sp>
        <p:nvSpPr>
          <p:cNvPr id="4" name="Slide Number Placeholder 3"/>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848032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1/2</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686641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1/2</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111712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1/2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2211625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1/2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077515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FB96D1F-83BC-4887-89A5-175B6E6C68B9}"/>
              </a:ext>
            </a:extLst>
          </p:cNvPr>
          <p:cNvSpPr/>
          <p:nvPr userDrawn="1"/>
        </p:nvSpPr>
        <p:spPr>
          <a:xfrm>
            <a:off x="-53107" y="6221405"/>
            <a:ext cx="9197108" cy="657069"/>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dirty="0"/>
          </a:p>
        </p:txBody>
      </p:sp>
      <p:sp>
        <p:nvSpPr>
          <p:cNvPr id="3" name="Subtitle 2">
            <a:extLst>
              <a:ext uri="{FF2B5EF4-FFF2-40B4-BE49-F238E27FC236}">
                <a16:creationId xmlns:a16="http://schemas.microsoft.com/office/drawing/2014/main" id="{7413BC91-F6D0-4DC8-B0B8-6E7E7FAB663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
        <p:nvSpPr>
          <p:cNvPr id="17" name="Slide Number Placeholder 16">
            <a:extLst>
              <a:ext uri="{FF2B5EF4-FFF2-40B4-BE49-F238E27FC236}">
                <a16:creationId xmlns:a16="http://schemas.microsoft.com/office/drawing/2014/main" id="{5D9A2E24-96C9-44BE-881E-97F4ADE1902D}"/>
              </a:ext>
            </a:extLst>
          </p:cNvPr>
          <p:cNvSpPr>
            <a:spLocks noGrp="1"/>
          </p:cNvSpPr>
          <p:nvPr>
            <p:ph type="sldNum" sz="quarter" idx="12"/>
          </p:nvPr>
        </p:nvSpPr>
        <p:spPr>
          <a:xfrm>
            <a:off x="4185487" y="6367375"/>
            <a:ext cx="719921" cy="365125"/>
          </a:xfrm>
        </p:spPr>
        <p:txBody>
          <a:bodyPr/>
          <a:lstStyle>
            <a:lvl1pPr algn="ctr">
              <a:defRPr sz="1300" b="0">
                <a:solidFill>
                  <a:srgbClr val="EA7600"/>
                </a:solidFill>
                <a:latin typeface="+mn-lt"/>
              </a:defRPr>
            </a:lvl1pPr>
          </a:lstStyle>
          <a:p>
            <a:fld id="{BA0EE811-478C-4958-8104-2A70B5A19611}" type="slidenum">
              <a:rPr lang="en-GB" smtClean="0"/>
              <a:pPr/>
              <a:t>‹#›</a:t>
            </a:fld>
            <a:endParaRPr lang="en-GB" dirty="0"/>
          </a:p>
        </p:txBody>
      </p:sp>
      <p:sp>
        <p:nvSpPr>
          <p:cNvPr id="2" name="Rectangle 1">
            <a:extLst>
              <a:ext uri="{FF2B5EF4-FFF2-40B4-BE49-F238E27FC236}">
                <a16:creationId xmlns:a16="http://schemas.microsoft.com/office/drawing/2014/main" id="{D89D1CB2-11BF-434A-9AE8-BEAF97E774D6}"/>
              </a:ext>
            </a:extLst>
          </p:cNvPr>
          <p:cNvSpPr/>
          <p:nvPr userDrawn="1"/>
        </p:nvSpPr>
        <p:spPr>
          <a:xfrm>
            <a:off x="810409" y="6380189"/>
            <a:ext cx="2271837" cy="292388"/>
          </a:xfrm>
          <a:prstGeom prst="rect">
            <a:avLst/>
          </a:prstGeom>
        </p:spPr>
        <p:txBody>
          <a:bodyPr wrap="square">
            <a:spAutoFit/>
          </a:bodyPr>
          <a:lstStyle/>
          <a:p>
            <a:pPr algn="l"/>
            <a:r>
              <a:rPr lang="en-GB" sz="1300" b="0" dirty="0">
                <a:solidFill>
                  <a:srgbClr val="EA7600"/>
                </a:solidFill>
              </a:rPr>
              <a:t>©</a:t>
            </a:r>
            <a:r>
              <a:rPr lang="en-GB" sz="1200" b="0" dirty="0">
                <a:solidFill>
                  <a:srgbClr val="EA7600"/>
                </a:solidFill>
              </a:rPr>
              <a:t>  </a:t>
            </a:r>
            <a:r>
              <a:rPr lang="en-GB" sz="1300" b="0" u="none" dirty="0">
                <a:solidFill>
                  <a:srgbClr val="EA7600"/>
                </a:solidFill>
                <a:hlinkClick r:id="rId2"/>
              </a:rPr>
              <a:t>hamilton-trust.org.uk</a:t>
            </a:r>
            <a:endParaRPr lang="en-GB" sz="1300" b="0" u="none" dirty="0">
              <a:solidFill>
                <a:srgbClr val="EA7600"/>
              </a:solidFill>
            </a:endParaRPr>
          </a:p>
        </p:txBody>
      </p:sp>
      <p:pic>
        <p:nvPicPr>
          <p:cNvPr id="9" name="Picture 8">
            <a:extLst>
              <a:ext uri="{FF2B5EF4-FFF2-40B4-BE49-F238E27FC236}">
                <a16:creationId xmlns:a16="http://schemas.microsoft.com/office/drawing/2014/main" id="{251EBB7B-6C39-48C7-850C-99BEC78CA16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5058" y="6091747"/>
            <a:ext cx="775846" cy="721945"/>
          </a:xfrm>
          <a:prstGeom prst="rect">
            <a:avLst/>
          </a:prstGeom>
        </p:spPr>
      </p:pic>
      <p:sp>
        <p:nvSpPr>
          <p:cNvPr id="16" name="Footer Placeholder 15">
            <a:extLst>
              <a:ext uri="{FF2B5EF4-FFF2-40B4-BE49-F238E27FC236}">
                <a16:creationId xmlns:a16="http://schemas.microsoft.com/office/drawing/2014/main" id="{7E7D638D-B41C-46A9-87E5-34C770A46C82}"/>
              </a:ext>
            </a:extLst>
          </p:cNvPr>
          <p:cNvSpPr>
            <a:spLocks noGrp="1"/>
          </p:cNvSpPr>
          <p:nvPr>
            <p:ph type="ftr" sz="quarter" idx="11"/>
          </p:nvPr>
        </p:nvSpPr>
        <p:spPr>
          <a:xfrm>
            <a:off x="5943602" y="6367376"/>
            <a:ext cx="3086100" cy="365125"/>
          </a:xfrm>
        </p:spPr>
        <p:txBody>
          <a:bodyPr/>
          <a:lstStyle>
            <a:lvl1pPr>
              <a:defRPr sz="1300" b="0">
                <a:solidFill>
                  <a:srgbClr val="EA7600"/>
                </a:solidFill>
                <a:latin typeface="+mn-lt"/>
              </a:defRPr>
            </a:lvl1pPr>
          </a:lstStyle>
          <a:p>
            <a:pPr algn="r"/>
            <a:r>
              <a:rPr lang="en-GB" dirty="0"/>
              <a:t>Year 1/2</a:t>
            </a:r>
          </a:p>
        </p:txBody>
      </p:sp>
    </p:spTree>
    <p:extLst>
      <p:ext uri="{BB962C8B-B14F-4D97-AF65-F5344CB8AC3E}">
        <p14:creationId xmlns:p14="http://schemas.microsoft.com/office/powerpoint/2010/main" val="1291871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9000">
              <a:schemeClr val="bg1">
                <a:lumMod val="95000"/>
              </a:schemeClr>
            </a:gs>
            <a:gs pos="0">
              <a:schemeClr val="accent1">
                <a:lumMod val="40000"/>
                <a:lumOff val="60000"/>
              </a:schemeClr>
            </a:gs>
            <a:gs pos="100000">
              <a:schemeClr val="bg1">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a:t>Year 1/2</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0EE811-478C-4958-8104-2A70B5A19611}" type="slidenum">
              <a:rPr lang="en-GB" smtClean="0"/>
              <a:t>‹#›</a:t>
            </a:fld>
            <a:endParaRPr lang="en-GB" dirty="0"/>
          </a:p>
        </p:txBody>
      </p:sp>
    </p:spTree>
    <p:extLst>
      <p:ext uri="{BB962C8B-B14F-4D97-AF65-F5344CB8AC3E}">
        <p14:creationId xmlns:p14="http://schemas.microsoft.com/office/powerpoint/2010/main" val="4128276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microsoft.com/office/2007/relationships/hdphoto" Target="../media/hdphoto1.wdp"/><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microsoft.com/office/2007/relationships/hdphoto" Target="../media/hdphoto2.wdp"/><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microsoft.com/office/2007/relationships/hdphoto" Target="../media/hdphoto3.wdp"/><Relationship Id="rId5" Type="http://schemas.openxmlformats.org/officeDocument/2006/relationships/image" Target="../media/image16.pn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microsoft.com/office/2007/relationships/hdphoto" Target="../media/hdphoto3.wdp"/><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a:t>
            </a:fld>
            <a:endParaRPr lang="en-GB" dirty="0">
              <a:solidFill>
                <a:srgbClr val="EA7600"/>
              </a:solidFill>
            </a:endParaRPr>
          </a:p>
        </p:txBody>
      </p:sp>
      <p:sp>
        <p:nvSpPr>
          <p:cNvPr id="6" name="TextBox 5">
            <a:extLst>
              <a:ext uri="{FF2B5EF4-FFF2-40B4-BE49-F238E27FC236}">
                <a16:creationId xmlns:a16="http://schemas.microsoft.com/office/drawing/2014/main" id="{EE9AD3DC-4D9E-42C4-9FB1-70C03C633839}"/>
              </a:ext>
            </a:extLst>
          </p:cNvPr>
          <p:cNvSpPr txBox="1"/>
          <p:nvPr/>
        </p:nvSpPr>
        <p:spPr>
          <a:xfrm>
            <a:off x="116681" y="16610"/>
            <a:ext cx="8910088" cy="892552"/>
          </a:xfrm>
          <a:prstGeom prst="rect">
            <a:avLst/>
          </a:prstGeom>
          <a:noFill/>
        </p:spPr>
        <p:txBody>
          <a:bodyPr wrap="square" rtlCol="0">
            <a:spAutoFit/>
          </a:bodyPr>
          <a:lstStyle/>
          <a:p>
            <a:pPr algn="ctr"/>
            <a:r>
              <a:rPr lang="en-GB" sz="2800" b="1" dirty="0">
                <a:solidFill>
                  <a:srgbClr val="253746"/>
                </a:solidFill>
              </a:rPr>
              <a:t>Measures and Data</a:t>
            </a:r>
          </a:p>
          <a:p>
            <a:pPr algn="ctr"/>
            <a:r>
              <a:rPr lang="en-GB" sz="2400" b="1" dirty="0">
                <a:solidFill>
                  <a:srgbClr val="253746"/>
                </a:solidFill>
              </a:rPr>
              <a:t>Compare and measure weight</a:t>
            </a:r>
          </a:p>
        </p:txBody>
      </p:sp>
      <p:sp>
        <p:nvSpPr>
          <p:cNvPr id="7" name="TextBox 6">
            <a:extLst>
              <a:ext uri="{FF2B5EF4-FFF2-40B4-BE49-F238E27FC236}">
                <a16:creationId xmlns:a16="http://schemas.microsoft.com/office/drawing/2014/main" id="{E42FB86E-3814-4BBB-80E5-EED8B6F52253}"/>
              </a:ext>
            </a:extLst>
          </p:cNvPr>
          <p:cNvSpPr txBox="1"/>
          <p:nvPr/>
        </p:nvSpPr>
        <p:spPr>
          <a:xfrm>
            <a:off x="506473" y="1019757"/>
            <a:ext cx="8130503" cy="2039020"/>
          </a:xfrm>
          <a:prstGeom prst="rect">
            <a:avLst/>
          </a:prstGeom>
          <a:noFill/>
        </p:spPr>
        <p:txBody>
          <a:bodyPr wrap="square" rtlCol="0">
            <a:spAutoFit/>
          </a:bodyPr>
          <a:lstStyle/>
          <a:p>
            <a:pPr algn="ctr">
              <a:spcAft>
                <a:spcPts val="300"/>
              </a:spcAft>
              <a:buClr>
                <a:schemeClr val="accent2"/>
              </a:buClr>
            </a:pPr>
            <a:r>
              <a:rPr lang="en-US" sz="2400" b="1" dirty="0">
                <a:solidFill>
                  <a:srgbClr val="253746"/>
                </a:solidFill>
              </a:rPr>
              <a:t>Objectives</a:t>
            </a:r>
            <a:endParaRPr lang="en-GB" sz="2400" b="1" dirty="0">
              <a:solidFill>
                <a:srgbClr val="253746"/>
              </a:solidFill>
            </a:endParaRPr>
          </a:p>
          <a:p>
            <a:pPr>
              <a:buClr>
                <a:srgbClr val="EA7600"/>
              </a:buClr>
              <a:buSzPct val="120000"/>
            </a:pPr>
            <a:r>
              <a:rPr lang="en-GB" sz="2000" b="1" dirty="0">
                <a:solidFill>
                  <a:srgbClr val="253746"/>
                </a:solidFill>
              </a:rPr>
              <a:t>Day 1</a:t>
            </a:r>
          </a:p>
          <a:p>
            <a:pPr>
              <a:spcAft>
                <a:spcPts val="0"/>
              </a:spcAft>
            </a:pPr>
            <a:r>
              <a:rPr lang="en-GB" sz="2000" b="1" dirty="0">
                <a:solidFill>
                  <a:srgbClr val="00B050"/>
                </a:solidFill>
                <a:latin typeface="Times New Roman" panose="02020603050405020304" pitchFamily="18" charset="0"/>
              </a:rPr>
              <a:t>I can compare and order the capacity of containers.</a:t>
            </a:r>
            <a:endParaRPr lang="en-GB" sz="3600" dirty="0">
              <a:latin typeface="Times New Roman" panose="02020603050405020304" pitchFamily="18" charset="0"/>
              <a:ea typeface="Times New Roman" panose="02020603050405020304" pitchFamily="18" charset="0"/>
            </a:endParaRPr>
          </a:p>
          <a:p>
            <a:pPr>
              <a:spcAft>
                <a:spcPts val="0"/>
              </a:spcAft>
            </a:pPr>
            <a:r>
              <a:rPr lang="en-GB" sz="2000" b="1" dirty="0">
                <a:solidFill>
                  <a:srgbClr val="FFD966"/>
                </a:solidFill>
                <a:latin typeface="Times New Roman" panose="02020603050405020304" pitchFamily="18" charset="0"/>
              </a:rPr>
              <a:t>I can measure liquid in cupfuls.</a:t>
            </a:r>
            <a:endParaRPr lang="en-GB" sz="3600" dirty="0">
              <a:latin typeface="Times New Roman" panose="02020603050405020304" pitchFamily="18" charset="0"/>
              <a:ea typeface="Times New Roman" panose="02020603050405020304" pitchFamily="18" charset="0"/>
            </a:endParaRPr>
          </a:p>
          <a:p>
            <a:pPr>
              <a:spcAft>
                <a:spcPts val="0"/>
              </a:spcAft>
            </a:pPr>
            <a:r>
              <a:rPr lang="en-GB" sz="2000" b="1" dirty="0">
                <a:solidFill>
                  <a:srgbClr val="FF0000"/>
                </a:solidFill>
                <a:latin typeface="Times New Roman" panose="02020603050405020304" pitchFamily="18" charset="0"/>
              </a:rPr>
              <a:t>I understand a block graph.</a:t>
            </a:r>
            <a:endParaRPr lang="en-GB" sz="3600" dirty="0">
              <a:solidFill>
                <a:srgbClr val="000000"/>
              </a:solidFill>
              <a:latin typeface="Times New Roman" panose="02020603050405020304" pitchFamily="18" charset="0"/>
              <a:ea typeface="Times New Roman" panose="02020603050405020304" pitchFamily="18" charset="0"/>
            </a:endParaRPr>
          </a:p>
          <a:p>
            <a:pPr>
              <a:buClr>
                <a:srgbClr val="EA7600"/>
              </a:buClr>
              <a:buSzPct val="120000"/>
            </a:pPr>
            <a:endParaRPr lang="en-GB" sz="2000" b="1" dirty="0">
              <a:solidFill>
                <a:srgbClr val="0000C8"/>
              </a:solidFill>
            </a:endParaRPr>
          </a:p>
        </p:txBody>
      </p:sp>
    </p:spTree>
    <p:extLst>
      <p:ext uri="{BB962C8B-B14F-4D97-AF65-F5344CB8AC3E}">
        <p14:creationId xmlns:p14="http://schemas.microsoft.com/office/powerpoint/2010/main" val="5873316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a:t>
            </a:fld>
            <a:endParaRPr lang="en-GB" dirty="0">
              <a:solidFill>
                <a:srgbClr val="EA7600"/>
              </a:solidFill>
            </a:endParaRPr>
          </a:p>
        </p:txBody>
      </p:sp>
      <p:sp>
        <p:nvSpPr>
          <p:cNvPr id="5" name="TextBox 4">
            <a:extLst>
              <a:ext uri="{FF2B5EF4-FFF2-40B4-BE49-F238E27FC236}">
                <a16:creationId xmlns:a16="http://schemas.microsoft.com/office/drawing/2014/main" id="{76C7AA71-DA7F-4E08-AEAF-B6C0945785B5}"/>
              </a:ext>
            </a:extLst>
          </p:cNvPr>
          <p:cNvSpPr txBox="1"/>
          <p:nvPr/>
        </p:nvSpPr>
        <p:spPr>
          <a:xfrm>
            <a:off x="105233" y="7974"/>
            <a:ext cx="8933534" cy="861774"/>
          </a:xfrm>
          <a:prstGeom prst="rect">
            <a:avLst/>
          </a:prstGeom>
          <a:noFill/>
        </p:spPr>
        <p:txBody>
          <a:bodyPr wrap="square" rtlCol="0">
            <a:spAutoFit/>
          </a:bodyPr>
          <a:lstStyle/>
          <a:p>
            <a:pPr>
              <a:spcAft>
                <a:spcPts val="0"/>
              </a:spcAft>
            </a:pPr>
            <a:r>
              <a:rPr lang="en-GB" b="1" dirty="0">
                <a:solidFill>
                  <a:srgbClr val="253746"/>
                </a:solidFill>
              </a:rPr>
              <a:t>Day </a:t>
            </a:r>
            <a:r>
              <a:rPr lang="en-GB" b="1" dirty="0" smtClean="0">
                <a:solidFill>
                  <a:srgbClr val="253746"/>
                </a:solidFill>
              </a:rPr>
              <a:t>1: </a:t>
            </a:r>
            <a:r>
              <a:rPr lang="en-GB" b="1" dirty="0" smtClean="0">
                <a:solidFill>
                  <a:srgbClr val="00B050"/>
                </a:solidFill>
                <a:latin typeface="Times New Roman" panose="02020603050405020304" pitchFamily="18" charset="0"/>
              </a:rPr>
              <a:t>I </a:t>
            </a:r>
            <a:r>
              <a:rPr lang="en-GB" b="1" dirty="0">
                <a:solidFill>
                  <a:srgbClr val="00B050"/>
                </a:solidFill>
                <a:latin typeface="Times New Roman" panose="02020603050405020304" pitchFamily="18" charset="0"/>
              </a:rPr>
              <a:t>can compare and order the capacity of </a:t>
            </a:r>
            <a:r>
              <a:rPr lang="en-GB" b="1" dirty="0" smtClean="0">
                <a:solidFill>
                  <a:srgbClr val="00B050"/>
                </a:solidFill>
                <a:latin typeface="Times New Roman" panose="02020603050405020304" pitchFamily="18" charset="0"/>
              </a:rPr>
              <a:t>containers.</a:t>
            </a:r>
            <a:r>
              <a:rPr lang="en-GB" sz="3200" dirty="0" smtClean="0">
                <a:latin typeface="Times New Roman" panose="02020603050405020304" pitchFamily="18" charset="0"/>
              </a:rPr>
              <a:t> </a:t>
            </a:r>
            <a:r>
              <a:rPr lang="en-GB" b="1" dirty="0" smtClean="0">
                <a:solidFill>
                  <a:srgbClr val="FFD966"/>
                </a:solidFill>
                <a:latin typeface="Times New Roman" panose="02020603050405020304" pitchFamily="18" charset="0"/>
              </a:rPr>
              <a:t>I </a:t>
            </a:r>
            <a:r>
              <a:rPr lang="en-GB" b="1" dirty="0">
                <a:solidFill>
                  <a:srgbClr val="FFD966"/>
                </a:solidFill>
                <a:latin typeface="Times New Roman" panose="02020603050405020304" pitchFamily="18" charset="0"/>
              </a:rPr>
              <a:t>can measure liquid </a:t>
            </a:r>
            <a:r>
              <a:rPr lang="en-GB" b="1" dirty="0" smtClean="0">
                <a:solidFill>
                  <a:srgbClr val="FFD966"/>
                </a:solidFill>
                <a:latin typeface="Times New Roman" panose="02020603050405020304" pitchFamily="18" charset="0"/>
              </a:rPr>
              <a:t>in cupfuls. </a:t>
            </a:r>
            <a:r>
              <a:rPr lang="en-GB" b="1" dirty="0" smtClean="0">
                <a:solidFill>
                  <a:srgbClr val="FF0000"/>
                </a:solidFill>
                <a:latin typeface="Times New Roman" panose="02020603050405020304" pitchFamily="18" charset="0"/>
              </a:rPr>
              <a:t>I </a:t>
            </a:r>
            <a:r>
              <a:rPr lang="en-GB" b="1" dirty="0">
                <a:solidFill>
                  <a:srgbClr val="FF0000"/>
                </a:solidFill>
                <a:latin typeface="Times New Roman" panose="02020603050405020304" pitchFamily="18" charset="0"/>
              </a:rPr>
              <a:t>understand a block graph.</a:t>
            </a:r>
            <a:endParaRPr lang="en-GB" sz="3200" dirty="0">
              <a:solidFill>
                <a:srgbClr val="000000"/>
              </a:solidFill>
              <a:effectLst/>
              <a:latin typeface="Times New Roman" panose="02020603050405020304" pitchFamily="18" charset="0"/>
              <a:ea typeface="Times New Roman" panose="02020603050405020304" pitchFamily="18" charset="0"/>
            </a:endParaRPr>
          </a:p>
        </p:txBody>
      </p:sp>
      <p:sp>
        <p:nvSpPr>
          <p:cNvPr id="6" name="Speech Bubble: Rectangle with Corners Rounded 10">
            <a:extLst>
              <a:ext uri="{FF2B5EF4-FFF2-40B4-BE49-F238E27FC236}">
                <a16:creationId xmlns:a16="http://schemas.microsoft.com/office/drawing/2014/main" id="{74C417F1-7452-4CAF-B654-EF88E64246B4}"/>
              </a:ext>
            </a:extLst>
          </p:cNvPr>
          <p:cNvSpPr/>
          <p:nvPr/>
        </p:nvSpPr>
        <p:spPr>
          <a:xfrm>
            <a:off x="634178" y="1185232"/>
            <a:ext cx="3290081" cy="1422803"/>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 Show two containers with different capacities and of different proportions. </a:t>
            </a:r>
          </a:p>
        </p:txBody>
      </p:sp>
      <p:pic>
        <p:nvPicPr>
          <p:cNvPr id="7" name="Picture 6"/>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9775" b="54727" l="49568" r="68668"/>
                    </a14:imgEffect>
                  </a14:imgLayer>
                </a14:imgProps>
              </a:ext>
              <a:ext uri="{28A0092B-C50C-407E-A947-70E740481C1C}">
                <a14:useLocalDpi xmlns:a14="http://schemas.microsoft.com/office/drawing/2010/main" val="0"/>
              </a:ext>
            </a:extLst>
          </a:blip>
          <a:srcRect l="50125" t="10061" r="30617" b="41751"/>
          <a:stretch/>
        </p:blipFill>
        <p:spPr>
          <a:xfrm>
            <a:off x="6924819" y="755094"/>
            <a:ext cx="1760908" cy="3115869"/>
          </a:xfrm>
          <a:prstGeom prst="rect">
            <a:avLst/>
          </a:prstGeom>
        </p:spPr>
      </p:pic>
      <p:pic>
        <p:nvPicPr>
          <p:cNvPr id="8" name="Picture 7"/>
          <p:cNvPicPr>
            <a:picLocks noChangeAspect="1"/>
          </p:cNvPicPr>
          <p:nvPr/>
        </p:nvPicPr>
        <p:blipFill rotWithShape="1">
          <a:blip r:embed="rId6" cstate="print">
            <a:extLst>
              <a:ext uri="{BEBA8EAE-BF5A-486C-A8C5-ECC9F3942E4B}">
                <a14:imgProps xmlns:a14="http://schemas.microsoft.com/office/drawing/2010/main">
                  <a14:imgLayer r:embed="rId5">
                    <a14:imgEffect>
                      <a14:backgroundRemoval t="63241" b="86699" l="6499" r="25695"/>
                    </a14:imgEffect>
                  </a14:imgLayer>
                </a14:imgProps>
              </a:ext>
              <a:ext uri="{28A0092B-C50C-407E-A947-70E740481C1C}">
                <a14:useLocalDpi xmlns:a14="http://schemas.microsoft.com/office/drawing/2010/main" val="0"/>
              </a:ext>
            </a:extLst>
          </a:blip>
          <a:srcRect l="6172" t="63312" r="71976" b="10500"/>
          <a:stretch/>
        </p:blipFill>
        <p:spPr>
          <a:xfrm>
            <a:off x="5305926" y="1420133"/>
            <a:ext cx="1998134" cy="1693334"/>
          </a:xfrm>
          <a:prstGeom prst="rect">
            <a:avLst/>
          </a:prstGeom>
        </p:spPr>
      </p:pic>
      <p:sp>
        <p:nvSpPr>
          <p:cNvPr id="9" name="Speech Bubble: Rectangle with Corners Rounded 10">
            <a:extLst>
              <a:ext uri="{FF2B5EF4-FFF2-40B4-BE49-F238E27FC236}">
                <a16:creationId xmlns:a16="http://schemas.microsoft.com/office/drawing/2014/main" id="{74C417F1-7452-4CAF-B654-EF88E64246B4}"/>
              </a:ext>
            </a:extLst>
          </p:cNvPr>
          <p:cNvSpPr/>
          <p:nvPr/>
        </p:nvSpPr>
        <p:spPr>
          <a:xfrm>
            <a:off x="461201" y="2822446"/>
            <a:ext cx="3762844" cy="1422803"/>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Fill the larger with </a:t>
            </a:r>
            <a:r>
              <a:rPr lang="en-GB" dirty="0" smtClean="0">
                <a:solidFill>
                  <a:srgbClr val="253746"/>
                </a:solidFill>
              </a:rPr>
              <a:t>water </a:t>
            </a:r>
            <a:r>
              <a:rPr lang="en-GB" dirty="0">
                <a:solidFill>
                  <a:srgbClr val="253746"/>
                </a:solidFill>
              </a:rPr>
              <a:t>and demonstrate pouring water into the smaller, letting the water overflow into a washing up bowl. </a:t>
            </a:r>
          </a:p>
        </p:txBody>
      </p:sp>
      <p:grpSp>
        <p:nvGrpSpPr>
          <p:cNvPr id="11" name="Group 10">
            <a:extLst>
              <a:ext uri="{FF2B5EF4-FFF2-40B4-BE49-F238E27FC236}">
                <a16:creationId xmlns:a16="http://schemas.microsoft.com/office/drawing/2014/main" id="{45377F9E-D2A2-4BA3-B120-59FF6DB0C5D4}"/>
              </a:ext>
            </a:extLst>
          </p:cNvPr>
          <p:cNvGrpSpPr/>
          <p:nvPr/>
        </p:nvGrpSpPr>
        <p:grpSpPr>
          <a:xfrm>
            <a:off x="4974088" y="3692621"/>
            <a:ext cx="3468498" cy="1569186"/>
            <a:chOff x="4298496" y="4063018"/>
            <a:chExt cx="3468498" cy="1569186"/>
          </a:xfrm>
        </p:grpSpPr>
        <p:sp>
          <p:nvSpPr>
            <p:cNvPr id="12" name="Speech Bubble: Rectangle with Corners Rounded 14">
              <a:extLst>
                <a:ext uri="{FF2B5EF4-FFF2-40B4-BE49-F238E27FC236}">
                  <a16:creationId xmlns:a16="http://schemas.microsoft.com/office/drawing/2014/main" id="{33A118E9-4FBA-4F4E-97F1-10B297E4A984}"/>
                </a:ext>
              </a:extLst>
            </p:cNvPr>
            <p:cNvSpPr/>
            <p:nvPr/>
          </p:nvSpPr>
          <p:spPr>
            <a:xfrm>
              <a:off x="4298496" y="4063018"/>
              <a:ext cx="3468498" cy="1569186"/>
            </a:xfrm>
            <a:prstGeom prst="cloudCallout">
              <a:avLst>
                <a:gd name="adj1" fmla="val -59741"/>
                <a:gd name="adj2" fmla="val 66793"/>
              </a:avLst>
            </a:prstGeom>
            <a:solidFill>
              <a:schemeClr val="accent5">
                <a:lumMod val="20000"/>
                <a:lumOff val="80000"/>
              </a:schemeClr>
            </a:solidFill>
            <a:ln w="28575">
              <a:solidFill>
                <a:srgbClr val="004A76"/>
              </a:solid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14000"/>
                </a:lnSpc>
              </a:pPr>
              <a:r>
                <a:rPr lang="en-GB" sz="2000" b="1" dirty="0">
                  <a:solidFill>
                    <a:srgbClr val="253746"/>
                  </a:solidFill>
                  <a:latin typeface="Myriad Pro Light" panose="020B0603030403020204" pitchFamily="34" charset="0"/>
                </a:rPr>
                <a:t>Which container holds the </a:t>
              </a:r>
              <a:r>
                <a:rPr lang="en-GB" sz="2000" b="1" dirty="0">
                  <a:solidFill>
                    <a:srgbClr val="FF0000"/>
                  </a:solidFill>
                  <a:latin typeface="Myriad Pro Light" panose="020B0603030403020204" pitchFamily="34" charset="0"/>
                </a:rPr>
                <a:t>most</a:t>
              </a:r>
              <a:r>
                <a:rPr lang="en-GB" sz="2000" b="1" dirty="0">
                  <a:solidFill>
                    <a:srgbClr val="253746"/>
                  </a:solidFill>
                  <a:latin typeface="Myriad Pro Light" panose="020B0603030403020204" pitchFamily="34" charset="0"/>
                </a:rPr>
                <a:t> water? </a:t>
              </a:r>
            </a:p>
          </p:txBody>
        </p:sp>
        <p:pic>
          <p:nvPicPr>
            <p:cNvPr id="13" name="Picture 12">
              <a:extLst>
                <a:ext uri="{FF2B5EF4-FFF2-40B4-BE49-F238E27FC236}">
                  <a16:creationId xmlns:a16="http://schemas.microsoft.com/office/drawing/2014/main" id="{EEC1D852-2E0F-4198-9E1C-668A9B27AF8C}"/>
                </a:ext>
              </a:extLst>
            </p:cNvPr>
            <p:cNvPicPr>
              <a:picLocks noChangeAspect="1"/>
            </p:cNvPicPr>
            <p:nvPr/>
          </p:nvPicPr>
          <p:blipFill rotWithShape="1">
            <a:blip r:embed="rId7" cstate="screen">
              <a:duotone>
                <a:prstClr val="black"/>
                <a:schemeClr val="accent1">
                  <a:tint val="45000"/>
                  <a:satMod val="400000"/>
                </a:schemeClr>
              </a:duotone>
              <a:extLst>
                <a:ext uri="{28A0092B-C50C-407E-A947-70E740481C1C}">
                  <a14:useLocalDpi xmlns:a14="http://schemas.microsoft.com/office/drawing/2010/main"/>
                </a:ext>
              </a:extLst>
            </a:blip>
            <a:srcRect/>
            <a:stretch/>
          </p:blipFill>
          <p:spPr>
            <a:xfrm>
              <a:off x="7193024" y="4419702"/>
              <a:ext cx="391606" cy="849534"/>
            </a:xfrm>
            <a:prstGeom prst="rect">
              <a:avLst/>
            </a:prstGeom>
          </p:spPr>
        </p:pic>
      </p:grpSp>
      <p:sp>
        <p:nvSpPr>
          <p:cNvPr id="14" name="Speech Bubble: Rectangle with Corners Rounded 10">
            <a:extLst>
              <a:ext uri="{FF2B5EF4-FFF2-40B4-BE49-F238E27FC236}">
                <a16:creationId xmlns:a16="http://schemas.microsoft.com/office/drawing/2014/main" id="{74C417F1-7452-4CAF-B654-EF88E64246B4}"/>
              </a:ext>
            </a:extLst>
          </p:cNvPr>
          <p:cNvSpPr/>
          <p:nvPr/>
        </p:nvSpPr>
        <p:spPr>
          <a:xfrm>
            <a:off x="461201" y="4477214"/>
            <a:ext cx="3762844" cy="1422803"/>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Pour the water from the smaller container into the larger one and show how this does not fill the larger container. </a:t>
            </a:r>
          </a:p>
        </p:txBody>
      </p:sp>
    </p:spTree>
    <p:extLst>
      <p:ext uri="{BB962C8B-B14F-4D97-AF65-F5344CB8AC3E}">
        <p14:creationId xmlns:p14="http://schemas.microsoft.com/office/powerpoint/2010/main" val="3529445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3</a:t>
            </a:fld>
            <a:endParaRPr lang="en-GB" dirty="0">
              <a:solidFill>
                <a:srgbClr val="EA7600"/>
              </a:solidFill>
            </a:endParaRPr>
          </a:p>
        </p:txBody>
      </p:sp>
      <p:sp>
        <p:nvSpPr>
          <p:cNvPr id="6" name="Speech Bubble: Rectangle with Corners Rounded 10">
            <a:extLst>
              <a:ext uri="{FF2B5EF4-FFF2-40B4-BE49-F238E27FC236}">
                <a16:creationId xmlns:a16="http://schemas.microsoft.com/office/drawing/2014/main" id="{74C417F1-7452-4CAF-B654-EF88E64246B4}"/>
              </a:ext>
            </a:extLst>
          </p:cNvPr>
          <p:cNvSpPr/>
          <p:nvPr/>
        </p:nvSpPr>
        <p:spPr>
          <a:xfrm>
            <a:off x="1765238" y="1169169"/>
            <a:ext cx="3134141" cy="1178620"/>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Discuss how much water is in the larger container.	</a:t>
            </a:r>
          </a:p>
        </p:txBody>
      </p:sp>
      <p:pic>
        <p:nvPicPr>
          <p:cNvPr id="7" name="Picture 6"/>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9775" b="54727" l="49568" r="68668"/>
                    </a14:imgEffect>
                  </a14:imgLayer>
                </a14:imgProps>
              </a:ext>
              <a:ext uri="{28A0092B-C50C-407E-A947-70E740481C1C}">
                <a14:useLocalDpi xmlns:a14="http://schemas.microsoft.com/office/drawing/2010/main" val="0"/>
              </a:ext>
            </a:extLst>
          </a:blip>
          <a:srcRect l="50125" t="10061" r="30617" b="41751"/>
          <a:stretch/>
        </p:blipFill>
        <p:spPr>
          <a:xfrm>
            <a:off x="4896300" y="1017035"/>
            <a:ext cx="1760908" cy="3115869"/>
          </a:xfrm>
          <a:prstGeom prst="rect">
            <a:avLst/>
          </a:prstGeom>
        </p:spPr>
      </p:pic>
      <p:sp>
        <p:nvSpPr>
          <p:cNvPr id="9" name="Speech Bubble: Rectangle with Corners Rounded 10">
            <a:extLst>
              <a:ext uri="{FF2B5EF4-FFF2-40B4-BE49-F238E27FC236}">
                <a16:creationId xmlns:a16="http://schemas.microsoft.com/office/drawing/2014/main" id="{74C417F1-7452-4CAF-B654-EF88E64246B4}"/>
              </a:ext>
            </a:extLst>
          </p:cNvPr>
          <p:cNvSpPr/>
          <p:nvPr/>
        </p:nvSpPr>
        <p:spPr>
          <a:xfrm>
            <a:off x="555852" y="4584058"/>
            <a:ext cx="4242623" cy="1178620"/>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Repeat, comparing capacities of different pairs of containers and using this key vocabulary.</a:t>
            </a:r>
          </a:p>
        </p:txBody>
      </p:sp>
      <p:sp>
        <p:nvSpPr>
          <p:cNvPr id="11" name="TextBox 10"/>
          <p:cNvSpPr txBox="1"/>
          <p:nvPr/>
        </p:nvSpPr>
        <p:spPr>
          <a:xfrm>
            <a:off x="6829450" y="1126015"/>
            <a:ext cx="1137043" cy="523220"/>
          </a:xfrm>
          <a:prstGeom prst="rect">
            <a:avLst/>
          </a:prstGeom>
          <a:solidFill>
            <a:schemeClr val="bg1"/>
          </a:solidFill>
          <a:ln w="15875">
            <a:solidFill>
              <a:schemeClr val="accent1"/>
            </a:solidFill>
          </a:ln>
          <a:effectLst>
            <a:outerShdw blurRad="50800" dist="38100" dir="5400000" algn="t" rotWithShape="0">
              <a:prstClr val="black">
                <a:alpha val="40000"/>
              </a:prstClr>
            </a:outerShdw>
          </a:effectLst>
        </p:spPr>
        <p:txBody>
          <a:bodyPr wrap="none" rtlCol="0">
            <a:spAutoFit/>
          </a:bodyPr>
          <a:lstStyle/>
          <a:p>
            <a:r>
              <a:rPr lang="en-GB" sz="2800" b="1" dirty="0">
                <a:solidFill>
                  <a:srgbClr val="253746"/>
                </a:solidFill>
              </a:rPr>
              <a:t>Empty</a:t>
            </a:r>
            <a:endParaRPr lang="en-GB" sz="2800" dirty="0"/>
          </a:p>
        </p:txBody>
      </p:sp>
      <p:sp>
        <p:nvSpPr>
          <p:cNvPr id="12" name="TextBox 11"/>
          <p:cNvSpPr txBox="1"/>
          <p:nvPr/>
        </p:nvSpPr>
        <p:spPr>
          <a:xfrm>
            <a:off x="7485481" y="1997337"/>
            <a:ext cx="718466" cy="523220"/>
          </a:xfrm>
          <a:prstGeom prst="rect">
            <a:avLst/>
          </a:prstGeom>
          <a:solidFill>
            <a:schemeClr val="bg1"/>
          </a:solidFill>
          <a:ln w="15875">
            <a:solidFill>
              <a:schemeClr val="accent1"/>
            </a:solidFill>
          </a:ln>
          <a:effectLst>
            <a:outerShdw blurRad="50800" dist="38100" dir="5400000" algn="t" rotWithShape="0">
              <a:prstClr val="black">
                <a:alpha val="40000"/>
              </a:prstClr>
            </a:outerShdw>
          </a:effectLst>
        </p:spPr>
        <p:txBody>
          <a:bodyPr wrap="none" rtlCol="0">
            <a:spAutoFit/>
          </a:bodyPr>
          <a:lstStyle/>
          <a:p>
            <a:r>
              <a:rPr lang="en-GB" sz="2800" b="1" dirty="0">
                <a:solidFill>
                  <a:srgbClr val="253746"/>
                </a:solidFill>
              </a:rPr>
              <a:t>Full</a:t>
            </a:r>
            <a:endParaRPr lang="en-GB" sz="2800" dirty="0"/>
          </a:p>
        </p:txBody>
      </p:sp>
      <p:sp>
        <p:nvSpPr>
          <p:cNvPr id="13" name="TextBox 12"/>
          <p:cNvSpPr txBox="1"/>
          <p:nvPr/>
        </p:nvSpPr>
        <p:spPr>
          <a:xfrm>
            <a:off x="6720542" y="2931349"/>
            <a:ext cx="1354858" cy="523220"/>
          </a:xfrm>
          <a:prstGeom prst="rect">
            <a:avLst/>
          </a:prstGeom>
          <a:solidFill>
            <a:schemeClr val="bg1"/>
          </a:solidFill>
          <a:ln w="15875">
            <a:solidFill>
              <a:schemeClr val="accent1"/>
            </a:solidFill>
          </a:ln>
          <a:effectLst>
            <a:outerShdw blurRad="50800" dist="38100" dir="5400000" algn="t" rotWithShape="0">
              <a:prstClr val="black">
                <a:alpha val="40000"/>
              </a:prstClr>
            </a:outerShdw>
          </a:effectLst>
        </p:spPr>
        <p:txBody>
          <a:bodyPr wrap="none" rtlCol="0">
            <a:spAutoFit/>
          </a:bodyPr>
          <a:lstStyle/>
          <a:p>
            <a:r>
              <a:rPr lang="en-GB" sz="2800" b="1" dirty="0">
                <a:solidFill>
                  <a:srgbClr val="253746"/>
                </a:solidFill>
              </a:rPr>
              <a:t>Half full</a:t>
            </a:r>
            <a:endParaRPr lang="en-GB" sz="2800" dirty="0"/>
          </a:p>
        </p:txBody>
      </p:sp>
      <p:sp>
        <p:nvSpPr>
          <p:cNvPr id="14" name="TextBox 13"/>
          <p:cNvSpPr txBox="1"/>
          <p:nvPr/>
        </p:nvSpPr>
        <p:spPr>
          <a:xfrm>
            <a:off x="7209618" y="3681750"/>
            <a:ext cx="1731564" cy="523220"/>
          </a:xfrm>
          <a:prstGeom prst="rect">
            <a:avLst/>
          </a:prstGeom>
          <a:solidFill>
            <a:schemeClr val="bg1"/>
          </a:solidFill>
          <a:ln w="15875">
            <a:solidFill>
              <a:schemeClr val="accent1"/>
            </a:solidFill>
          </a:ln>
          <a:effectLst>
            <a:outerShdw blurRad="50800" dist="38100" dir="5400000" algn="t" rotWithShape="0">
              <a:prstClr val="black">
                <a:alpha val="40000"/>
              </a:prstClr>
            </a:outerShdw>
          </a:effectLst>
        </p:spPr>
        <p:txBody>
          <a:bodyPr wrap="none" rtlCol="0">
            <a:spAutoFit/>
          </a:bodyPr>
          <a:lstStyle/>
          <a:p>
            <a:r>
              <a:rPr lang="en-GB" sz="2800" b="1" dirty="0">
                <a:solidFill>
                  <a:srgbClr val="253746"/>
                </a:solidFill>
              </a:rPr>
              <a:t>Nearly full</a:t>
            </a:r>
            <a:endParaRPr lang="en-GB" sz="2800" dirty="0"/>
          </a:p>
        </p:txBody>
      </p:sp>
      <p:sp>
        <p:nvSpPr>
          <p:cNvPr id="15" name="TextBox 14"/>
          <p:cNvSpPr txBox="1"/>
          <p:nvPr/>
        </p:nvSpPr>
        <p:spPr>
          <a:xfrm>
            <a:off x="6294046" y="4618953"/>
            <a:ext cx="2207849" cy="523220"/>
          </a:xfrm>
          <a:prstGeom prst="rect">
            <a:avLst/>
          </a:prstGeom>
          <a:solidFill>
            <a:schemeClr val="bg1"/>
          </a:solidFill>
          <a:ln w="15875">
            <a:solidFill>
              <a:schemeClr val="accent1"/>
            </a:solidFill>
          </a:ln>
          <a:effectLst>
            <a:outerShdw blurRad="50800" dist="38100" dir="5400000" algn="t" rotWithShape="0">
              <a:prstClr val="black">
                <a:alpha val="40000"/>
              </a:prstClr>
            </a:outerShdw>
          </a:effectLst>
        </p:spPr>
        <p:txBody>
          <a:bodyPr wrap="none" rtlCol="0">
            <a:spAutoFit/>
          </a:bodyPr>
          <a:lstStyle/>
          <a:p>
            <a:r>
              <a:rPr lang="en-GB" sz="2800" b="1" dirty="0">
                <a:solidFill>
                  <a:srgbClr val="253746"/>
                </a:solidFill>
              </a:rPr>
              <a:t>Nearly empty</a:t>
            </a:r>
            <a:endParaRPr lang="en-GB" sz="2800" dirty="0"/>
          </a:p>
        </p:txBody>
      </p:sp>
      <p:sp>
        <p:nvSpPr>
          <p:cNvPr id="16" name="Speech Bubble: Rectangle with Corners Rounded 10">
            <a:extLst>
              <a:ext uri="{FF2B5EF4-FFF2-40B4-BE49-F238E27FC236}">
                <a16:creationId xmlns:a16="http://schemas.microsoft.com/office/drawing/2014/main" id="{AE083C7D-3F12-4BDF-BD7F-9788490154C0}"/>
              </a:ext>
            </a:extLst>
          </p:cNvPr>
          <p:cNvSpPr/>
          <p:nvPr/>
        </p:nvSpPr>
        <p:spPr>
          <a:xfrm>
            <a:off x="605896" y="2760754"/>
            <a:ext cx="3421592" cy="1444216"/>
          </a:xfrm>
          <a:prstGeom prst="wedgeEllipseCallout">
            <a:avLst>
              <a:gd name="adj1" fmla="val 59320"/>
              <a:gd name="adj2" fmla="val -46816"/>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solidFill>
                  <a:srgbClr val="253746"/>
                </a:solidFill>
              </a:rPr>
              <a:t>Is it </a:t>
            </a:r>
            <a:r>
              <a:rPr lang="en-GB" sz="2000" b="1" dirty="0">
                <a:solidFill>
                  <a:srgbClr val="253746"/>
                </a:solidFill>
              </a:rPr>
              <a:t>empty</a:t>
            </a:r>
            <a:r>
              <a:rPr lang="en-GB" sz="2000" dirty="0">
                <a:solidFill>
                  <a:srgbClr val="253746"/>
                </a:solidFill>
              </a:rPr>
              <a:t>, </a:t>
            </a:r>
            <a:r>
              <a:rPr lang="en-GB" sz="2000" b="1" dirty="0">
                <a:solidFill>
                  <a:srgbClr val="253746"/>
                </a:solidFill>
              </a:rPr>
              <a:t>full</a:t>
            </a:r>
            <a:r>
              <a:rPr lang="en-GB" sz="2000" dirty="0">
                <a:solidFill>
                  <a:srgbClr val="253746"/>
                </a:solidFill>
              </a:rPr>
              <a:t>,</a:t>
            </a:r>
            <a:r>
              <a:rPr lang="en-GB" sz="2000" b="1" dirty="0">
                <a:solidFill>
                  <a:srgbClr val="253746"/>
                </a:solidFill>
              </a:rPr>
              <a:t> half full</a:t>
            </a:r>
            <a:r>
              <a:rPr lang="en-GB" sz="2000" dirty="0">
                <a:solidFill>
                  <a:srgbClr val="253746"/>
                </a:solidFill>
              </a:rPr>
              <a:t>,</a:t>
            </a:r>
            <a:r>
              <a:rPr lang="en-GB" sz="2000" b="1" dirty="0">
                <a:solidFill>
                  <a:srgbClr val="253746"/>
                </a:solidFill>
              </a:rPr>
              <a:t> nearly full </a:t>
            </a:r>
            <a:r>
              <a:rPr lang="en-GB" sz="2000" dirty="0">
                <a:solidFill>
                  <a:srgbClr val="253746"/>
                </a:solidFill>
              </a:rPr>
              <a:t>or</a:t>
            </a:r>
            <a:r>
              <a:rPr lang="en-GB" sz="2000" b="1" dirty="0">
                <a:solidFill>
                  <a:srgbClr val="253746"/>
                </a:solidFill>
              </a:rPr>
              <a:t> nearly empty</a:t>
            </a:r>
            <a:r>
              <a:rPr lang="en-GB" sz="2000" dirty="0">
                <a:solidFill>
                  <a:srgbClr val="253746"/>
                </a:solidFill>
              </a:rPr>
              <a:t>?</a:t>
            </a:r>
          </a:p>
        </p:txBody>
      </p:sp>
      <p:sp>
        <p:nvSpPr>
          <p:cNvPr id="17" name="TextBox 16">
            <a:extLst>
              <a:ext uri="{FF2B5EF4-FFF2-40B4-BE49-F238E27FC236}">
                <a16:creationId xmlns:a16="http://schemas.microsoft.com/office/drawing/2014/main" id="{C6743565-8C1F-413F-A5F1-502EB295720A}"/>
              </a:ext>
            </a:extLst>
          </p:cNvPr>
          <p:cNvSpPr txBox="1"/>
          <p:nvPr/>
        </p:nvSpPr>
        <p:spPr>
          <a:xfrm>
            <a:off x="105233" y="7974"/>
            <a:ext cx="8933534" cy="861774"/>
          </a:xfrm>
          <a:prstGeom prst="rect">
            <a:avLst/>
          </a:prstGeom>
          <a:noFill/>
        </p:spPr>
        <p:txBody>
          <a:bodyPr wrap="square" rtlCol="0">
            <a:spAutoFit/>
          </a:bodyPr>
          <a:lstStyle/>
          <a:p>
            <a:pPr lvl="0"/>
            <a:r>
              <a:rPr lang="en-GB" b="1" dirty="0">
                <a:solidFill>
                  <a:srgbClr val="253746"/>
                </a:solidFill>
              </a:rPr>
              <a:t>Day </a:t>
            </a:r>
            <a:r>
              <a:rPr lang="en-GB" b="1" dirty="0" smtClean="0">
                <a:solidFill>
                  <a:srgbClr val="253746"/>
                </a:solidFill>
              </a:rPr>
              <a:t>1: </a:t>
            </a:r>
            <a:r>
              <a:rPr lang="en-GB" b="1" dirty="0" smtClean="0">
                <a:solidFill>
                  <a:srgbClr val="00B050"/>
                </a:solidFill>
                <a:latin typeface="Times New Roman" panose="02020603050405020304" pitchFamily="18" charset="0"/>
              </a:rPr>
              <a:t>I </a:t>
            </a:r>
            <a:r>
              <a:rPr lang="en-GB" b="1" dirty="0">
                <a:solidFill>
                  <a:srgbClr val="00B050"/>
                </a:solidFill>
                <a:latin typeface="Times New Roman" panose="02020603050405020304" pitchFamily="18" charset="0"/>
              </a:rPr>
              <a:t>can compare and order the capacity of containers.</a:t>
            </a:r>
            <a:r>
              <a:rPr lang="en-GB" sz="3200" dirty="0">
                <a:solidFill>
                  <a:prstClr val="black"/>
                </a:solidFill>
                <a:latin typeface="Times New Roman" panose="02020603050405020304" pitchFamily="18" charset="0"/>
              </a:rPr>
              <a:t> </a:t>
            </a:r>
            <a:r>
              <a:rPr lang="en-GB" b="1" dirty="0">
                <a:solidFill>
                  <a:srgbClr val="FFD966"/>
                </a:solidFill>
                <a:latin typeface="Times New Roman" panose="02020603050405020304" pitchFamily="18" charset="0"/>
              </a:rPr>
              <a:t>I can measure liquid in cupfuls. </a:t>
            </a:r>
            <a:r>
              <a:rPr lang="en-GB" b="1" dirty="0">
                <a:solidFill>
                  <a:srgbClr val="FF0000"/>
                </a:solidFill>
                <a:latin typeface="Times New Roman" panose="02020603050405020304" pitchFamily="18" charset="0"/>
              </a:rPr>
              <a:t>I understand a block graph.</a:t>
            </a:r>
            <a:endParaRPr lang="en-GB" sz="32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60727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dirty="0"/>
          </a:p>
        </p:txBody>
      </p:sp>
      <p:sp>
        <p:nvSpPr>
          <p:cNvPr id="3" name="Slide Number Placeholder 2"/>
          <p:cNvSpPr>
            <a:spLocks noGrp="1"/>
          </p:cNvSpPr>
          <p:nvPr>
            <p:ph type="sldNum" sz="quarter" idx="12"/>
          </p:nvPr>
        </p:nvSpPr>
        <p:spPr/>
        <p:txBody>
          <a:bodyPr/>
          <a:lstStyle/>
          <a:p>
            <a:fld id="{BA0EE811-478C-4958-8104-2A70B5A19611}" type="slidenum">
              <a:rPr lang="en-GB" smtClean="0"/>
              <a:pPr/>
              <a:t>4</a:t>
            </a:fld>
            <a:endParaRPr lang="en-GB" dirty="0"/>
          </a:p>
        </p:txBody>
      </p:sp>
      <p:pic>
        <p:nvPicPr>
          <p:cNvPr id="5" name="Picture 4"/>
          <p:cNvPicPr>
            <a:picLocks noChangeAspect="1"/>
          </p:cNvPicPr>
          <p:nvPr/>
        </p:nvPicPr>
        <p:blipFill>
          <a:blip r:embed="rId3"/>
          <a:stretch>
            <a:fillRect/>
          </a:stretch>
        </p:blipFill>
        <p:spPr>
          <a:xfrm>
            <a:off x="355002" y="129090"/>
            <a:ext cx="8487783" cy="5982638"/>
          </a:xfrm>
          <a:prstGeom prst="rect">
            <a:avLst/>
          </a:prstGeom>
        </p:spPr>
      </p:pic>
    </p:spTree>
    <p:extLst>
      <p:ext uri="{BB962C8B-B14F-4D97-AF65-F5344CB8AC3E}">
        <p14:creationId xmlns:p14="http://schemas.microsoft.com/office/powerpoint/2010/main" val="3862876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dirty="0"/>
          </a:p>
        </p:txBody>
      </p:sp>
      <p:sp>
        <p:nvSpPr>
          <p:cNvPr id="3" name="Slide Number Placeholder 2"/>
          <p:cNvSpPr>
            <a:spLocks noGrp="1"/>
          </p:cNvSpPr>
          <p:nvPr>
            <p:ph type="sldNum" sz="quarter" idx="12"/>
          </p:nvPr>
        </p:nvSpPr>
        <p:spPr/>
        <p:txBody>
          <a:bodyPr/>
          <a:lstStyle/>
          <a:p>
            <a:fld id="{BA0EE811-478C-4958-8104-2A70B5A19611}" type="slidenum">
              <a:rPr lang="en-GB" smtClean="0"/>
              <a:pPr/>
              <a:t>5</a:t>
            </a:fld>
            <a:endParaRPr lang="en-GB" dirty="0"/>
          </a:p>
        </p:txBody>
      </p:sp>
      <p:pic>
        <p:nvPicPr>
          <p:cNvPr id="5" name="Picture 4"/>
          <p:cNvPicPr>
            <a:picLocks noChangeAspect="1"/>
          </p:cNvPicPr>
          <p:nvPr/>
        </p:nvPicPr>
        <p:blipFill>
          <a:blip r:embed="rId3"/>
          <a:stretch>
            <a:fillRect/>
          </a:stretch>
        </p:blipFill>
        <p:spPr>
          <a:xfrm>
            <a:off x="440166" y="99812"/>
            <a:ext cx="8477923" cy="5946696"/>
          </a:xfrm>
          <a:prstGeom prst="rect">
            <a:avLst/>
          </a:prstGeom>
        </p:spPr>
      </p:pic>
    </p:spTree>
    <p:extLst>
      <p:ext uri="{BB962C8B-B14F-4D97-AF65-F5344CB8AC3E}">
        <p14:creationId xmlns:p14="http://schemas.microsoft.com/office/powerpoint/2010/main" val="19774130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6</a:t>
            </a:fld>
            <a:endParaRPr lang="en-GB" dirty="0">
              <a:solidFill>
                <a:srgbClr val="EA7600"/>
              </a:solidFill>
            </a:endParaRPr>
          </a:p>
        </p:txBody>
      </p:sp>
      <p:sp>
        <p:nvSpPr>
          <p:cNvPr id="5" name="Speech Bubble: Rectangle with Corners Rounded 10">
            <a:extLst>
              <a:ext uri="{FF2B5EF4-FFF2-40B4-BE49-F238E27FC236}">
                <a16:creationId xmlns:a16="http://schemas.microsoft.com/office/drawing/2014/main" id="{C268CD3D-D163-46C6-9AC4-5F4BD7505D13}"/>
              </a:ext>
            </a:extLst>
          </p:cNvPr>
          <p:cNvSpPr/>
          <p:nvPr/>
        </p:nvSpPr>
        <p:spPr>
          <a:xfrm>
            <a:off x="687033" y="1242541"/>
            <a:ext cx="5665498" cy="1587845"/>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Show children a 2-litre plastic bottle with a strip of paper glued to one side, from the bottom to near the top. Stand the bottle in a washing-up bowl to catch any spillages. </a:t>
            </a:r>
          </a:p>
        </p:txBody>
      </p:sp>
      <p:sp>
        <p:nvSpPr>
          <p:cNvPr id="6" name="Speech Bubble: Rectangle with Corners Rounded 10">
            <a:extLst>
              <a:ext uri="{FF2B5EF4-FFF2-40B4-BE49-F238E27FC236}">
                <a16:creationId xmlns:a16="http://schemas.microsoft.com/office/drawing/2014/main" id="{C268CD3D-D163-46C6-9AC4-5F4BD7505D13}"/>
              </a:ext>
            </a:extLst>
          </p:cNvPr>
          <p:cNvSpPr/>
          <p:nvPr/>
        </p:nvSpPr>
        <p:spPr>
          <a:xfrm>
            <a:off x="1639532" y="3058278"/>
            <a:ext cx="6483741" cy="2141219"/>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Ask a child to fill a plastic cup </a:t>
            </a:r>
            <a:r>
              <a:rPr lang="en-GB" dirty="0" smtClean="0">
                <a:solidFill>
                  <a:srgbClr val="253746"/>
                </a:solidFill>
              </a:rPr>
              <a:t>with </a:t>
            </a:r>
            <a:r>
              <a:rPr lang="en-GB" dirty="0">
                <a:solidFill>
                  <a:srgbClr val="253746"/>
                </a:solidFill>
              </a:rPr>
              <a:t>water and pour it into the plastic bottle using a funnel. Then mark the level of the water on the strip of paper and write ‘1’. Ask another child to do the same and write ‘2’. Repeat until no more whole cups of water will fit.</a:t>
            </a:r>
          </a:p>
        </p:txBody>
      </p:sp>
      <p:sp>
        <p:nvSpPr>
          <p:cNvPr id="7" name="TextBox 6">
            <a:extLst>
              <a:ext uri="{FF2B5EF4-FFF2-40B4-BE49-F238E27FC236}">
                <a16:creationId xmlns:a16="http://schemas.microsoft.com/office/drawing/2014/main" id="{BAEAA683-ACCE-47A5-A06B-86FB6429EFF7}"/>
              </a:ext>
            </a:extLst>
          </p:cNvPr>
          <p:cNvSpPr txBox="1"/>
          <p:nvPr/>
        </p:nvSpPr>
        <p:spPr>
          <a:xfrm>
            <a:off x="96168" y="0"/>
            <a:ext cx="8933534" cy="400110"/>
          </a:xfrm>
          <a:prstGeom prst="rect">
            <a:avLst/>
          </a:prstGeom>
          <a:noFill/>
        </p:spPr>
        <p:txBody>
          <a:bodyPr wrap="square" rtlCol="0">
            <a:spAutoFit/>
          </a:bodyPr>
          <a:lstStyle/>
          <a:p>
            <a:pPr lvl="0"/>
            <a:r>
              <a:rPr lang="en-GB" sz="2000" b="1" dirty="0">
                <a:solidFill>
                  <a:srgbClr val="253746"/>
                </a:solidFill>
              </a:rPr>
              <a:t>Day </a:t>
            </a:r>
            <a:r>
              <a:rPr lang="en-GB" sz="2000" b="1" dirty="0" smtClean="0">
                <a:solidFill>
                  <a:srgbClr val="253746"/>
                </a:solidFill>
              </a:rPr>
              <a:t>1: </a:t>
            </a:r>
            <a:r>
              <a:rPr lang="en-GB" sz="2000" b="1" dirty="0" smtClean="0">
                <a:solidFill>
                  <a:srgbClr val="FFD966"/>
                </a:solidFill>
                <a:latin typeface="Times New Roman" panose="02020603050405020304" pitchFamily="18" charset="0"/>
              </a:rPr>
              <a:t>I </a:t>
            </a:r>
            <a:r>
              <a:rPr lang="en-GB" sz="2000" b="1" dirty="0">
                <a:solidFill>
                  <a:srgbClr val="FFD966"/>
                </a:solidFill>
                <a:latin typeface="Times New Roman" panose="02020603050405020304" pitchFamily="18" charset="0"/>
              </a:rPr>
              <a:t>can measure liquid in cupfuls. </a:t>
            </a:r>
            <a:r>
              <a:rPr lang="en-GB" sz="2000" b="1" dirty="0">
                <a:solidFill>
                  <a:srgbClr val="FF0000"/>
                </a:solidFill>
                <a:latin typeface="Times New Roman" panose="02020603050405020304" pitchFamily="18" charset="0"/>
              </a:rPr>
              <a:t>I understand a block graph.</a:t>
            </a:r>
            <a:endParaRPr lang="en-GB" sz="36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6233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7</a:t>
            </a:fld>
            <a:endParaRPr lang="en-GB" dirty="0">
              <a:solidFill>
                <a:srgbClr val="EA7600"/>
              </a:solidFill>
            </a:endParaRPr>
          </a:p>
        </p:txBody>
      </p:sp>
      <p:sp>
        <p:nvSpPr>
          <p:cNvPr id="5" name="Speech Bubble: Rectangle with Corners Rounded 10">
            <a:extLst>
              <a:ext uri="{FF2B5EF4-FFF2-40B4-BE49-F238E27FC236}">
                <a16:creationId xmlns:a16="http://schemas.microsoft.com/office/drawing/2014/main" id="{C268CD3D-D163-46C6-9AC4-5F4BD7505D13}"/>
              </a:ext>
            </a:extLst>
          </p:cNvPr>
          <p:cNvSpPr/>
          <p:nvPr/>
        </p:nvSpPr>
        <p:spPr>
          <a:xfrm>
            <a:off x="732348" y="1227531"/>
            <a:ext cx="6369442" cy="1973580"/>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Empty the water out and explain that you’ve made a </a:t>
            </a:r>
            <a:r>
              <a:rPr lang="en-GB" dirty="0">
                <a:solidFill>
                  <a:srgbClr val="FF0000"/>
                </a:solidFill>
              </a:rPr>
              <a:t>measuring bottle. </a:t>
            </a:r>
            <a:r>
              <a:rPr lang="en-GB" i="1" dirty="0">
                <a:solidFill>
                  <a:srgbClr val="253746"/>
                </a:solidFill>
              </a:rPr>
              <a:t>This can be used to find out how much water other containers can hold. We call this their </a:t>
            </a:r>
            <a:r>
              <a:rPr lang="en-GB" i="1" dirty="0">
                <a:solidFill>
                  <a:srgbClr val="FF0000"/>
                </a:solidFill>
              </a:rPr>
              <a:t>capacity</a:t>
            </a:r>
            <a:r>
              <a:rPr lang="en-GB" dirty="0">
                <a:solidFill>
                  <a:srgbClr val="FF0000"/>
                </a:solidFill>
              </a:rPr>
              <a:t>. </a:t>
            </a:r>
            <a:r>
              <a:rPr lang="en-GB" dirty="0">
                <a:solidFill>
                  <a:srgbClr val="253746"/>
                </a:solidFill>
              </a:rPr>
              <a:t>Show children a water jug and ask how many </a:t>
            </a:r>
            <a:r>
              <a:rPr lang="en-GB" dirty="0">
                <a:solidFill>
                  <a:srgbClr val="FF0000"/>
                </a:solidFill>
              </a:rPr>
              <a:t>cupfuls </a:t>
            </a:r>
            <a:r>
              <a:rPr lang="en-GB" dirty="0">
                <a:solidFill>
                  <a:srgbClr val="253746"/>
                </a:solidFill>
              </a:rPr>
              <a:t>of water this might hold: fewer than 5? Between 5 and 10? More than 10? Take suggestions.</a:t>
            </a:r>
          </a:p>
        </p:txBody>
      </p:sp>
      <p:sp>
        <p:nvSpPr>
          <p:cNvPr id="6" name="Speech Bubble: Rectangle with Corners Rounded 10">
            <a:extLst>
              <a:ext uri="{FF2B5EF4-FFF2-40B4-BE49-F238E27FC236}">
                <a16:creationId xmlns:a16="http://schemas.microsoft.com/office/drawing/2014/main" id="{C268CD3D-D163-46C6-9AC4-5F4BD7505D13}"/>
              </a:ext>
            </a:extLst>
          </p:cNvPr>
          <p:cNvSpPr/>
          <p:nvPr/>
        </p:nvSpPr>
        <p:spPr>
          <a:xfrm>
            <a:off x="1988770" y="3486861"/>
            <a:ext cx="6146437" cy="2011679"/>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Ask a child to fill the jug with water and carefully pour the water into the measuring bottle. Read this off the scale to find the capacity of this jug to the nearest cupful.  Then fill the cup and tip into the jug until it is full to confirm that this is the same number of cups.</a:t>
            </a:r>
          </a:p>
        </p:txBody>
      </p:sp>
      <p:sp>
        <p:nvSpPr>
          <p:cNvPr id="7" name="TextBox 6">
            <a:extLst>
              <a:ext uri="{FF2B5EF4-FFF2-40B4-BE49-F238E27FC236}">
                <a16:creationId xmlns:a16="http://schemas.microsoft.com/office/drawing/2014/main" id="{3F73359D-9B14-48B4-BB9C-9B80682549D1}"/>
              </a:ext>
            </a:extLst>
          </p:cNvPr>
          <p:cNvSpPr txBox="1"/>
          <p:nvPr/>
        </p:nvSpPr>
        <p:spPr>
          <a:xfrm>
            <a:off x="105233" y="7974"/>
            <a:ext cx="8933534" cy="400110"/>
          </a:xfrm>
          <a:prstGeom prst="rect">
            <a:avLst/>
          </a:prstGeom>
          <a:noFill/>
        </p:spPr>
        <p:txBody>
          <a:bodyPr wrap="square" rtlCol="0">
            <a:spAutoFit/>
          </a:bodyPr>
          <a:lstStyle/>
          <a:p>
            <a:pPr lvl="0"/>
            <a:r>
              <a:rPr lang="en-GB" sz="2000" b="1" dirty="0">
                <a:solidFill>
                  <a:srgbClr val="253746"/>
                </a:solidFill>
              </a:rPr>
              <a:t>Day </a:t>
            </a:r>
            <a:r>
              <a:rPr lang="en-GB" sz="2000" b="1" dirty="0" smtClean="0">
                <a:solidFill>
                  <a:srgbClr val="253746"/>
                </a:solidFill>
              </a:rPr>
              <a:t>1: </a:t>
            </a:r>
            <a:r>
              <a:rPr lang="en-GB" sz="2000" b="1" dirty="0" smtClean="0">
                <a:solidFill>
                  <a:srgbClr val="FFD966"/>
                </a:solidFill>
                <a:latin typeface="Times New Roman" panose="02020603050405020304" pitchFamily="18" charset="0"/>
              </a:rPr>
              <a:t>I </a:t>
            </a:r>
            <a:r>
              <a:rPr lang="en-GB" sz="2000" b="1" dirty="0">
                <a:solidFill>
                  <a:srgbClr val="FFD966"/>
                </a:solidFill>
                <a:latin typeface="Times New Roman" panose="02020603050405020304" pitchFamily="18" charset="0"/>
              </a:rPr>
              <a:t>can measure liquid in cupfuls. </a:t>
            </a:r>
            <a:r>
              <a:rPr lang="en-GB" sz="2000" b="1" dirty="0">
                <a:solidFill>
                  <a:srgbClr val="FF0000"/>
                </a:solidFill>
                <a:latin typeface="Times New Roman" panose="02020603050405020304" pitchFamily="18" charset="0"/>
              </a:rPr>
              <a:t>I understand a block graph.</a:t>
            </a:r>
            <a:endParaRPr lang="en-GB" sz="36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792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8</a:t>
            </a:fld>
            <a:endParaRPr lang="en-GB" dirty="0">
              <a:solidFill>
                <a:srgbClr val="EA7600"/>
              </a:solidFill>
            </a:endParaRPr>
          </a:p>
        </p:txBody>
      </p:sp>
      <p:sp>
        <p:nvSpPr>
          <p:cNvPr id="5" name="TextBox 4">
            <a:extLst>
              <a:ext uri="{FF2B5EF4-FFF2-40B4-BE49-F238E27FC236}">
                <a16:creationId xmlns:a16="http://schemas.microsoft.com/office/drawing/2014/main" id="{A2A353BE-EAB7-46F2-9CD1-A943A7A789EE}"/>
              </a:ext>
            </a:extLst>
          </p:cNvPr>
          <p:cNvSpPr txBox="1"/>
          <p:nvPr/>
        </p:nvSpPr>
        <p:spPr>
          <a:xfrm>
            <a:off x="105233" y="7974"/>
            <a:ext cx="8933534" cy="584775"/>
          </a:xfrm>
          <a:prstGeom prst="rect">
            <a:avLst/>
          </a:prstGeom>
          <a:noFill/>
        </p:spPr>
        <p:txBody>
          <a:bodyPr wrap="square" rtlCol="0">
            <a:spAutoFit/>
          </a:bodyPr>
          <a:lstStyle/>
          <a:p>
            <a:pPr lvl="0"/>
            <a:r>
              <a:rPr lang="en-GB" b="1" dirty="0">
                <a:solidFill>
                  <a:srgbClr val="253746"/>
                </a:solidFill>
              </a:rPr>
              <a:t>Day </a:t>
            </a:r>
            <a:r>
              <a:rPr lang="en-GB" b="1" dirty="0" smtClean="0">
                <a:solidFill>
                  <a:srgbClr val="253746"/>
                </a:solidFill>
              </a:rPr>
              <a:t>1:</a:t>
            </a:r>
            <a:r>
              <a:rPr lang="en-GB" sz="3200" dirty="0" smtClean="0">
                <a:solidFill>
                  <a:prstClr val="black"/>
                </a:solidFill>
                <a:latin typeface="Times New Roman" panose="02020603050405020304" pitchFamily="18" charset="0"/>
              </a:rPr>
              <a:t> </a:t>
            </a:r>
            <a:r>
              <a:rPr lang="en-GB" b="1" dirty="0">
                <a:solidFill>
                  <a:srgbClr val="FFD966"/>
                </a:solidFill>
                <a:latin typeface="Times New Roman" panose="02020603050405020304" pitchFamily="18" charset="0"/>
              </a:rPr>
              <a:t>I can measure liquid in cupfuls. </a:t>
            </a:r>
            <a:r>
              <a:rPr lang="en-GB" b="1" dirty="0">
                <a:solidFill>
                  <a:srgbClr val="FF0000"/>
                </a:solidFill>
                <a:latin typeface="Times New Roman" panose="02020603050405020304" pitchFamily="18" charset="0"/>
              </a:rPr>
              <a:t>I understand a block graph.</a:t>
            </a:r>
            <a:endParaRPr lang="en-GB" sz="3200" dirty="0">
              <a:solidFill>
                <a:srgbClr val="000000"/>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C6871A8F-1C97-4EA8-AE18-CEFD0545338E}"/>
              </a:ext>
            </a:extLst>
          </p:cNvPr>
          <p:cNvSpPr/>
          <p:nvPr/>
        </p:nvSpPr>
        <p:spPr>
          <a:xfrm>
            <a:off x="228114" y="634670"/>
            <a:ext cx="8546123" cy="5286355"/>
          </a:xfrm>
          <a:prstGeom prst="rect">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DE6D00F2-201D-47D7-9F66-B1AA10A185C2}"/>
              </a:ext>
            </a:extLst>
          </p:cNvPr>
          <p:cNvSpPr txBox="1"/>
          <p:nvPr/>
        </p:nvSpPr>
        <p:spPr>
          <a:xfrm>
            <a:off x="996811" y="5486400"/>
            <a:ext cx="1559169" cy="369332"/>
          </a:xfrm>
          <a:prstGeom prst="rect">
            <a:avLst/>
          </a:prstGeom>
          <a:noFill/>
        </p:spPr>
        <p:txBody>
          <a:bodyPr wrap="square" rtlCol="0">
            <a:spAutoFit/>
          </a:bodyPr>
          <a:lstStyle/>
          <a:p>
            <a:pPr algn="ctr"/>
            <a:r>
              <a:rPr lang="en-GB" dirty="0"/>
              <a:t>jug</a:t>
            </a:r>
          </a:p>
        </p:txBody>
      </p:sp>
      <p:sp>
        <p:nvSpPr>
          <p:cNvPr id="13" name="TextBox 12">
            <a:extLst>
              <a:ext uri="{FF2B5EF4-FFF2-40B4-BE49-F238E27FC236}">
                <a16:creationId xmlns:a16="http://schemas.microsoft.com/office/drawing/2014/main" id="{096F6879-2391-4768-B090-2C9FEE33E360}"/>
              </a:ext>
            </a:extLst>
          </p:cNvPr>
          <p:cNvSpPr txBox="1"/>
          <p:nvPr/>
        </p:nvSpPr>
        <p:spPr>
          <a:xfrm>
            <a:off x="2767270" y="5486400"/>
            <a:ext cx="1559169" cy="369332"/>
          </a:xfrm>
          <a:prstGeom prst="rect">
            <a:avLst/>
          </a:prstGeom>
          <a:noFill/>
        </p:spPr>
        <p:txBody>
          <a:bodyPr wrap="square" rtlCol="0">
            <a:spAutoFit/>
          </a:bodyPr>
          <a:lstStyle/>
          <a:p>
            <a:pPr algn="ctr"/>
            <a:r>
              <a:rPr lang="en-GB" dirty="0"/>
              <a:t>container 2</a:t>
            </a:r>
          </a:p>
        </p:txBody>
      </p:sp>
      <p:sp>
        <p:nvSpPr>
          <p:cNvPr id="14" name="TextBox 13">
            <a:extLst>
              <a:ext uri="{FF2B5EF4-FFF2-40B4-BE49-F238E27FC236}">
                <a16:creationId xmlns:a16="http://schemas.microsoft.com/office/drawing/2014/main" id="{9D39D803-5115-4658-A3CF-5EF5391BC1EE}"/>
              </a:ext>
            </a:extLst>
          </p:cNvPr>
          <p:cNvSpPr txBox="1"/>
          <p:nvPr/>
        </p:nvSpPr>
        <p:spPr>
          <a:xfrm>
            <a:off x="4526341" y="5454078"/>
            <a:ext cx="1559169" cy="369332"/>
          </a:xfrm>
          <a:prstGeom prst="rect">
            <a:avLst/>
          </a:prstGeom>
          <a:noFill/>
        </p:spPr>
        <p:txBody>
          <a:bodyPr wrap="square" rtlCol="0">
            <a:spAutoFit/>
          </a:bodyPr>
          <a:lstStyle/>
          <a:p>
            <a:pPr algn="ctr"/>
            <a:r>
              <a:rPr lang="en-GB" dirty="0"/>
              <a:t>container 3</a:t>
            </a:r>
          </a:p>
        </p:txBody>
      </p:sp>
      <p:sp>
        <p:nvSpPr>
          <p:cNvPr id="15" name="TextBox 14">
            <a:extLst>
              <a:ext uri="{FF2B5EF4-FFF2-40B4-BE49-F238E27FC236}">
                <a16:creationId xmlns:a16="http://schemas.microsoft.com/office/drawing/2014/main" id="{2076AF4F-600A-4C3B-B6CA-A4F31FA2FC9A}"/>
              </a:ext>
            </a:extLst>
          </p:cNvPr>
          <p:cNvSpPr txBox="1"/>
          <p:nvPr/>
        </p:nvSpPr>
        <p:spPr>
          <a:xfrm>
            <a:off x="6296800" y="5454078"/>
            <a:ext cx="1559169" cy="369332"/>
          </a:xfrm>
          <a:prstGeom prst="rect">
            <a:avLst/>
          </a:prstGeom>
          <a:noFill/>
        </p:spPr>
        <p:txBody>
          <a:bodyPr wrap="square" rtlCol="0">
            <a:spAutoFit/>
          </a:bodyPr>
          <a:lstStyle/>
          <a:p>
            <a:pPr algn="ctr"/>
            <a:r>
              <a:rPr lang="en-GB" dirty="0"/>
              <a:t>container 4</a:t>
            </a:r>
          </a:p>
        </p:txBody>
      </p:sp>
      <p:sp>
        <p:nvSpPr>
          <p:cNvPr id="16" name="Rectangle 15">
            <a:extLst>
              <a:ext uri="{FF2B5EF4-FFF2-40B4-BE49-F238E27FC236}">
                <a16:creationId xmlns:a16="http://schemas.microsoft.com/office/drawing/2014/main" id="{891BA00F-073C-4A13-8D97-09811EBEDD18}"/>
              </a:ext>
            </a:extLst>
          </p:cNvPr>
          <p:cNvSpPr/>
          <p:nvPr/>
        </p:nvSpPr>
        <p:spPr>
          <a:xfrm>
            <a:off x="1449457" y="5070141"/>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A1A4209C-A055-47E6-8C49-0C9F160871EA}"/>
              </a:ext>
            </a:extLst>
          </p:cNvPr>
          <p:cNvSpPr txBox="1"/>
          <p:nvPr/>
        </p:nvSpPr>
        <p:spPr>
          <a:xfrm>
            <a:off x="228114" y="691039"/>
            <a:ext cx="1066240" cy="584775"/>
          </a:xfrm>
          <a:prstGeom prst="rect">
            <a:avLst/>
          </a:prstGeom>
          <a:noFill/>
        </p:spPr>
        <p:txBody>
          <a:bodyPr wrap="square" rtlCol="0">
            <a:spAutoFit/>
          </a:bodyPr>
          <a:lstStyle/>
          <a:p>
            <a:pPr algn="ctr"/>
            <a:r>
              <a:rPr lang="en-GB" sz="1600" b="1" dirty="0"/>
              <a:t>capacity</a:t>
            </a:r>
          </a:p>
          <a:p>
            <a:pPr algn="ctr"/>
            <a:r>
              <a:rPr lang="en-GB" sz="1600" b="1" dirty="0"/>
              <a:t>(cupfuls)</a:t>
            </a:r>
          </a:p>
        </p:txBody>
      </p:sp>
      <p:sp>
        <p:nvSpPr>
          <p:cNvPr id="19" name="TextBox 18">
            <a:extLst>
              <a:ext uri="{FF2B5EF4-FFF2-40B4-BE49-F238E27FC236}">
                <a16:creationId xmlns:a16="http://schemas.microsoft.com/office/drawing/2014/main" id="{00BE22E5-3A6F-4EB9-A289-9110E6A1BCCA}"/>
              </a:ext>
            </a:extLst>
          </p:cNvPr>
          <p:cNvSpPr txBox="1"/>
          <p:nvPr/>
        </p:nvSpPr>
        <p:spPr>
          <a:xfrm>
            <a:off x="489013" y="5090981"/>
            <a:ext cx="468096" cy="369332"/>
          </a:xfrm>
          <a:prstGeom prst="rect">
            <a:avLst/>
          </a:prstGeom>
          <a:noFill/>
        </p:spPr>
        <p:txBody>
          <a:bodyPr wrap="square" rtlCol="0">
            <a:spAutoFit/>
          </a:bodyPr>
          <a:lstStyle/>
          <a:p>
            <a:pPr algn="ctr"/>
            <a:r>
              <a:rPr lang="en-GB" dirty="0"/>
              <a:t>1</a:t>
            </a:r>
          </a:p>
        </p:txBody>
      </p:sp>
      <p:sp>
        <p:nvSpPr>
          <p:cNvPr id="21" name="TextBox 20">
            <a:extLst>
              <a:ext uri="{FF2B5EF4-FFF2-40B4-BE49-F238E27FC236}">
                <a16:creationId xmlns:a16="http://schemas.microsoft.com/office/drawing/2014/main" id="{ED3BAD82-AA41-43AC-BED4-2D821D036EF9}"/>
              </a:ext>
            </a:extLst>
          </p:cNvPr>
          <p:cNvSpPr txBox="1"/>
          <p:nvPr/>
        </p:nvSpPr>
        <p:spPr>
          <a:xfrm>
            <a:off x="471293" y="4650206"/>
            <a:ext cx="468096" cy="369332"/>
          </a:xfrm>
          <a:prstGeom prst="rect">
            <a:avLst/>
          </a:prstGeom>
          <a:noFill/>
        </p:spPr>
        <p:txBody>
          <a:bodyPr wrap="square" rtlCol="0">
            <a:spAutoFit/>
          </a:bodyPr>
          <a:lstStyle/>
          <a:p>
            <a:pPr algn="ctr"/>
            <a:r>
              <a:rPr lang="en-GB" dirty="0"/>
              <a:t>2</a:t>
            </a:r>
          </a:p>
        </p:txBody>
      </p:sp>
      <p:sp>
        <p:nvSpPr>
          <p:cNvPr id="23" name="TextBox 22">
            <a:extLst>
              <a:ext uri="{FF2B5EF4-FFF2-40B4-BE49-F238E27FC236}">
                <a16:creationId xmlns:a16="http://schemas.microsoft.com/office/drawing/2014/main" id="{4781D011-7D20-44DD-981B-7A82D675BFA8}"/>
              </a:ext>
            </a:extLst>
          </p:cNvPr>
          <p:cNvSpPr txBox="1"/>
          <p:nvPr/>
        </p:nvSpPr>
        <p:spPr>
          <a:xfrm>
            <a:off x="479558" y="4285577"/>
            <a:ext cx="468096" cy="369332"/>
          </a:xfrm>
          <a:prstGeom prst="rect">
            <a:avLst/>
          </a:prstGeom>
          <a:noFill/>
        </p:spPr>
        <p:txBody>
          <a:bodyPr wrap="square" rtlCol="0">
            <a:spAutoFit/>
          </a:bodyPr>
          <a:lstStyle/>
          <a:p>
            <a:pPr algn="ctr"/>
            <a:r>
              <a:rPr lang="en-GB" dirty="0"/>
              <a:t>3</a:t>
            </a:r>
          </a:p>
        </p:txBody>
      </p:sp>
      <p:sp>
        <p:nvSpPr>
          <p:cNvPr id="25" name="TextBox 24">
            <a:extLst>
              <a:ext uri="{FF2B5EF4-FFF2-40B4-BE49-F238E27FC236}">
                <a16:creationId xmlns:a16="http://schemas.microsoft.com/office/drawing/2014/main" id="{1E3E1082-E3FB-4F7D-B198-7CFA7DEAB68C}"/>
              </a:ext>
            </a:extLst>
          </p:cNvPr>
          <p:cNvSpPr txBox="1"/>
          <p:nvPr/>
        </p:nvSpPr>
        <p:spPr>
          <a:xfrm>
            <a:off x="457335" y="3866893"/>
            <a:ext cx="468096" cy="369332"/>
          </a:xfrm>
          <a:prstGeom prst="rect">
            <a:avLst/>
          </a:prstGeom>
          <a:noFill/>
        </p:spPr>
        <p:txBody>
          <a:bodyPr wrap="square" rtlCol="0">
            <a:spAutoFit/>
          </a:bodyPr>
          <a:lstStyle/>
          <a:p>
            <a:pPr algn="ctr"/>
            <a:r>
              <a:rPr lang="en-GB" dirty="0"/>
              <a:t>4</a:t>
            </a:r>
          </a:p>
        </p:txBody>
      </p:sp>
      <p:sp>
        <p:nvSpPr>
          <p:cNvPr id="27" name="TextBox 26">
            <a:extLst>
              <a:ext uri="{FF2B5EF4-FFF2-40B4-BE49-F238E27FC236}">
                <a16:creationId xmlns:a16="http://schemas.microsoft.com/office/drawing/2014/main" id="{111BF822-B713-43C3-97C6-724D245B1BB1}"/>
              </a:ext>
            </a:extLst>
          </p:cNvPr>
          <p:cNvSpPr txBox="1"/>
          <p:nvPr/>
        </p:nvSpPr>
        <p:spPr>
          <a:xfrm>
            <a:off x="489013" y="3437370"/>
            <a:ext cx="468096" cy="369332"/>
          </a:xfrm>
          <a:prstGeom prst="rect">
            <a:avLst/>
          </a:prstGeom>
          <a:noFill/>
        </p:spPr>
        <p:txBody>
          <a:bodyPr wrap="square" rtlCol="0">
            <a:spAutoFit/>
          </a:bodyPr>
          <a:lstStyle/>
          <a:p>
            <a:pPr algn="ctr"/>
            <a:r>
              <a:rPr lang="en-GB" dirty="0"/>
              <a:t>5</a:t>
            </a:r>
          </a:p>
        </p:txBody>
      </p:sp>
      <p:sp>
        <p:nvSpPr>
          <p:cNvPr id="29" name="TextBox 28">
            <a:extLst>
              <a:ext uri="{FF2B5EF4-FFF2-40B4-BE49-F238E27FC236}">
                <a16:creationId xmlns:a16="http://schemas.microsoft.com/office/drawing/2014/main" id="{8133BE27-2631-46BF-826C-728BF488C8B5}"/>
              </a:ext>
            </a:extLst>
          </p:cNvPr>
          <p:cNvSpPr txBox="1"/>
          <p:nvPr/>
        </p:nvSpPr>
        <p:spPr>
          <a:xfrm>
            <a:off x="528715" y="1419880"/>
            <a:ext cx="468096" cy="369332"/>
          </a:xfrm>
          <a:prstGeom prst="rect">
            <a:avLst/>
          </a:prstGeom>
          <a:noFill/>
        </p:spPr>
        <p:txBody>
          <a:bodyPr wrap="square" rtlCol="0">
            <a:spAutoFit/>
          </a:bodyPr>
          <a:lstStyle/>
          <a:p>
            <a:pPr algn="ctr"/>
            <a:r>
              <a:rPr lang="en-GB" dirty="0" smtClean="0"/>
              <a:t>10</a:t>
            </a:r>
            <a:endParaRPr lang="en-GB" dirty="0"/>
          </a:p>
        </p:txBody>
      </p:sp>
      <p:sp>
        <p:nvSpPr>
          <p:cNvPr id="48" name="TextBox 47">
            <a:extLst>
              <a:ext uri="{FF2B5EF4-FFF2-40B4-BE49-F238E27FC236}">
                <a16:creationId xmlns:a16="http://schemas.microsoft.com/office/drawing/2014/main" id="{16A2FB8F-878C-472C-9943-B1A543DF59FA}"/>
              </a:ext>
            </a:extLst>
          </p:cNvPr>
          <p:cNvSpPr txBox="1"/>
          <p:nvPr/>
        </p:nvSpPr>
        <p:spPr>
          <a:xfrm>
            <a:off x="1453556" y="778300"/>
            <a:ext cx="6236888" cy="369332"/>
          </a:xfrm>
          <a:prstGeom prst="rect">
            <a:avLst/>
          </a:prstGeom>
          <a:noFill/>
        </p:spPr>
        <p:txBody>
          <a:bodyPr wrap="square" rtlCol="0">
            <a:spAutoFit/>
          </a:bodyPr>
          <a:lstStyle/>
          <a:p>
            <a:pPr algn="ctr"/>
            <a:r>
              <a:rPr lang="en-GB" b="1" u="sng" dirty="0"/>
              <a:t>A block graph to show the capacity of four different containers</a:t>
            </a:r>
          </a:p>
        </p:txBody>
      </p:sp>
      <p:sp>
        <p:nvSpPr>
          <p:cNvPr id="49" name="TextBox 48">
            <a:extLst>
              <a:ext uri="{FF2B5EF4-FFF2-40B4-BE49-F238E27FC236}">
                <a16:creationId xmlns:a16="http://schemas.microsoft.com/office/drawing/2014/main" id="{78B35AB4-80FD-482C-A9B2-26D8394A9C7E}"/>
              </a:ext>
            </a:extLst>
          </p:cNvPr>
          <p:cNvSpPr txBox="1"/>
          <p:nvPr/>
        </p:nvSpPr>
        <p:spPr>
          <a:xfrm>
            <a:off x="482154" y="5347090"/>
            <a:ext cx="468096" cy="369332"/>
          </a:xfrm>
          <a:prstGeom prst="rect">
            <a:avLst/>
          </a:prstGeom>
          <a:noFill/>
        </p:spPr>
        <p:txBody>
          <a:bodyPr wrap="square" rtlCol="0">
            <a:spAutoFit/>
          </a:bodyPr>
          <a:lstStyle/>
          <a:p>
            <a:pPr algn="ctr"/>
            <a:r>
              <a:rPr lang="en-GB" dirty="0"/>
              <a:t>0</a:t>
            </a:r>
          </a:p>
        </p:txBody>
      </p:sp>
      <p:cxnSp>
        <p:nvCxnSpPr>
          <p:cNvPr id="6" name="Straight Connector 5">
            <a:extLst>
              <a:ext uri="{FF2B5EF4-FFF2-40B4-BE49-F238E27FC236}">
                <a16:creationId xmlns:a16="http://schemas.microsoft.com/office/drawing/2014/main" id="{4AF5B0FD-9198-47B7-84BB-3147DD05508D}"/>
              </a:ext>
            </a:extLst>
          </p:cNvPr>
          <p:cNvCxnSpPr>
            <a:cxnSpLocks/>
          </p:cNvCxnSpPr>
          <p:nvPr/>
        </p:nvCxnSpPr>
        <p:spPr>
          <a:xfrm>
            <a:off x="910848" y="1275814"/>
            <a:ext cx="0" cy="4587344"/>
          </a:xfrm>
          <a:prstGeom prst="line">
            <a:avLst/>
          </a:prstGeom>
          <a:ln w="28575"/>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3FFD18E1-072F-4F3C-AC5F-EC8A670630CB}"/>
              </a:ext>
            </a:extLst>
          </p:cNvPr>
          <p:cNvCxnSpPr>
            <a:cxnSpLocks/>
          </p:cNvCxnSpPr>
          <p:nvPr/>
        </p:nvCxnSpPr>
        <p:spPr>
          <a:xfrm flipH="1">
            <a:off x="903636" y="5510821"/>
            <a:ext cx="7069013" cy="8129"/>
          </a:xfrm>
          <a:prstGeom prst="line">
            <a:avLst/>
          </a:prstGeom>
          <a:ln w="28575"/>
        </p:spPr>
        <p:style>
          <a:lnRef idx="1">
            <a:schemeClr val="dk1"/>
          </a:lnRef>
          <a:fillRef idx="0">
            <a:schemeClr val="dk1"/>
          </a:fillRef>
          <a:effectRef idx="0">
            <a:schemeClr val="dk1"/>
          </a:effectRef>
          <a:fontRef idx="minor">
            <a:schemeClr val="tx1"/>
          </a:fontRef>
        </p:style>
      </p:cxnSp>
      <p:sp>
        <p:nvSpPr>
          <p:cNvPr id="50" name="TextBox 49">
            <a:extLst>
              <a:ext uri="{FF2B5EF4-FFF2-40B4-BE49-F238E27FC236}">
                <a16:creationId xmlns:a16="http://schemas.microsoft.com/office/drawing/2014/main" id="{111BF822-B713-43C3-97C6-724D245B1BB1}"/>
              </a:ext>
            </a:extLst>
          </p:cNvPr>
          <p:cNvSpPr txBox="1"/>
          <p:nvPr/>
        </p:nvSpPr>
        <p:spPr>
          <a:xfrm>
            <a:off x="479558" y="3055072"/>
            <a:ext cx="468096" cy="369332"/>
          </a:xfrm>
          <a:prstGeom prst="rect">
            <a:avLst/>
          </a:prstGeom>
          <a:noFill/>
        </p:spPr>
        <p:txBody>
          <a:bodyPr wrap="square" rtlCol="0">
            <a:spAutoFit/>
          </a:bodyPr>
          <a:lstStyle/>
          <a:p>
            <a:pPr algn="ctr"/>
            <a:r>
              <a:rPr lang="en-GB" dirty="0"/>
              <a:t>6</a:t>
            </a:r>
          </a:p>
        </p:txBody>
      </p:sp>
      <p:sp>
        <p:nvSpPr>
          <p:cNvPr id="51" name="TextBox 50">
            <a:extLst>
              <a:ext uri="{FF2B5EF4-FFF2-40B4-BE49-F238E27FC236}">
                <a16:creationId xmlns:a16="http://schemas.microsoft.com/office/drawing/2014/main" id="{111BF822-B713-43C3-97C6-724D245B1BB1}"/>
              </a:ext>
            </a:extLst>
          </p:cNvPr>
          <p:cNvSpPr txBox="1"/>
          <p:nvPr/>
        </p:nvSpPr>
        <p:spPr>
          <a:xfrm>
            <a:off x="513239" y="2611684"/>
            <a:ext cx="468096" cy="369332"/>
          </a:xfrm>
          <a:prstGeom prst="rect">
            <a:avLst/>
          </a:prstGeom>
          <a:noFill/>
        </p:spPr>
        <p:txBody>
          <a:bodyPr wrap="square" rtlCol="0">
            <a:spAutoFit/>
          </a:bodyPr>
          <a:lstStyle/>
          <a:p>
            <a:pPr algn="ctr"/>
            <a:r>
              <a:rPr lang="en-GB" dirty="0"/>
              <a:t>7</a:t>
            </a:r>
          </a:p>
        </p:txBody>
      </p:sp>
      <p:sp>
        <p:nvSpPr>
          <p:cNvPr id="52" name="TextBox 51">
            <a:extLst>
              <a:ext uri="{FF2B5EF4-FFF2-40B4-BE49-F238E27FC236}">
                <a16:creationId xmlns:a16="http://schemas.microsoft.com/office/drawing/2014/main" id="{111BF822-B713-43C3-97C6-724D245B1BB1}"/>
              </a:ext>
            </a:extLst>
          </p:cNvPr>
          <p:cNvSpPr txBox="1"/>
          <p:nvPr/>
        </p:nvSpPr>
        <p:spPr>
          <a:xfrm>
            <a:off x="513239" y="2212257"/>
            <a:ext cx="468096" cy="369332"/>
          </a:xfrm>
          <a:prstGeom prst="rect">
            <a:avLst/>
          </a:prstGeom>
          <a:noFill/>
        </p:spPr>
        <p:txBody>
          <a:bodyPr wrap="square" rtlCol="0">
            <a:spAutoFit/>
          </a:bodyPr>
          <a:lstStyle/>
          <a:p>
            <a:pPr algn="ctr"/>
            <a:r>
              <a:rPr lang="en-GB" dirty="0"/>
              <a:t>8</a:t>
            </a:r>
          </a:p>
        </p:txBody>
      </p:sp>
      <p:sp>
        <p:nvSpPr>
          <p:cNvPr id="53" name="TextBox 52">
            <a:extLst>
              <a:ext uri="{FF2B5EF4-FFF2-40B4-BE49-F238E27FC236}">
                <a16:creationId xmlns:a16="http://schemas.microsoft.com/office/drawing/2014/main" id="{111BF822-B713-43C3-97C6-724D245B1BB1}"/>
              </a:ext>
            </a:extLst>
          </p:cNvPr>
          <p:cNvSpPr txBox="1"/>
          <p:nvPr/>
        </p:nvSpPr>
        <p:spPr>
          <a:xfrm>
            <a:off x="571047" y="1819307"/>
            <a:ext cx="389069" cy="369332"/>
          </a:xfrm>
          <a:prstGeom prst="rect">
            <a:avLst/>
          </a:prstGeom>
          <a:noFill/>
        </p:spPr>
        <p:txBody>
          <a:bodyPr wrap="square" rtlCol="0">
            <a:spAutoFit/>
          </a:bodyPr>
          <a:lstStyle/>
          <a:p>
            <a:pPr algn="ctr"/>
            <a:r>
              <a:rPr lang="en-GB" dirty="0"/>
              <a:t>9</a:t>
            </a:r>
          </a:p>
        </p:txBody>
      </p:sp>
      <p:sp>
        <p:nvSpPr>
          <p:cNvPr id="69" name="Rectangle 68">
            <a:extLst>
              <a:ext uri="{FF2B5EF4-FFF2-40B4-BE49-F238E27FC236}">
                <a16:creationId xmlns:a16="http://schemas.microsoft.com/office/drawing/2014/main" id="{891BA00F-073C-4A13-8D97-09811EBEDD18}"/>
              </a:ext>
            </a:extLst>
          </p:cNvPr>
          <p:cNvSpPr/>
          <p:nvPr/>
        </p:nvSpPr>
        <p:spPr>
          <a:xfrm>
            <a:off x="3163279" y="5073210"/>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Rectangle 70">
            <a:extLst>
              <a:ext uri="{FF2B5EF4-FFF2-40B4-BE49-F238E27FC236}">
                <a16:creationId xmlns:a16="http://schemas.microsoft.com/office/drawing/2014/main" id="{891BA00F-073C-4A13-8D97-09811EBEDD18}"/>
              </a:ext>
            </a:extLst>
          </p:cNvPr>
          <p:cNvSpPr/>
          <p:nvPr/>
        </p:nvSpPr>
        <p:spPr>
          <a:xfrm>
            <a:off x="3175374" y="1399242"/>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2" name="Rectangle 71">
            <a:extLst>
              <a:ext uri="{FF2B5EF4-FFF2-40B4-BE49-F238E27FC236}">
                <a16:creationId xmlns:a16="http://schemas.microsoft.com/office/drawing/2014/main" id="{891BA00F-073C-4A13-8D97-09811EBEDD18}"/>
              </a:ext>
            </a:extLst>
          </p:cNvPr>
          <p:cNvSpPr/>
          <p:nvPr/>
        </p:nvSpPr>
        <p:spPr>
          <a:xfrm>
            <a:off x="3175374" y="1807771"/>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3" name="Rectangle 72">
            <a:extLst>
              <a:ext uri="{FF2B5EF4-FFF2-40B4-BE49-F238E27FC236}">
                <a16:creationId xmlns:a16="http://schemas.microsoft.com/office/drawing/2014/main" id="{891BA00F-073C-4A13-8D97-09811EBEDD18}"/>
              </a:ext>
            </a:extLst>
          </p:cNvPr>
          <p:cNvSpPr/>
          <p:nvPr/>
        </p:nvSpPr>
        <p:spPr>
          <a:xfrm>
            <a:off x="3175374" y="2210239"/>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4" name="Rectangle 73">
            <a:extLst>
              <a:ext uri="{FF2B5EF4-FFF2-40B4-BE49-F238E27FC236}">
                <a16:creationId xmlns:a16="http://schemas.microsoft.com/office/drawing/2014/main" id="{891BA00F-073C-4A13-8D97-09811EBEDD18}"/>
              </a:ext>
            </a:extLst>
          </p:cNvPr>
          <p:cNvSpPr/>
          <p:nvPr/>
        </p:nvSpPr>
        <p:spPr>
          <a:xfrm>
            <a:off x="3175374" y="2616180"/>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5" name="Rectangle 74">
            <a:extLst>
              <a:ext uri="{FF2B5EF4-FFF2-40B4-BE49-F238E27FC236}">
                <a16:creationId xmlns:a16="http://schemas.microsoft.com/office/drawing/2014/main" id="{891BA00F-073C-4A13-8D97-09811EBEDD18}"/>
              </a:ext>
            </a:extLst>
          </p:cNvPr>
          <p:cNvSpPr/>
          <p:nvPr/>
        </p:nvSpPr>
        <p:spPr>
          <a:xfrm>
            <a:off x="3161560" y="3037536"/>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6" name="Rectangle 75">
            <a:extLst>
              <a:ext uri="{FF2B5EF4-FFF2-40B4-BE49-F238E27FC236}">
                <a16:creationId xmlns:a16="http://schemas.microsoft.com/office/drawing/2014/main" id="{891BA00F-073C-4A13-8D97-09811EBEDD18}"/>
              </a:ext>
            </a:extLst>
          </p:cNvPr>
          <p:cNvSpPr/>
          <p:nvPr/>
        </p:nvSpPr>
        <p:spPr>
          <a:xfrm>
            <a:off x="3161559" y="3447684"/>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Rectangle 76">
            <a:extLst>
              <a:ext uri="{FF2B5EF4-FFF2-40B4-BE49-F238E27FC236}">
                <a16:creationId xmlns:a16="http://schemas.microsoft.com/office/drawing/2014/main" id="{891BA00F-073C-4A13-8D97-09811EBEDD18}"/>
              </a:ext>
            </a:extLst>
          </p:cNvPr>
          <p:cNvSpPr/>
          <p:nvPr/>
        </p:nvSpPr>
        <p:spPr>
          <a:xfrm>
            <a:off x="3159187" y="3857364"/>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8" name="Rectangle 77">
            <a:extLst>
              <a:ext uri="{FF2B5EF4-FFF2-40B4-BE49-F238E27FC236}">
                <a16:creationId xmlns:a16="http://schemas.microsoft.com/office/drawing/2014/main" id="{891BA00F-073C-4A13-8D97-09811EBEDD18}"/>
              </a:ext>
            </a:extLst>
          </p:cNvPr>
          <p:cNvSpPr/>
          <p:nvPr/>
        </p:nvSpPr>
        <p:spPr>
          <a:xfrm>
            <a:off x="3159186" y="4261825"/>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9" name="Rectangle 78">
            <a:extLst>
              <a:ext uri="{FF2B5EF4-FFF2-40B4-BE49-F238E27FC236}">
                <a16:creationId xmlns:a16="http://schemas.microsoft.com/office/drawing/2014/main" id="{891BA00F-073C-4A13-8D97-09811EBEDD18}"/>
              </a:ext>
            </a:extLst>
          </p:cNvPr>
          <p:cNvSpPr/>
          <p:nvPr/>
        </p:nvSpPr>
        <p:spPr>
          <a:xfrm>
            <a:off x="3159187" y="4664143"/>
            <a:ext cx="648427" cy="42279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0" name="Rectangle 79">
            <a:extLst>
              <a:ext uri="{FF2B5EF4-FFF2-40B4-BE49-F238E27FC236}">
                <a16:creationId xmlns:a16="http://schemas.microsoft.com/office/drawing/2014/main" id="{891BA00F-073C-4A13-8D97-09811EBEDD18}"/>
              </a:ext>
            </a:extLst>
          </p:cNvPr>
          <p:cNvSpPr/>
          <p:nvPr/>
        </p:nvSpPr>
        <p:spPr>
          <a:xfrm>
            <a:off x="4984633" y="5061932"/>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 name="Rectangle 80">
            <a:extLst>
              <a:ext uri="{FF2B5EF4-FFF2-40B4-BE49-F238E27FC236}">
                <a16:creationId xmlns:a16="http://schemas.microsoft.com/office/drawing/2014/main" id="{891BA00F-073C-4A13-8D97-09811EBEDD18}"/>
              </a:ext>
            </a:extLst>
          </p:cNvPr>
          <p:cNvSpPr/>
          <p:nvPr/>
        </p:nvSpPr>
        <p:spPr>
          <a:xfrm>
            <a:off x="4966951" y="1395786"/>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2" name="Rectangle 81">
            <a:extLst>
              <a:ext uri="{FF2B5EF4-FFF2-40B4-BE49-F238E27FC236}">
                <a16:creationId xmlns:a16="http://schemas.microsoft.com/office/drawing/2014/main" id="{891BA00F-073C-4A13-8D97-09811EBEDD18}"/>
              </a:ext>
            </a:extLst>
          </p:cNvPr>
          <p:cNvSpPr/>
          <p:nvPr/>
        </p:nvSpPr>
        <p:spPr>
          <a:xfrm>
            <a:off x="4966952" y="1794632"/>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3" name="Rectangle 82">
            <a:extLst>
              <a:ext uri="{FF2B5EF4-FFF2-40B4-BE49-F238E27FC236}">
                <a16:creationId xmlns:a16="http://schemas.microsoft.com/office/drawing/2014/main" id="{891BA00F-073C-4A13-8D97-09811EBEDD18}"/>
              </a:ext>
            </a:extLst>
          </p:cNvPr>
          <p:cNvSpPr/>
          <p:nvPr/>
        </p:nvSpPr>
        <p:spPr>
          <a:xfrm>
            <a:off x="4978165" y="2216899"/>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4" name="Rectangle 83">
            <a:extLst>
              <a:ext uri="{FF2B5EF4-FFF2-40B4-BE49-F238E27FC236}">
                <a16:creationId xmlns:a16="http://schemas.microsoft.com/office/drawing/2014/main" id="{891BA00F-073C-4A13-8D97-09811EBEDD18}"/>
              </a:ext>
            </a:extLst>
          </p:cNvPr>
          <p:cNvSpPr/>
          <p:nvPr/>
        </p:nvSpPr>
        <p:spPr>
          <a:xfrm>
            <a:off x="4978164" y="2605477"/>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5" name="Rectangle 84">
            <a:extLst>
              <a:ext uri="{FF2B5EF4-FFF2-40B4-BE49-F238E27FC236}">
                <a16:creationId xmlns:a16="http://schemas.microsoft.com/office/drawing/2014/main" id="{891BA00F-073C-4A13-8D97-09811EBEDD18}"/>
              </a:ext>
            </a:extLst>
          </p:cNvPr>
          <p:cNvSpPr/>
          <p:nvPr/>
        </p:nvSpPr>
        <p:spPr>
          <a:xfrm>
            <a:off x="4973179" y="3015178"/>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6" name="Rectangle 85">
            <a:extLst>
              <a:ext uri="{FF2B5EF4-FFF2-40B4-BE49-F238E27FC236}">
                <a16:creationId xmlns:a16="http://schemas.microsoft.com/office/drawing/2014/main" id="{891BA00F-073C-4A13-8D97-09811EBEDD18}"/>
              </a:ext>
            </a:extLst>
          </p:cNvPr>
          <p:cNvSpPr/>
          <p:nvPr/>
        </p:nvSpPr>
        <p:spPr>
          <a:xfrm>
            <a:off x="4984633" y="3446895"/>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7" name="Rectangle 86">
            <a:extLst>
              <a:ext uri="{FF2B5EF4-FFF2-40B4-BE49-F238E27FC236}">
                <a16:creationId xmlns:a16="http://schemas.microsoft.com/office/drawing/2014/main" id="{891BA00F-073C-4A13-8D97-09811EBEDD18}"/>
              </a:ext>
            </a:extLst>
          </p:cNvPr>
          <p:cNvSpPr/>
          <p:nvPr/>
        </p:nvSpPr>
        <p:spPr>
          <a:xfrm>
            <a:off x="4990745" y="3859712"/>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8" name="Rectangle 87">
            <a:extLst>
              <a:ext uri="{FF2B5EF4-FFF2-40B4-BE49-F238E27FC236}">
                <a16:creationId xmlns:a16="http://schemas.microsoft.com/office/drawing/2014/main" id="{891BA00F-073C-4A13-8D97-09811EBEDD18}"/>
              </a:ext>
            </a:extLst>
          </p:cNvPr>
          <p:cNvSpPr/>
          <p:nvPr/>
        </p:nvSpPr>
        <p:spPr>
          <a:xfrm>
            <a:off x="4988351" y="4259404"/>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9" name="Rectangle 88">
            <a:extLst>
              <a:ext uri="{FF2B5EF4-FFF2-40B4-BE49-F238E27FC236}">
                <a16:creationId xmlns:a16="http://schemas.microsoft.com/office/drawing/2014/main" id="{891BA00F-073C-4A13-8D97-09811EBEDD18}"/>
              </a:ext>
            </a:extLst>
          </p:cNvPr>
          <p:cNvSpPr/>
          <p:nvPr/>
        </p:nvSpPr>
        <p:spPr>
          <a:xfrm>
            <a:off x="4990003" y="4658686"/>
            <a:ext cx="648427" cy="422798"/>
          </a:xfrm>
          <a:prstGeom prst="rect">
            <a:avLst/>
          </a:prstGeom>
          <a:solidFill>
            <a:srgbClr val="33CC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0" name="Rectangle 89">
            <a:extLst>
              <a:ext uri="{FF2B5EF4-FFF2-40B4-BE49-F238E27FC236}">
                <a16:creationId xmlns:a16="http://schemas.microsoft.com/office/drawing/2014/main" id="{891BA00F-073C-4A13-8D97-09811EBEDD18}"/>
              </a:ext>
            </a:extLst>
          </p:cNvPr>
          <p:cNvSpPr/>
          <p:nvPr/>
        </p:nvSpPr>
        <p:spPr>
          <a:xfrm>
            <a:off x="6728545" y="5089452"/>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Rectangle 90">
            <a:extLst>
              <a:ext uri="{FF2B5EF4-FFF2-40B4-BE49-F238E27FC236}">
                <a16:creationId xmlns:a16="http://schemas.microsoft.com/office/drawing/2014/main" id="{891BA00F-073C-4A13-8D97-09811EBEDD18}"/>
              </a:ext>
            </a:extLst>
          </p:cNvPr>
          <p:cNvSpPr/>
          <p:nvPr/>
        </p:nvSpPr>
        <p:spPr>
          <a:xfrm>
            <a:off x="6742660" y="1444751"/>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Rectangle 91">
            <a:extLst>
              <a:ext uri="{FF2B5EF4-FFF2-40B4-BE49-F238E27FC236}">
                <a16:creationId xmlns:a16="http://schemas.microsoft.com/office/drawing/2014/main" id="{891BA00F-073C-4A13-8D97-09811EBEDD18}"/>
              </a:ext>
            </a:extLst>
          </p:cNvPr>
          <p:cNvSpPr/>
          <p:nvPr/>
        </p:nvSpPr>
        <p:spPr>
          <a:xfrm>
            <a:off x="6742660" y="1854223"/>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3" name="Rectangle 92">
            <a:extLst>
              <a:ext uri="{FF2B5EF4-FFF2-40B4-BE49-F238E27FC236}">
                <a16:creationId xmlns:a16="http://schemas.microsoft.com/office/drawing/2014/main" id="{891BA00F-073C-4A13-8D97-09811EBEDD18}"/>
              </a:ext>
            </a:extLst>
          </p:cNvPr>
          <p:cNvSpPr/>
          <p:nvPr/>
        </p:nvSpPr>
        <p:spPr>
          <a:xfrm>
            <a:off x="6742660" y="2254144"/>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4" name="Rectangle 93">
            <a:extLst>
              <a:ext uri="{FF2B5EF4-FFF2-40B4-BE49-F238E27FC236}">
                <a16:creationId xmlns:a16="http://schemas.microsoft.com/office/drawing/2014/main" id="{891BA00F-073C-4A13-8D97-09811EBEDD18}"/>
              </a:ext>
            </a:extLst>
          </p:cNvPr>
          <p:cNvSpPr/>
          <p:nvPr/>
        </p:nvSpPr>
        <p:spPr>
          <a:xfrm>
            <a:off x="6735602" y="2663075"/>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5" name="Rectangle 94">
            <a:extLst>
              <a:ext uri="{FF2B5EF4-FFF2-40B4-BE49-F238E27FC236}">
                <a16:creationId xmlns:a16="http://schemas.microsoft.com/office/drawing/2014/main" id="{891BA00F-073C-4A13-8D97-09811EBEDD18}"/>
              </a:ext>
            </a:extLst>
          </p:cNvPr>
          <p:cNvSpPr/>
          <p:nvPr/>
        </p:nvSpPr>
        <p:spPr>
          <a:xfrm>
            <a:off x="6728544" y="3032709"/>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6" name="Rectangle 95">
            <a:extLst>
              <a:ext uri="{FF2B5EF4-FFF2-40B4-BE49-F238E27FC236}">
                <a16:creationId xmlns:a16="http://schemas.microsoft.com/office/drawing/2014/main" id="{891BA00F-073C-4A13-8D97-09811EBEDD18}"/>
              </a:ext>
            </a:extLst>
          </p:cNvPr>
          <p:cNvSpPr/>
          <p:nvPr/>
        </p:nvSpPr>
        <p:spPr>
          <a:xfrm>
            <a:off x="6728543" y="3452723"/>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7" name="Rectangle 96">
            <a:extLst>
              <a:ext uri="{FF2B5EF4-FFF2-40B4-BE49-F238E27FC236}">
                <a16:creationId xmlns:a16="http://schemas.microsoft.com/office/drawing/2014/main" id="{891BA00F-073C-4A13-8D97-09811EBEDD18}"/>
              </a:ext>
            </a:extLst>
          </p:cNvPr>
          <p:cNvSpPr/>
          <p:nvPr/>
        </p:nvSpPr>
        <p:spPr>
          <a:xfrm>
            <a:off x="6729287" y="3875080"/>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8" name="Rectangle 97">
            <a:extLst>
              <a:ext uri="{FF2B5EF4-FFF2-40B4-BE49-F238E27FC236}">
                <a16:creationId xmlns:a16="http://schemas.microsoft.com/office/drawing/2014/main" id="{891BA00F-073C-4A13-8D97-09811EBEDD18}"/>
              </a:ext>
            </a:extLst>
          </p:cNvPr>
          <p:cNvSpPr/>
          <p:nvPr/>
        </p:nvSpPr>
        <p:spPr>
          <a:xfrm>
            <a:off x="6728545" y="4284552"/>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9" name="Rectangle 98">
            <a:extLst>
              <a:ext uri="{FF2B5EF4-FFF2-40B4-BE49-F238E27FC236}">
                <a16:creationId xmlns:a16="http://schemas.microsoft.com/office/drawing/2014/main" id="{891BA00F-073C-4A13-8D97-09811EBEDD18}"/>
              </a:ext>
            </a:extLst>
          </p:cNvPr>
          <p:cNvSpPr/>
          <p:nvPr/>
        </p:nvSpPr>
        <p:spPr>
          <a:xfrm>
            <a:off x="6728545" y="4706148"/>
            <a:ext cx="648427" cy="422798"/>
          </a:xfrm>
          <a:prstGeom prst="rect">
            <a:avLst/>
          </a:prstGeom>
          <a:solidFill>
            <a:srgbClr val="EBA3D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7" name="Rectangle 116">
            <a:extLst>
              <a:ext uri="{FF2B5EF4-FFF2-40B4-BE49-F238E27FC236}">
                <a16:creationId xmlns:a16="http://schemas.microsoft.com/office/drawing/2014/main" id="{891BA00F-073C-4A13-8D97-09811EBEDD18}"/>
              </a:ext>
            </a:extLst>
          </p:cNvPr>
          <p:cNvSpPr/>
          <p:nvPr/>
        </p:nvSpPr>
        <p:spPr>
          <a:xfrm>
            <a:off x="1408600" y="1402662"/>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8" name="Rectangle 117">
            <a:extLst>
              <a:ext uri="{FF2B5EF4-FFF2-40B4-BE49-F238E27FC236}">
                <a16:creationId xmlns:a16="http://schemas.microsoft.com/office/drawing/2014/main" id="{891BA00F-073C-4A13-8D97-09811EBEDD18}"/>
              </a:ext>
            </a:extLst>
          </p:cNvPr>
          <p:cNvSpPr/>
          <p:nvPr/>
        </p:nvSpPr>
        <p:spPr>
          <a:xfrm>
            <a:off x="1408600" y="1822190"/>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9" name="Rectangle 118">
            <a:extLst>
              <a:ext uri="{FF2B5EF4-FFF2-40B4-BE49-F238E27FC236}">
                <a16:creationId xmlns:a16="http://schemas.microsoft.com/office/drawing/2014/main" id="{891BA00F-073C-4A13-8D97-09811EBEDD18}"/>
              </a:ext>
            </a:extLst>
          </p:cNvPr>
          <p:cNvSpPr/>
          <p:nvPr/>
        </p:nvSpPr>
        <p:spPr>
          <a:xfrm>
            <a:off x="1412717" y="2225399"/>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0" name="Rectangle 119">
            <a:extLst>
              <a:ext uri="{FF2B5EF4-FFF2-40B4-BE49-F238E27FC236}">
                <a16:creationId xmlns:a16="http://schemas.microsoft.com/office/drawing/2014/main" id="{891BA00F-073C-4A13-8D97-09811EBEDD18}"/>
              </a:ext>
            </a:extLst>
          </p:cNvPr>
          <p:cNvSpPr/>
          <p:nvPr/>
        </p:nvSpPr>
        <p:spPr>
          <a:xfrm>
            <a:off x="1412718" y="2614212"/>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1" name="Rectangle 120">
            <a:extLst>
              <a:ext uri="{FF2B5EF4-FFF2-40B4-BE49-F238E27FC236}">
                <a16:creationId xmlns:a16="http://schemas.microsoft.com/office/drawing/2014/main" id="{891BA00F-073C-4A13-8D97-09811EBEDD18}"/>
              </a:ext>
            </a:extLst>
          </p:cNvPr>
          <p:cNvSpPr/>
          <p:nvPr/>
        </p:nvSpPr>
        <p:spPr>
          <a:xfrm>
            <a:off x="1424582" y="3023197"/>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2" name="Rectangle 121">
            <a:extLst>
              <a:ext uri="{FF2B5EF4-FFF2-40B4-BE49-F238E27FC236}">
                <a16:creationId xmlns:a16="http://schemas.microsoft.com/office/drawing/2014/main" id="{891BA00F-073C-4A13-8D97-09811EBEDD18}"/>
              </a:ext>
            </a:extLst>
          </p:cNvPr>
          <p:cNvSpPr/>
          <p:nvPr/>
        </p:nvSpPr>
        <p:spPr>
          <a:xfrm>
            <a:off x="1430042" y="3424091"/>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3" name="Rectangle 122">
            <a:extLst>
              <a:ext uri="{FF2B5EF4-FFF2-40B4-BE49-F238E27FC236}">
                <a16:creationId xmlns:a16="http://schemas.microsoft.com/office/drawing/2014/main" id="{891BA00F-073C-4A13-8D97-09811EBEDD18}"/>
              </a:ext>
            </a:extLst>
          </p:cNvPr>
          <p:cNvSpPr/>
          <p:nvPr/>
        </p:nvSpPr>
        <p:spPr>
          <a:xfrm>
            <a:off x="1430043" y="3834808"/>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4" name="Rectangle 123">
            <a:extLst>
              <a:ext uri="{FF2B5EF4-FFF2-40B4-BE49-F238E27FC236}">
                <a16:creationId xmlns:a16="http://schemas.microsoft.com/office/drawing/2014/main" id="{891BA00F-073C-4A13-8D97-09811EBEDD18}"/>
              </a:ext>
            </a:extLst>
          </p:cNvPr>
          <p:cNvSpPr/>
          <p:nvPr/>
        </p:nvSpPr>
        <p:spPr>
          <a:xfrm>
            <a:off x="1443159" y="4235702"/>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5" name="Rectangle 124">
            <a:extLst>
              <a:ext uri="{FF2B5EF4-FFF2-40B4-BE49-F238E27FC236}">
                <a16:creationId xmlns:a16="http://schemas.microsoft.com/office/drawing/2014/main" id="{891BA00F-073C-4A13-8D97-09811EBEDD18}"/>
              </a:ext>
            </a:extLst>
          </p:cNvPr>
          <p:cNvSpPr/>
          <p:nvPr/>
        </p:nvSpPr>
        <p:spPr>
          <a:xfrm>
            <a:off x="1443474" y="4655230"/>
            <a:ext cx="648427" cy="42279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07928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a:p>
        </p:txBody>
      </p:sp>
      <p:sp>
        <p:nvSpPr>
          <p:cNvPr id="3" name="Slide Number Placeholder 2"/>
          <p:cNvSpPr>
            <a:spLocks noGrp="1"/>
          </p:cNvSpPr>
          <p:nvPr>
            <p:ph type="sldNum" sz="quarter" idx="12"/>
          </p:nvPr>
        </p:nvSpPr>
        <p:spPr/>
        <p:txBody>
          <a:bodyPr/>
          <a:lstStyle/>
          <a:p>
            <a:fld id="{BA0EE811-478C-4958-8104-2A70B5A19611}" type="slidenum">
              <a:rPr lang="en-GB" smtClean="0"/>
              <a:pPr/>
              <a:t>9</a:t>
            </a:fld>
            <a:endParaRPr lang="en-GB" dirty="0"/>
          </a:p>
        </p:txBody>
      </p:sp>
      <p:pic>
        <p:nvPicPr>
          <p:cNvPr id="5" name="Picture 4"/>
          <p:cNvPicPr>
            <a:picLocks noChangeAspect="1"/>
          </p:cNvPicPr>
          <p:nvPr/>
        </p:nvPicPr>
        <p:blipFill>
          <a:blip r:embed="rId3"/>
          <a:stretch>
            <a:fillRect/>
          </a:stretch>
        </p:blipFill>
        <p:spPr>
          <a:xfrm>
            <a:off x="437086" y="104967"/>
            <a:ext cx="8405699" cy="5935399"/>
          </a:xfrm>
          <a:prstGeom prst="rect">
            <a:avLst/>
          </a:prstGeom>
        </p:spPr>
      </p:pic>
    </p:spTree>
    <p:extLst>
      <p:ext uri="{BB962C8B-B14F-4D97-AF65-F5344CB8AC3E}">
        <p14:creationId xmlns:p14="http://schemas.microsoft.com/office/powerpoint/2010/main" val="852606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10</a:t>
            </a:fld>
            <a:endParaRPr lang="en-GB" dirty="0">
              <a:solidFill>
                <a:srgbClr val="EA7600"/>
              </a:solidFill>
            </a:endParaRPr>
          </a:p>
        </p:txBody>
      </p:sp>
      <p:pic>
        <p:nvPicPr>
          <p:cNvPr id="4" name="Picture 3">
            <a:extLst>
              <a:ext uri="{FF2B5EF4-FFF2-40B4-BE49-F238E27FC236}">
                <a16:creationId xmlns:a16="http://schemas.microsoft.com/office/drawing/2014/main" id="{A0203934-5CD0-4448-A2AE-0805A97EBD4F}"/>
              </a:ext>
            </a:extLst>
          </p:cNvPr>
          <p:cNvPicPr>
            <a:picLocks noChangeAspect="1"/>
          </p:cNvPicPr>
          <p:nvPr/>
        </p:nvPicPr>
        <p:blipFill>
          <a:blip r:embed="rId3"/>
          <a:stretch>
            <a:fillRect/>
          </a:stretch>
        </p:blipFill>
        <p:spPr>
          <a:xfrm>
            <a:off x="1037868" y="227099"/>
            <a:ext cx="6772632" cy="570944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368305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A4F8750-BF04-427D-A3D6-5C6F963BB6E4}"/>
              </a:ext>
            </a:extLst>
          </p:cNvPr>
          <p:cNvPicPr>
            <a:picLocks noChangeAspect="1"/>
          </p:cNvPicPr>
          <p:nvPr/>
        </p:nvPicPr>
        <p:blipFill>
          <a:blip r:embed="rId3"/>
          <a:stretch>
            <a:fillRect/>
          </a:stretch>
        </p:blipFill>
        <p:spPr>
          <a:xfrm>
            <a:off x="333408" y="242138"/>
            <a:ext cx="8416892" cy="5638173"/>
          </a:xfrm>
          <a:prstGeom prst="rect">
            <a:avLst/>
          </a:prstGeom>
          <a:ln>
            <a:noFill/>
          </a:ln>
          <a:effectLst>
            <a:outerShdw blurRad="292100" dist="139700" dir="2700000" algn="tl" rotWithShape="0">
              <a:srgbClr val="333333">
                <a:alpha val="65000"/>
              </a:srgbClr>
            </a:outerShdw>
          </a:effectLst>
        </p:spPr>
      </p:pic>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11</a:t>
            </a:fld>
            <a:endParaRPr lang="en-GB" dirty="0">
              <a:solidFill>
                <a:srgbClr val="EA7600"/>
              </a:solidFill>
            </a:endParaRPr>
          </a:p>
        </p:txBody>
      </p:sp>
      <p:sp>
        <p:nvSpPr>
          <p:cNvPr id="5" name="Rectangle: Single Corner Rounded 4">
            <a:extLst>
              <a:ext uri="{FF2B5EF4-FFF2-40B4-BE49-F238E27FC236}">
                <a16:creationId xmlns:a16="http://schemas.microsoft.com/office/drawing/2014/main" id="{A583DFA2-4345-4D6F-B931-EDF84667DAAE}"/>
              </a:ext>
            </a:extLst>
          </p:cNvPr>
          <p:cNvSpPr/>
          <p:nvPr/>
        </p:nvSpPr>
        <p:spPr>
          <a:xfrm>
            <a:off x="381000" y="4330700"/>
            <a:ext cx="3581400" cy="1515409"/>
          </a:xfrm>
          <a:prstGeom prst="round1Rect">
            <a:avLst>
              <a:gd name="adj" fmla="val 31752"/>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 name="Group 10"/>
          <p:cNvGrpSpPr/>
          <p:nvPr/>
        </p:nvGrpSpPr>
        <p:grpSpPr>
          <a:xfrm>
            <a:off x="1204837" y="4507916"/>
            <a:ext cx="1713640" cy="1160976"/>
            <a:chOff x="1834709" y="4015907"/>
            <a:chExt cx="1606379" cy="952832"/>
          </a:xfrm>
        </p:grpSpPr>
        <p:sp>
          <p:nvSpPr>
            <p:cNvPr id="14" name="Rounded Rectangle 13"/>
            <p:cNvSpPr/>
            <p:nvPr/>
          </p:nvSpPr>
          <p:spPr>
            <a:xfrm>
              <a:off x="1834709" y="4015907"/>
              <a:ext cx="1606379" cy="495328"/>
            </a:xfrm>
            <a:prstGeom prst="roundRect">
              <a:avLst>
                <a:gd name="adj" fmla="val 42473"/>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Challenge</a:t>
              </a:r>
              <a:endParaRPr lang="en-GB" sz="2400" b="1" dirty="0">
                <a:solidFill>
                  <a:schemeClr val="tx1"/>
                </a:solidFill>
              </a:endParaRPr>
            </a:p>
          </p:txBody>
        </p:sp>
        <p:pic>
          <p:nvPicPr>
            <p:cNvPr id="15"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944755">
              <a:off x="2150897" y="4363258"/>
              <a:ext cx="388517" cy="60548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85615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0" presetClass="exit" presetSubtype="0" fill="hold" grpId="0" nodeType="withEffect">
                                  <p:stCondLst>
                                    <p:cond delay="0"/>
                                  </p:stCondLst>
                                  <p:childTnLst>
                                    <p:animEffect transition="out" filter="fade">
                                      <p:cBhvr>
                                        <p:cTn id="8" dur="500"/>
                                        <p:tgtEl>
                                          <p:spTgt spid="5"/>
                                        </p:tgtEl>
                                      </p:cBhvr>
                                    </p:animEffect>
                                    <p:set>
                                      <p:cBhvr>
                                        <p:cTn id="9"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12</a:t>
            </a:fld>
            <a:endParaRPr lang="en-GB" dirty="0">
              <a:solidFill>
                <a:srgbClr val="EA7600"/>
              </a:solidFill>
            </a:endParaRPr>
          </a:p>
        </p:txBody>
      </p:sp>
      <p:sp>
        <p:nvSpPr>
          <p:cNvPr id="7" name="TextBox 6">
            <a:extLst>
              <a:ext uri="{FF2B5EF4-FFF2-40B4-BE49-F238E27FC236}">
                <a16:creationId xmlns:a16="http://schemas.microsoft.com/office/drawing/2014/main" id="{E42FB86E-3814-4BBB-80E5-EED8B6F52253}"/>
              </a:ext>
            </a:extLst>
          </p:cNvPr>
          <p:cNvSpPr txBox="1"/>
          <p:nvPr/>
        </p:nvSpPr>
        <p:spPr>
          <a:xfrm>
            <a:off x="506473" y="1019757"/>
            <a:ext cx="8130503" cy="2039020"/>
          </a:xfrm>
          <a:prstGeom prst="rect">
            <a:avLst/>
          </a:prstGeom>
          <a:noFill/>
        </p:spPr>
        <p:txBody>
          <a:bodyPr wrap="square" rtlCol="0">
            <a:spAutoFit/>
          </a:bodyPr>
          <a:lstStyle/>
          <a:p>
            <a:pPr algn="ctr">
              <a:spcAft>
                <a:spcPts val="300"/>
              </a:spcAft>
              <a:buClr>
                <a:schemeClr val="accent2"/>
              </a:buClr>
            </a:pPr>
            <a:r>
              <a:rPr lang="en-US" sz="2400" b="1" dirty="0">
                <a:solidFill>
                  <a:srgbClr val="253746"/>
                </a:solidFill>
              </a:rPr>
              <a:t>Objectives</a:t>
            </a:r>
            <a:endParaRPr lang="en-GB" sz="2400" b="1" dirty="0">
              <a:solidFill>
                <a:srgbClr val="253746"/>
              </a:solidFill>
            </a:endParaRPr>
          </a:p>
          <a:p>
            <a:pPr>
              <a:buClr>
                <a:srgbClr val="EA7600"/>
              </a:buClr>
              <a:buSzPct val="120000"/>
            </a:pPr>
            <a:r>
              <a:rPr lang="en-GB" sz="2000" b="1" dirty="0">
                <a:solidFill>
                  <a:srgbClr val="253746"/>
                </a:solidFill>
              </a:rPr>
              <a:t>Day 2</a:t>
            </a:r>
          </a:p>
          <a:p>
            <a:pPr>
              <a:spcAft>
                <a:spcPts val="0"/>
              </a:spcAft>
            </a:pPr>
            <a:r>
              <a:rPr lang="en-GB" sz="2000" b="1" dirty="0">
                <a:solidFill>
                  <a:srgbClr val="00B050"/>
                </a:solidFill>
                <a:latin typeface="Times New Roman" panose="02020603050405020304" pitchFamily="18" charset="0"/>
                <a:ea typeface="Times New Roman" panose="02020603050405020304" pitchFamily="18" charset="0"/>
              </a:rPr>
              <a:t>I can sort containers into which holds more and less than a cup and make sensible estimates about the capacity.</a:t>
            </a:r>
            <a:endParaRPr lang="en-GB" sz="3600" dirty="0">
              <a:solidFill>
                <a:srgbClr val="000000"/>
              </a:solidFill>
              <a:latin typeface="Times New Roman" panose="02020603050405020304" pitchFamily="18" charset="0"/>
              <a:ea typeface="Times New Roman" panose="02020603050405020304" pitchFamily="18" charset="0"/>
            </a:endParaRPr>
          </a:p>
          <a:p>
            <a:pPr>
              <a:spcAft>
                <a:spcPts val="0"/>
              </a:spcAft>
            </a:pPr>
            <a:r>
              <a:rPr lang="en-GB" sz="2000" b="1" dirty="0">
                <a:solidFill>
                  <a:srgbClr val="FFC000"/>
                </a:solidFill>
                <a:latin typeface="Times New Roman" panose="02020603050405020304" pitchFamily="18" charset="0"/>
                <a:ea typeface="Times New Roman" panose="02020603050405020304" pitchFamily="18" charset="0"/>
              </a:rPr>
              <a:t>I can estimate and begin to measure liquid in litres.</a:t>
            </a:r>
            <a:endParaRPr lang="en-GB" sz="3600" dirty="0">
              <a:solidFill>
                <a:srgbClr val="000000"/>
              </a:solidFill>
              <a:latin typeface="Times New Roman" panose="02020603050405020304" pitchFamily="18" charset="0"/>
              <a:ea typeface="Times New Roman" panose="02020603050405020304" pitchFamily="18" charset="0"/>
            </a:endParaRPr>
          </a:p>
          <a:p>
            <a:pPr>
              <a:spcAft>
                <a:spcPts val="0"/>
              </a:spcAft>
            </a:pPr>
            <a:r>
              <a:rPr lang="en-GB" sz="2000" b="1" dirty="0">
                <a:solidFill>
                  <a:srgbClr val="C00000"/>
                </a:solidFill>
                <a:latin typeface="Times New Roman" panose="02020603050405020304" pitchFamily="18" charset="0"/>
                <a:ea typeface="Times New Roman" panose="02020603050405020304" pitchFamily="18" charset="0"/>
              </a:rPr>
              <a:t>I understand 1 litre as a measure of capacity.</a:t>
            </a:r>
            <a:endParaRPr lang="en-GB" sz="3600" dirty="0">
              <a:solidFill>
                <a:srgbClr val="000000"/>
              </a:solidFill>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301857BE-C6B9-4756-936C-3BAEC1820B67}"/>
              </a:ext>
            </a:extLst>
          </p:cNvPr>
          <p:cNvSpPr txBox="1"/>
          <p:nvPr/>
        </p:nvSpPr>
        <p:spPr>
          <a:xfrm>
            <a:off x="116681" y="16610"/>
            <a:ext cx="8910088" cy="892552"/>
          </a:xfrm>
          <a:prstGeom prst="rect">
            <a:avLst/>
          </a:prstGeom>
          <a:noFill/>
        </p:spPr>
        <p:txBody>
          <a:bodyPr wrap="square" rtlCol="0">
            <a:spAutoFit/>
          </a:bodyPr>
          <a:lstStyle/>
          <a:p>
            <a:pPr algn="ctr"/>
            <a:r>
              <a:rPr lang="en-GB" sz="2800" b="1" dirty="0">
                <a:solidFill>
                  <a:srgbClr val="253746"/>
                </a:solidFill>
              </a:rPr>
              <a:t>Measures and Data</a:t>
            </a:r>
          </a:p>
          <a:p>
            <a:pPr algn="ctr"/>
            <a:r>
              <a:rPr lang="en-GB" sz="2400" b="1" dirty="0">
                <a:solidFill>
                  <a:srgbClr val="253746"/>
                </a:solidFill>
              </a:rPr>
              <a:t>Measure and represent capacity</a:t>
            </a:r>
          </a:p>
        </p:txBody>
      </p:sp>
    </p:spTree>
    <p:extLst>
      <p:ext uri="{BB962C8B-B14F-4D97-AF65-F5344CB8AC3E}">
        <p14:creationId xmlns:p14="http://schemas.microsoft.com/office/powerpoint/2010/main" val="21113945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13</a:t>
            </a:fld>
            <a:endParaRPr lang="en-GB" dirty="0">
              <a:solidFill>
                <a:srgbClr val="EA7600"/>
              </a:solidFill>
            </a:endParaRPr>
          </a:p>
        </p:txBody>
      </p:sp>
      <p:sp>
        <p:nvSpPr>
          <p:cNvPr id="5" name="TextBox 4">
            <a:extLst>
              <a:ext uri="{FF2B5EF4-FFF2-40B4-BE49-F238E27FC236}">
                <a16:creationId xmlns:a16="http://schemas.microsoft.com/office/drawing/2014/main" id="{76C7AA71-DA7F-4E08-AEAF-B6C0945785B5}"/>
              </a:ext>
            </a:extLst>
          </p:cNvPr>
          <p:cNvSpPr txBox="1"/>
          <p:nvPr/>
        </p:nvSpPr>
        <p:spPr>
          <a:xfrm>
            <a:off x="44490" y="66453"/>
            <a:ext cx="8933534" cy="1015663"/>
          </a:xfrm>
          <a:prstGeom prst="rect">
            <a:avLst/>
          </a:prstGeom>
          <a:noFill/>
        </p:spPr>
        <p:txBody>
          <a:bodyPr wrap="square" rtlCol="0">
            <a:spAutoFit/>
          </a:bodyPr>
          <a:lstStyle/>
          <a:p>
            <a:pPr>
              <a:spcAft>
                <a:spcPts val="0"/>
              </a:spcAft>
            </a:pPr>
            <a:r>
              <a:rPr lang="en-GB" sz="2000" b="1" dirty="0">
                <a:solidFill>
                  <a:srgbClr val="253746"/>
                </a:solidFill>
              </a:rPr>
              <a:t>Day 2:  </a:t>
            </a:r>
            <a:r>
              <a:rPr lang="en-GB" sz="2000" b="1" dirty="0">
                <a:solidFill>
                  <a:srgbClr val="00B050"/>
                </a:solidFill>
                <a:latin typeface="Times New Roman" panose="02020603050405020304" pitchFamily="18" charset="0"/>
                <a:ea typeface="Times New Roman" panose="02020603050405020304" pitchFamily="18" charset="0"/>
              </a:rPr>
              <a:t>I can sort containers into which holds more and less than a cup and make sensible estimates about the </a:t>
            </a:r>
            <a:r>
              <a:rPr lang="en-GB" sz="2000" b="1" dirty="0" smtClean="0">
                <a:solidFill>
                  <a:srgbClr val="00B050"/>
                </a:solidFill>
                <a:latin typeface="Times New Roman" panose="02020603050405020304" pitchFamily="18" charset="0"/>
                <a:ea typeface="Times New Roman" panose="02020603050405020304" pitchFamily="18" charset="0"/>
              </a:rPr>
              <a:t>capacity. </a:t>
            </a:r>
            <a:r>
              <a:rPr lang="en-GB" sz="2000" b="1" dirty="0" smtClean="0">
                <a:solidFill>
                  <a:srgbClr val="FFC000"/>
                </a:solidFill>
                <a:latin typeface="Times New Roman" panose="02020603050405020304" pitchFamily="18" charset="0"/>
                <a:ea typeface="Times New Roman" panose="02020603050405020304" pitchFamily="18" charset="0"/>
              </a:rPr>
              <a:t>I </a:t>
            </a:r>
            <a:r>
              <a:rPr lang="en-GB" sz="2000" b="1" dirty="0">
                <a:solidFill>
                  <a:srgbClr val="FFC000"/>
                </a:solidFill>
                <a:latin typeface="Times New Roman" panose="02020603050405020304" pitchFamily="18" charset="0"/>
                <a:ea typeface="Times New Roman" panose="02020603050405020304" pitchFamily="18" charset="0"/>
              </a:rPr>
              <a:t>can estimate and begin to measure liquid in </a:t>
            </a:r>
            <a:r>
              <a:rPr lang="en-GB" sz="2000" b="1" dirty="0" smtClean="0">
                <a:solidFill>
                  <a:srgbClr val="FFC000"/>
                </a:solidFill>
                <a:latin typeface="Times New Roman" panose="02020603050405020304" pitchFamily="18" charset="0"/>
                <a:ea typeface="Times New Roman" panose="02020603050405020304" pitchFamily="18" charset="0"/>
              </a:rPr>
              <a:t>litres. </a:t>
            </a:r>
            <a:r>
              <a:rPr lang="en-GB" sz="2000" b="1" dirty="0" smtClean="0">
                <a:solidFill>
                  <a:srgbClr val="C00000"/>
                </a:solidFill>
                <a:latin typeface="Times New Roman" panose="02020603050405020304" pitchFamily="18" charset="0"/>
                <a:ea typeface="Times New Roman" panose="02020603050405020304" pitchFamily="18" charset="0"/>
              </a:rPr>
              <a:t>I </a:t>
            </a:r>
            <a:r>
              <a:rPr lang="en-GB" sz="2000" b="1" dirty="0">
                <a:solidFill>
                  <a:srgbClr val="C00000"/>
                </a:solidFill>
                <a:latin typeface="Times New Roman" panose="02020603050405020304" pitchFamily="18" charset="0"/>
                <a:ea typeface="Times New Roman" panose="02020603050405020304" pitchFamily="18" charset="0"/>
              </a:rPr>
              <a:t>understand 1 litre as a measure of capacity.</a:t>
            </a:r>
            <a:endParaRPr lang="en-GB" sz="3600" dirty="0">
              <a:solidFill>
                <a:srgbClr val="000000"/>
              </a:solidFill>
              <a:effectLst/>
              <a:latin typeface="Times New Roman" panose="02020603050405020304" pitchFamily="18" charset="0"/>
              <a:ea typeface="Times New Roman" panose="02020603050405020304" pitchFamily="18" charset="0"/>
            </a:endParaRPr>
          </a:p>
        </p:txBody>
      </p:sp>
      <p:sp>
        <p:nvSpPr>
          <p:cNvPr id="7" name="Speech Bubble: Rectangle with Corners Rounded 10">
            <a:extLst>
              <a:ext uri="{FF2B5EF4-FFF2-40B4-BE49-F238E27FC236}">
                <a16:creationId xmlns:a16="http://schemas.microsoft.com/office/drawing/2014/main" id="{C268CD3D-D163-46C6-9AC4-5F4BD7505D13}"/>
              </a:ext>
            </a:extLst>
          </p:cNvPr>
          <p:cNvSpPr/>
          <p:nvPr/>
        </p:nvSpPr>
        <p:spPr>
          <a:xfrm>
            <a:off x="1142476" y="4444665"/>
            <a:ext cx="7405762" cy="1541532"/>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Show children that the 2-litre bottle holds 2 litres by filling up the litre measuring jug and emptying it in to the 2-litre bottle twice.</a:t>
            </a:r>
          </a:p>
          <a:p>
            <a:pPr algn="ctr">
              <a:lnSpc>
                <a:spcPct val="114000"/>
              </a:lnSpc>
            </a:pPr>
            <a:r>
              <a:rPr lang="en-GB" dirty="0">
                <a:solidFill>
                  <a:srgbClr val="253746"/>
                </a:solidFill>
              </a:rPr>
              <a:t>How many cupfuls filled the 2-litre bottle?</a:t>
            </a:r>
          </a:p>
          <a:p>
            <a:pPr algn="ctr">
              <a:lnSpc>
                <a:spcPct val="114000"/>
              </a:lnSpc>
            </a:pPr>
            <a:r>
              <a:rPr lang="en-GB" dirty="0">
                <a:solidFill>
                  <a:srgbClr val="253746"/>
                </a:solidFill>
              </a:rPr>
              <a:t>So how many cupfuls do you think will fill the litre jug?</a:t>
            </a:r>
          </a:p>
        </p:txBody>
      </p:sp>
      <p:sp>
        <p:nvSpPr>
          <p:cNvPr id="8" name="Speech Bubble: Rectangle with Corners Rounded 10">
            <a:extLst>
              <a:ext uri="{FF2B5EF4-FFF2-40B4-BE49-F238E27FC236}">
                <a16:creationId xmlns:a16="http://schemas.microsoft.com/office/drawing/2014/main" id="{F3E4E48D-1AA9-497A-BF90-11FA42758DF1}"/>
              </a:ext>
            </a:extLst>
          </p:cNvPr>
          <p:cNvSpPr/>
          <p:nvPr/>
        </p:nvSpPr>
        <p:spPr>
          <a:xfrm>
            <a:off x="654505" y="1082116"/>
            <a:ext cx="7405762" cy="2423590"/>
          </a:xfrm>
          <a:prstGeom prst="wedgeEllipseCallout">
            <a:avLst>
              <a:gd name="adj1" fmla="val 62740"/>
              <a:gd name="adj2" fmla="val 40741"/>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b="1" dirty="0">
                <a:solidFill>
                  <a:srgbClr val="253746"/>
                </a:solidFill>
              </a:rPr>
              <a:t>Shopkeepers, farmers and factories which package or sell liquids such as milk, squash, fruit juice and petrol don't use cupfuls or bottles to measure liquids. They use </a:t>
            </a:r>
            <a:r>
              <a:rPr lang="en-GB" sz="2000" b="1" dirty="0">
                <a:solidFill>
                  <a:srgbClr val="FF0000"/>
                </a:solidFill>
              </a:rPr>
              <a:t>litres </a:t>
            </a:r>
            <a:r>
              <a:rPr lang="en-GB" sz="2000" b="1" dirty="0">
                <a:solidFill>
                  <a:srgbClr val="253746"/>
                </a:solidFill>
              </a:rPr>
              <a:t>and</a:t>
            </a:r>
            <a:r>
              <a:rPr lang="en-GB" sz="2000" b="1" dirty="0">
                <a:solidFill>
                  <a:srgbClr val="FF0000"/>
                </a:solidFill>
              </a:rPr>
              <a:t> millilitres. </a:t>
            </a:r>
            <a:r>
              <a:rPr lang="en-GB" sz="2000" b="1" dirty="0">
                <a:solidFill>
                  <a:srgbClr val="253746"/>
                </a:solidFill>
              </a:rPr>
              <a:t>This makes life easier as they all use the same units of measurement.</a:t>
            </a:r>
            <a:endParaRPr lang="en-GB" sz="2000" dirty="0">
              <a:solidFill>
                <a:srgbClr val="253746"/>
              </a:solidFill>
            </a:endParaRPr>
          </a:p>
        </p:txBody>
      </p:sp>
    </p:spTree>
    <p:extLst>
      <p:ext uri="{BB962C8B-B14F-4D97-AF65-F5344CB8AC3E}">
        <p14:creationId xmlns:p14="http://schemas.microsoft.com/office/powerpoint/2010/main" val="204784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14</a:t>
            </a:fld>
            <a:endParaRPr lang="en-GB" dirty="0">
              <a:solidFill>
                <a:srgbClr val="EA7600"/>
              </a:solidFill>
            </a:endParaRPr>
          </a:p>
        </p:txBody>
      </p:sp>
      <p:sp>
        <p:nvSpPr>
          <p:cNvPr id="6" name="Speech Bubble: Rectangle with Corners Rounded 10">
            <a:extLst>
              <a:ext uri="{FF2B5EF4-FFF2-40B4-BE49-F238E27FC236}">
                <a16:creationId xmlns:a16="http://schemas.microsoft.com/office/drawing/2014/main" id="{C268CD3D-D163-46C6-9AC4-5F4BD7505D13}"/>
              </a:ext>
            </a:extLst>
          </p:cNvPr>
          <p:cNvSpPr/>
          <p:nvPr/>
        </p:nvSpPr>
        <p:spPr>
          <a:xfrm>
            <a:off x="44490" y="1096013"/>
            <a:ext cx="6303371" cy="1965884"/>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marL="285750" indent="-285750">
              <a:lnSpc>
                <a:spcPct val="114000"/>
              </a:lnSpc>
              <a:buFont typeface="Arial" panose="020B0604020202020204" pitchFamily="34" charset="0"/>
              <a:buChar char="•"/>
            </a:pPr>
            <a:r>
              <a:rPr lang="en-GB" dirty="0">
                <a:solidFill>
                  <a:srgbClr val="253746"/>
                </a:solidFill>
              </a:rPr>
              <a:t>Show children a </a:t>
            </a:r>
            <a:r>
              <a:rPr lang="en-GB" dirty="0">
                <a:solidFill>
                  <a:srgbClr val="FF0000"/>
                </a:solidFill>
              </a:rPr>
              <a:t>1</a:t>
            </a:r>
            <a:r>
              <a:rPr lang="en-GB" dirty="0">
                <a:solidFill>
                  <a:srgbClr val="253746"/>
                </a:solidFill>
              </a:rPr>
              <a:t> </a:t>
            </a:r>
            <a:r>
              <a:rPr lang="en-GB" dirty="0">
                <a:solidFill>
                  <a:srgbClr val="FF0000"/>
                </a:solidFill>
              </a:rPr>
              <a:t>litre </a:t>
            </a:r>
            <a:r>
              <a:rPr lang="en-GB" dirty="0">
                <a:solidFill>
                  <a:srgbClr val="253746"/>
                </a:solidFill>
              </a:rPr>
              <a:t>capacity measure.</a:t>
            </a:r>
          </a:p>
          <a:p>
            <a:pPr marL="285750" indent="-285750">
              <a:lnSpc>
                <a:spcPct val="114000"/>
              </a:lnSpc>
              <a:buFont typeface="Arial" panose="020B0604020202020204" pitchFamily="34" charset="0"/>
              <a:buChar char="•"/>
            </a:pPr>
            <a:r>
              <a:rPr lang="en-GB" dirty="0">
                <a:solidFill>
                  <a:srgbClr val="253746"/>
                </a:solidFill>
              </a:rPr>
              <a:t>Show where </a:t>
            </a:r>
            <a:r>
              <a:rPr lang="en-GB" dirty="0">
                <a:solidFill>
                  <a:srgbClr val="FF0000"/>
                </a:solidFill>
              </a:rPr>
              <a:t>one litre </a:t>
            </a:r>
            <a:r>
              <a:rPr lang="en-GB" dirty="0">
                <a:solidFill>
                  <a:srgbClr val="253746"/>
                </a:solidFill>
              </a:rPr>
              <a:t>and </a:t>
            </a:r>
            <a:r>
              <a:rPr lang="en-GB" dirty="0">
                <a:solidFill>
                  <a:srgbClr val="FF0000"/>
                </a:solidFill>
              </a:rPr>
              <a:t>half a litre </a:t>
            </a:r>
            <a:r>
              <a:rPr lang="en-GB" dirty="0">
                <a:solidFill>
                  <a:srgbClr val="253746"/>
                </a:solidFill>
              </a:rPr>
              <a:t>come to.</a:t>
            </a:r>
          </a:p>
          <a:p>
            <a:pPr marL="285750" indent="-285750">
              <a:lnSpc>
                <a:spcPct val="114000"/>
              </a:lnSpc>
              <a:buFont typeface="Arial" panose="020B0604020202020204" pitchFamily="34" charset="0"/>
              <a:buChar char="•"/>
            </a:pPr>
            <a:r>
              <a:rPr lang="en-GB" dirty="0">
                <a:solidFill>
                  <a:srgbClr val="253746"/>
                </a:solidFill>
              </a:rPr>
              <a:t>Clearly mark these two capacities with a dry-wipe pen.  </a:t>
            </a:r>
          </a:p>
          <a:p>
            <a:pPr marL="285750" indent="-285750">
              <a:lnSpc>
                <a:spcPct val="114000"/>
              </a:lnSpc>
              <a:buFont typeface="Arial" panose="020B0604020202020204" pitchFamily="34" charset="0"/>
              <a:buChar char="•"/>
            </a:pPr>
            <a:r>
              <a:rPr lang="en-GB" dirty="0">
                <a:solidFill>
                  <a:srgbClr val="253746"/>
                </a:solidFill>
              </a:rPr>
              <a:t>Fill the container to the half-litre mark with water, then measure this amount roughly using cups.</a:t>
            </a:r>
          </a:p>
        </p:txBody>
      </p:sp>
      <p:sp>
        <p:nvSpPr>
          <p:cNvPr id="7" name="Speech Bubble: Rectangle with Corners Rounded 10">
            <a:extLst>
              <a:ext uri="{FF2B5EF4-FFF2-40B4-BE49-F238E27FC236}">
                <a16:creationId xmlns:a16="http://schemas.microsoft.com/office/drawing/2014/main" id="{C268CD3D-D163-46C6-9AC4-5F4BD7505D13}"/>
              </a:ext>
            </a:extLst>
          </p:cNvPr>
          <p:cNvSpPr/>
          <p:nvPr/>
        </p:nvSpPr>
        <p:spPr>
          <a:xfrm>
            <a:off x="141876" y="3341229"/>
            <a:ext cx="3651800" cy="1208193"/>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Show children 4 containers, e.g. water bottle, tea cup, small teapot, yoghurt pot. </a:t>
            </a:r>
            <a:endParaRPr lang="en-GB" dirty="0">
              <a:solidFill>
                <a:srgbClr val="FF0000"/>
              </a:solidFill>
            </a:endParaRPr>
          </a:p>
        </p:txBody>
      </p:sp>
      <p:sp>
        <p:nvSpPr>
          <p:cNvPr id="8" name="Speech Bubble: Rectangle with Corners Rounded 10">
            <a:extLst>
              <a:ext uri="{FF2B5EF4-FFF2-40B4-BE49-F238E27FC236}">
                <a16:creationId xmlns:a16="http://schemas.microsoft.com/office/drawing/2014/main" id="{C268CD3D-D163-46C6-9AC4-5F4BD7505D13}"/>
              </a:ext>
            </a:extLst>
          </p:cNvPr>
          <p:cNvSpPr/>
          <p:nvPr/>
        </p:nvSpPr>
        <p:spPr>
          <a:xfrm>
            <a:off x="141876" y="4828754"/>
            <a:ext cx="4232975" cy="1029231"/>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Draw a table (see next slide) to record children’s estimates and actual results.</a:t>
            </a:r>
            <a:endParaRPr lang="en-GB" dirty="0">
              <a:solidFill>
                <a:srgbClr val="FF0000"/>
              </a:solidFill>
            </a:endParaRPr>
          </a:p>
        </p:txBody>
      </p:sp>
      <p:grpSp>
        <p:nvGrpSpPr>
          <p:cNvPr id="9" name="Group 8">
            <a:extLst>
              <a:ext uri="{FF2B5EF4-FFF2-40B4-BE49-F238E27FC236}">
                <a16:creationId xmlns:a16="http://schemas.microsoft.com/office/drawing/2014/main" id="{7BB30A5C-334A-4DE7-8017-2D88CC0A727C}"/>
              </a:ext>
            </a:extLst>
          </p:cNvPr>
          <p:cNvGrpSpPr/>
          <p:nvPr/>
        </p:nvGrpSpPr>
        <p:grpSpPr>
          <a:xfrm>
            <a:off x="5765789" y="695923"/>
            <a:ext cx="3378211" cy="2157484"/>
            <a:chOff x="4298495" y="4302139"/>
            <a:chExt cx="2801678" cy="1569186"/>
          </a:xfrm>
        </p:grpSpPr>
        <p:sp>
          <p:nvSpPr>
            <p:cNvPr id="11" name="Speech Bubble: Rectangle with Corners Rounded 14">
              <a:extLst>
                <a:ext uri="{FF2B5EF4-FFF2-40B4-BE49-F238E27FC236}">
                  <a16:creationId xmlns:a16="http://schemas.microsoft.com/office/drawing/2014/main" id="{C5C595CE-B7F4-4D5E-A864-1E044BBD6CB2}"/>
                </a:ext>
              </a:extLst>
            </p:cNvPr>
            <p:cNvSpPr/>
            <p:nvPr/>
          </p:nvSpPr>
          <p:spPr>
            <a:xfrm>
              <a:off x="4298495" y="4302139"/>
              <a:ext cx="2801678" cy="1569186"/>
            </a:xfrm>
            <a:prstGeom prst="cloudCallout">
              <a:avLst>
                <a:gd name="adj1" fmla="val -75459"/>
                <a:gd name="adj2" fmla="val -10673"/>
              </a:avLst>
            </a:prstGeom>
            <a:solidFill>
              <a:schemeClr val="accent5">
                <a:lumMod val="20000"/>
                <a:lumOff val="80000"/>
              </a:schemeClr>
            </a:solidFill>
            <a:ln w="28575">
              <a:solidFill>
                <a:srgbClr val="004A76"/>
              </a:solid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14000"/>
                </a:lnSpc>
              </a:pPr>
              <a:r>
                <a:rPr lang="en-GB" sz="2000" b="1" dirty="0" smtClean="0">
                  <a:solidFill>
                    <a:srgbClr val="C00000"/>
                  </a:solidFill>
                  <a:latin typeface="Myriad Pro Light" panose="020B0603030403020204" pitchFamily="34" charset="0"/>
                </a:rPr>
                <a:t>LCF+TK</a:t>
              </a:r>
              <a:r>
                <a:rPr lang="en-GB" sz="2000" b="1" dirty="0" smtClean="0">
                  <a:solidFill>
                    <a:srgbClr val="253746"/>
                  </a:solidFill>
                  <a:latin typeface="Myriad Pro Light" panose="020B0603030403020204" pitchFamily="34" charset="0"/>
                </a:rPr>
                <a:t>: </a:t>
              </a:r>
              <a:r>
                <a:rPr lang="en-GB" sz="2000" b="1" dirty="0">
                  <a:solidFill>
                    <a:srgbClr val="253746"/>
                  </a:solidFill>
                  <a:latin typeface="Myriad Pro Light" panose="020B0603030403020204" pitchFamily="34" charset="0"/>
                </a:rPr>
                <a:t>How many cups make half a litre?</a:t>
              </a:r>
            </a:p>
          </p:txBody>
        </p:sp>
        <p:pic>
          <p:nvPicPr>
            <p:cNvPr id="12" name="Picture 11">
              <a:extLst>
                <a:ext uri="{FF2B5EF4-FFF2-40B4-BE49-F238E27FC236}">
                  <a16:creationId xmlns:a16="http://schemas.microsoft.com/office/drawing/2014/main" id="{E6B10444-E519-49CD-A529-0F22C67FF3BC}"/>
                </a:ext>
              </a:extLst>
            </p:cNvPr>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l="29308" t="7868" r="20201" b="6886"/>
            <a:stretch/>
          </p:blipFill>
          <p:spPr>
            <a:xfrm>
              <a:off x="6625137" y="4583025"/>
              <a:ext cx="337385" cy="646920"/>
            </a:xfrm>
            <a:prstGeom prst="rect">
              <a:avLst/>
            </a:prstGeom>
          </p:spPr>
        </p:pic>
      </p:grpSp>
      <p:sp>
        <p:nvSpPr>
          <p:cNvPr id="13" name="TextBox 12">
            <a:extLst>
              <a:ext uri="{FF2B5EF4-FFF2-40B4-BE49-F238E27FC236}">
                <a16:creationId xmlns:a16="http://schemas.microsoft.com/office/drawing/2014/main" id="{BFC032D4-8CE8-448B-876E-09BDD78DB38B}"/>
              </a:ext>
            </a:extLst>
          </p:cNvPr>
          <p:cNvSpPr txBox="1"/>
          <p:nvPr/>
        </p:nvSpPr>
        <p:spPr>
          <a:xfrm>
            <a:off x="44490" y="66453"/>
            <a:ext cx="8933534" cy="1015663"/>
          </a:xfrm>
          <a:prstGeom prst="rect">
            <a:avLst/>
          </a:prstGeom>
          <a:noFill/>
        </p:spPr>
        <p:txBody>
          <a:bodyPr wrap="square" rtlCol="0">
            <a:spAutoFit/>
          </a:bodyPr>
          <a:lstStyle/>
          <a:p>
            <a:pPr lvl="0"/>
            <a:r>
              <a:rPr lang="en-GB" sz="2000" b="1" dirty="0">
                <a:solidFill>
                  <a:srgbClr val="253746"/>
                </a:solidFill>
              </a:rPr>
              <a:t>Day 2: </a:t>
            </a:r>
            <a:r>
              <a:rPr lang="en-GB" sz="2000" b="1" dirty="0" smtClean="0">
                <a:solidFill>
                  <a:srgbClr val="00B050"/>
                </a:solidFill>
                <a:latin typeface="Times New Roman" panose="02020603050405020304" pitchFamily="18" charset="0"/>
                <a:ea typeface="Times New Roman" panose="02020603050405020304" pitchFamily="18" charset="0"/>
              </a:rPr>
              <a:t>I </a:t>
            </a:r>
            <a:r>
              <a:rPr lang="en-GB" sz="2000" b="1" dirty="0">
                <a:solidFill>
                  <a:srgbClr val="00B050"/>
                </a:solidFill>
                <a:latin typeface="Times New Roman" panose="02020603050405020304" pitchFamily="18" charset="0"/>
                <a:ea typeface="Times New Roman" panose="02020603050405020304" pitchFamily="18" charset="0"/>
              </a:rPr>
              <a:t>can sort containers into which holds more and less than a cup and make sensible estimates about the capacity. </a:t>
            </a:r>
            <a:r>
              <a:rPr lang="en-GB" sz="2000" b="1" dirty="0">
                <a:solidFill>
                  <a:srgbClr val="FFC000"/>
                </a:solidFill>
                <a:latin typeface="Times New Roman" panose="02020603050405020304" pitchFamily="18" charset="0"/>
                <a:ea typeface="Times New Roman" panose="02020603050405020304" pitchFamily="18" charset="0"/>
              </a:rPr>
              <a:t>I can estimate and begin to measure liquid in litres. </a:t>
            </a:r>
            <a:r>
              <a:rPr lang="en-GB" sz="2000" b="1" dirty="0">
                <a:solidFill>
                  <a:srgbClr val="C00000"/>
                </a:solidFill>
                <a:latin typeface="Times New Roman" panose="02020603050405020304" pitchFamily="18" charset="0"/>
                <a:ea typeface="Times New Roman" panose="02020603050405020304" pitchFamily="18" charset="0"/>
              </a:rPr>
              <a:t>I understand 1 litre as a measure of capacity.</a:t>
            </a:r>
            <a:endParaRPr lang="en-GB" sz="3600" dirty="0">
              <a:solidFill>
                <a:srgbClr val="000000"/>
              </a:solidFill>
              <a:latin typeface="Times New Roman" panose="02020603050405020304" pitchFamily="18" charset="0"/>
              <a:ea typeface="Times New Roman" panose="02020603050405020304" pitchFamily="18" charset="0"/>
            </a:endParaRPr>
          </a:p>
        </p:txBody>
      </p:sp>
      <p:grpSp>
        <p:nvGrpSpPr>
          <p:cNvPr id="14" name="Group 13">
            <a:extLst>
              <a:ext uri="{FF2B5EF4-FFF2-40B4-BE49-F238E27FC236}">
                <a16:creationId xmlns:a16="http://schemas.microsoft.com/office/drawing/2014/main" id="{819627D0-66B7-4CB5-9148-883CD409891E}"/>
              </a:ext>
            </a:extLst>
          </p:cNvPr>
          <p:cNvGrpSpPr/>
          <p:nvPr/>
        </p:nvGrpSpPr>
        <p:grpSpPr>
          <a:xfrm>
            <a:off x="4416727" y="3244102"/>
            <a:ext cx="4087767" cy="2610639"/>
            <a:chOff x="4358924" y="3997477"/>
            <a:chExt cx="3390140" cy="1898776"/>
          </a:xfrm>
        </p:grpSpPr>
        <p:sp>
          <p:nvSpPr>
            <p:cNvPr id="15" name="Speech Bubble: Rectangle with Corners Rounded 14">
              <a:extLst>
                <a:ext uri="{FF2B5EF4-FFF2-40B4-BE49-F238E27FC236}">
                  <a16:creationId xmlns:a16="http://schemas.microsoft.com/office/drawing/2014/main" id="{7E341D23-E410-4CB1-A7D1-1E9C10474FA7}"/>
                </a:ext>
              </a:extLst>
            </p:cNvPr>
            <p:cNvSpPr/>
            <p:nvPr/>
          </p:nvSpPr>
          <p:spPr>
            <a:xfrm>
              <a:off x="4358924" y="3997477"/>
              <a:ext cx="3390140" cy="1898776"/>
            </a:xfrm>
            <a:prstGeom prst="cloudCallout">
              <a:avLst>
                <a:gd name="adj1" fmla="val 56335"/>
                <a:gd name="adj2" fmla="val 53519"/>
              </a:avLst>
            </a:prstGeom>
            <a:solidFill>
              <a:schemeClr val="accent5">
                <a:lumMod val="20000"/>
                <a:lumOff val="80000"/>
              </a:schemeClr>
            </a:solidFill>
            <a:ln w="28575">
              <a:solidFill>
                <a:srgbClr val="004A76"/>
              </a:solid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14000"/>
                </a:lnSpc>
              </a:pPr>
              <a:r>
                <a:rPr lang="en-GB" sz="2000" b="1" dirty="0">
                  <a:solidFill>
                    <a:srgbClr val="253746"/>
                  </a:solidFill>
                  <a:latin typeface="Myriad Pro Light" panose="020B0603030403020204" pitchFamily="34" charset="0"/>
                </a:rPr>
                <a:t>Can you estimate which of these will hold more than and which less than half a litre?</a:t>
              </a:r>
            </a:p>
          </p:txBody>
        </p:sp>
        <p:pic>
          <p:nvPicPr>
            <p:cNvPr id="16" name="Picture 15">
              <a:extLst>
                <a:ext uri="{FF2B5EF4-FFF2-40B4-BE49-F238E27FC236}">
                  <a16:creationId xmlns:a16="http://schemas.microsoft.com/office/drawing/2014/main" id="{7110E0CF-1483-4519-AF30-25E16831DA09}"/>
                </a:ext>
              </a:extLst>
            </p:cNvPr>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l="29308" t="7868" r="20201" b="6886"/>
            <a:stretch/>
          </p:blipFill>
          <p:spPr>
            <a:xfrm>
              <a:off x="7098438" y="4438202"/>
              <a:ext cx="329928" cy="632621"/>
            </a:xfrm>
            <a:prstGeom prst="rect">
              <a:avLst/>
            </a:prstGeom>
          </p:spPr>
        </p:pic>
      </p:grpSp>
    </p:spTree>
    <p:extLst>
      <p:ext uri="{BB962C8B-B14F-4D97-AF65-F5344CB8AC3E}">
        <p14:creationId xmlns:p14="http://schemas.microsoft.com/office/powerpoint/2010/main" val="3738029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15</a:t>
            </a:fld>
            <a:endParaRPr lang="en-GB" dirty="0">
              <a:solidFill>
                <a:srgbClr val="EA76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625025615"/>
              </p:ext>
            </p:extLst>
          </p:nvPr>
        </p:nvGraphicFramePr>
        <p:xfrm>
          <a:off x="1524000" y="1397000"/>
          <a:ext cx="6096000" cy="320548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pPr algn="ctr"/>
                      <a:r>
                        <a:rPr lang="en-GB" sz="1800" b="1" kern="1200" dirty="0">
                          <a:solidFill>
                            <a:schemeClr val="tx1"/>
                          </a:solidFill>
                          <a:effectLst/>
                          <a:latin typeface="+mn-lt"/>
                          <a:ea typeface="+mn-ea"/>
                          <a:cs typeface="+mn-cs"/>
                        </a:rPr>
                        <a:t>Holds less than </a:t>
                      </a:r>
                      <a:r>
                        <a:rPr lang="en-GB" sz="1800" b="1" kern="1200" baseline="30000" dirty="0">
                          <a:solidFill>
                            <a:schemeClr val="tx1"/>
                          </a:solidFill>
                          <a:effectLst/>
                          <a:latin typeface="+mn-lt"/>
                          <a:ea typeface="+mn-ea"/>
                          <a:cs typeface="+mn-cs"/>
                        </a:rPr>
                        <a:t>1</a:t>
                      </a:r>
                      <a:r>
                        <a:rPr lang="en-GB" sz="1800" b="1" kern="1200" dirty="0">
                          <a:solidFill>
                            <a:schemeClr val="tx1"/>
                          </a:solidFill>
                          <a:effectLst/>
                          <a:latin typeface="+mn-lt"/>
                          <a:ea typeface="+mn-ea"/>
                          <a:cs typeface="+mn-cs"/>
                        </a:rPr>
                        <a:t>/</a:t>
                      </a:r>
                      <a:r>
                        <a:rPr lang="en-GB" sz="1800" b="1" kern="1200" baseline="-25000" dirty="0">
                          <a:solidFill>
                            <a:schemeClr val="tx1"/>
                          </a:solidFill>
                          <a:effectLst/>
                          <a:latin typeface="+mn-lt"/>
                          <a:ea typeface="+mn-ea"/>
                          <a:cs typeface="+mn-cs"/>
                        </a:rPr>
                        <a:t>2</a:t>
                      </a:r>
                      <a:r>
                        <a:rPr lang="en-GB" sz="1800" b="1" kern="1200" dirty="0">
                          <a:solidFill>
                            <a:schemeClr val="tx1"/>
                          </a:solidFill>
                          <a:effectLst/>
                          <a:latin typeface="+mn-lt"/>
                          <a:ea typeface="+mn-ea"/>
                          <a:cs typeface="+mn-cs"/>
                        </a:rPr>
                        <a:t> litre</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Holds more than </a:t>
                      </a:r>
                      <a:r>
                        <a:rPr lang="en-GB" sz="1800" b="1" kern="1200" baseline="30000" dirty="0">
                          <a:solidFill>
                            <a:schemeClr val="tx1"/>
                          </a:solidFill>
                          <a:effectLst/>
                          <a:latin typeface="+mn-lt"/>
                          <a:ea typeface="+mn-ea"/>
                          <a:cs typeface="+mn-cs"/>
                        </a:rPr>
                        <a:t>1</a:t>
                      </a:r>
                      <a:r>
                        <a:rPr lang="en-GB" sz="1800" b="1" kern="1200" dirty="0">
                          <a:solidFill>
                            <a:schemeClr val="tx1"/>
                          </a:solidFill>
                          <a:effectLst/>
                          <a:latin typeface="+mn-lt"/>
                          <a:ea typeface="+mn-ea"/>
                          <a:cs typeface="+mn-cs"/>
                        </a:rPr>
                        <a:t>/</a:t>
                      </a:r>
                      <a:r>
                        <a:rPr lang="en-GB" sz="1800" b="1" kern="1200" baseline="-25000" dirty="0">
                          <a:solidFill>
                            <a:schemeClr val="tx1"/>
                          </a:solidFill>
                          <a:effectLst/>
                          <a:latin typeface="+mn-lt"/>
                          <a:ea typeface="+mn-ea"/>
                          <a:cs typeface="+mn-cs"/>
                        </a:rPr>
                        <a:t>2</a:t>
                      </a:r>
                      <a:r>
                        <a:rPr lang="en-GB" sz="1800" b="1" kern="1200" dirty="0">
                          <a:solidFill>
                            <a:schemeClr val="tx1"/>
                          </a:solidFill>
                          <a:effectLst/>
                          <a:latin typeface="+mn-lt"/>
                          <a:ea typeface="+mn-ea"/>
                          <a:cs typeface="+mn-cs"/>
                        </a:rPr>
                        <a:t> litre</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 name="Speech Bubble: Rectangle with Corners Rounded 10">
            <a:extLst>
              <a:ext uri="{FF2B5EF4-FFF2-40B4-BE49-F238E27FC236}">
                <a16:creationId xmlns:a16="http://schemas.microsoft.com/office/drawing/2014/main" id="{C268CD3D-D163-46C6-9AC4-5F4BD7505D13}"/>
              </a:ext>
            </a:extLst>
          </p:cNvPr>
          <p:cNvSpPr/>
          <p:nvPr/>
        </p:nvSpPr>
        <p:spPr>
          <a:xfrm>
            <a:off x="319736" y="4724060"/>
            <a:ext cx="4860918" cy="1288134"/>
          </a:xfrm>
          <a:prstGeom prst="flowChartTerminator">
            <a:avLst/>
          </a:prstGeom>
          <a:blipFill dpi="0" rotWithShape="1">
            <a:blip r:embed="rId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Check suggestions by filling each container with water and pouring the water into the litre jug over a washing bowl.</a:t>
            </a:r>
            <a:endParaRPr lang="en-GB" dirty="0">
              <a:solidFill>
                <a:srgbClr val="FF0000"/>
              </a:solidFill>
            </a:endParaRPr>
          </a:p>
        </p:txBody>
      </p:sp>
      <p:grpSp>
        <p:nvGrpSpPr>
          <p:cNvPr id="8" name="Group 7">
            <a:extLst>
              <a:ext uri="{FF2B5EF4-FFF2-40B4-BE49-F238E27FC236}">
                <a16:creationId xmlns:a16="http://schemas.microsoft.com/office/drawing/2014/main" id="{7BB30A5C-334A-4DE7-8017-2D88CC0A727C}"/>
              </a:ext>
            </a:extLst>
          </p:cNvPr>
          <p:cNvGrpSpPr/>
          <p:nvPr/>
        </p:nvGrpSpPr>
        <p:grpSpPr>
          <a:xfrm>
            <a:off x="5765789" y="3678865"/>
            <a:ext cx="3378211" cy="2454910"/>
            <a:chOff x="4298495" y="4171284"/>
            <a:chExt cx="2801678" cy="1569186"/>
          </a:xfrm>
        </p:grpSpPr>
        <p:sp>
          <p:nvSpPr>
            <p:cNvPr id="9" name="Speech Bubble: Rectangle with Corners Rounded 14">
              <a:extLst>
                <a:ext uri="{FF2B5EF4-FFF2-40B4-BE49-F238E27FC236}">
                  <a16:creationId xmlns:a16="http://schemas.microsoft.com/office/drawing/2014/main" id="{C5C595CE-B7F4-4D5E-A864-1E044BBD6CB2}"/>
                </a:ext>
              </a:extLst>
            </p:cNvPr>
            <p:cNvSpPr/>
            <p:nvPr/>
          </p:nvSpPr>
          <p:spPr>
            <a:xfrm>
              <a:off x="4298495" y="4171284"/>
              <a:ext cx="2801678" cy="1569186"/>
            </a:xfrm>
            <a:prstGeom prst="cloudCallout">
              <a:avLst>
                <a:gd name="adj1" fmla="val -73852"/>
                <a:gd name="adj2" fmla="val -7459"/>
              </a:avLst>
            </a:prstGeom>
            <a:solidFill>
              <a:schemeClr val="accent5">
                <a:lumMod val="20000"/>
                <a:lumOff val="80000"/>
              </a:schemeClr>
            </a:solidFill>
            <a:ln w="28575">
              <a:solidFill>
                <a:srgbClr val="004A76"/>
              </a:solid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14000"/>
                </a:lnSpc>
              </a:pPr>
              <a:r>
                <a:rPr lang="en-GB" sz="2000" b="1" dirty="0" smtClean="0">
                  <a:solidFill>
                    <a:srgbClr val="C00000"/>
                  </a:solidFill>
                  <a:latin typeface="Myriad Pro Light" panose="020B0603030403020204" pitchFamily="34" charset="0"/>
                </a:rPr>
                <a:t>LCF+TK</a:t>
              </a:r>
              <a:r>
                <a:rPr lang="en-GB" sz="2000" b="1" dirty="0" smtClean="0">
                  <a:solidFill>
                    <a:srgbClr val="253746"/>
                  </a:solidFill>
                  <a:latin typeface="Myriad Pro Light" panose="020B0603030403020204" pitchFamily="34" charset="0"/>
                </a:rPr>
                <a:t>: </a:t>
              </a:r>
              <a:r>
                <a:rPr lang="en-GB" sz="2000" b="1" dirty="0">
                  <a:solidFill>
                    <a:srgbClr val="253746"/>
                  </a:solidFill>
                  <a:latin typeface="Myriad Pro Light" panose="020B0603030403020204" pitchFamily="34" charset="0"/>
                </a:rPr>
                <a:t>Is the water level below or above the half-litre mark?</a:t>
              </a:r>
            </a:p>
          </p:txBody>
        </p:sp>
        <p:pic>
          <p:nvPicPr>
            <p:cNvPr id="11" name="Picture 10">
              <a:extLst>
                <a:ext uri="{FF2B5EF4-FFF2-40B4-BE49-F238E27FC236}">
                  <a16:creationId xmlns:a16="http://schemas.microsoft.com/office/drawing/2014/main" id="{E6B10444-E519-49CD-A529-0F22C67FF3BC}"/>
                </a:ext>
              </a:extLst>
            </p:cNvPr>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l="29308" t="7868" r="20201" b="6886"/>
            <a:stretch/>
          </p:blipFill>
          <p:spPr>
            <a:xfrm>
              <a:off x="6583833" y="4214821"/>
              <a:ext cx="310370" cy="546840"/>
            </a:xfrm>
            <a:prstGeom prst="rect">
              <a:avLst/>
            </a:prstGeom>
          </p:spPr>
        </p:pic>
      </p:grpSp>
      <p:sp>
        <p:nvSpPr>
          <p:cNvPr id="12" name="TextBox 11">
            <a:extLst>
              <a:ext uri="{FF2B5EF4-FFF2-40B4-BE49-F238E27FC236}">
                <a16:creationId xmlns:a16="http://schemas.microsoft.com/office/drawing/2014/main" id="{0BF05894-ACD9-419E-A164-8BFD60FC1F65}"/>
              </a:ext>
            </a:extLst>
          </p:cNvPr>
          <p:cNvSpPr txBox="1"/>
          <p:nvPr/>
        </p:nvSpPr>
        <p:spPr>
          <a:xfrm>
            <a:off x="105233" y="56103"/>
            <a:ext cx="8933534" cy="1015663"/>
          </a:xfrm>
          <a:prstGeom prst="rect">
            <a:avLst/>
          </a:prstGeom>
          <a:noFill/>
        </p:spPr>
        <p:txBody>
          <a:bodyPr wrap="square" rtlCol="0">
            <a:spAutoFit/>
          </a:bodyPr>
          <a:lstStyle/>
          <a:p>
            <a:pPr lvl="0"/>
            <a:r>
              <a:rPr lang="en-GB" sz="2000" b="1" dirty="0">
                <a:solidFill>
                  <a:srgbClr val="253746"/>
                </a:solidFill>
              </a:rPr>
              <a:t>Day 2:  </a:t>
            </a:r>
            <a:r>
              <a:rPr lang="en-GB" sz="2000" b="1" dirty="0">
                <a:solidFill>
                  <a:srgbClr val="00B050"/>
                </a:solidFill>
                <a:latin typeface="Times New Roman" panose="02020603050405020304" pitchFamily="18" charset="0"/>
                <a:ea typeface="Times New Roman" panose="02020603050405020304" pitchFamily="18" charset="0"/>
              </a:rPr>
              <a:t>I can sort containers into which holds more and less than a cup and make sensible estimates about the capacity. </a:t>
            </a:r>
            <a:r>
              <a:rPr lang="en-GB" sz="2000" b="1" dirty="0">
                <a:solidFill>
                  <a:srgbClr val="FFC000"/>
                </a:solidFill>
                <a:latin typeface="Times New Roman" panose="02020603050405020304" pitchFamily="18" charset="0"/>
                <a:ea typeface="Times New Roman" panose="02020603050405020304" pitchFamily="18" charset="0"/>
              </a:rPr>
              <a:t>I can estimate and begin to measure liquid in litres. </a:t>
            </a:r>
            <a:r>
              <a:rPr lang="en-GB" sz="2000" b="1" dirty="0">
                <a:solidFill>
                  <a:srgbClr val="C00000"/>
                </a:solidFill>
                <a:latin typeface="Times New Roman" panose="02020603050405020304" pitchFamily="18" charset="0"/>
                <a:ea typeface="Times New Roman" panose="02020603050405020304" pitchFamily="18" charset="0"/>
              </a:rPr>
              <a:t>I understand 1 litre as a measure of capacity.</a:t>
            </a:r>
            <a:endParaRPr lang="en-GB" sz="3600" dirty="0">
              <a:solidFill>
                <a:srgbClr val="000000"/>
              </a:solidFill>
              <a:latin typeface="Times New Roman" panose="02020603050405020304" pitchFamily="18" charset="0"/>
              <a:ea typeface="Times New Roman" panose="02020603050405020304" pitchFamily="18" charset="0"/>
            </a:endParaRPr>
          </a:p>
        </p:txBody>
      </p:sp>
      <p:sp>
        <p:nvSpPr>
          <p:cNvPr id="3" name="TextBox 2"/>
          <p:cNvSpPr txBox="1"/>
          <p:nvPr/>
        </p:nvSpPr>
        <p:spPr>
          <a:xfrm>
            <a:off x="3894268" y="1025995"/>
            <a:ext cx="2291379" cy="369332"/>
          </a:xfrm>
          <a:prstGeom prst="rect">
            <a:avLst/>
          </a:prstGeom>
          <a:noFill/>
        </p:spPr>
        <p:txBody>
          <a:bodyPr wrap="square" rtlCol="0">
            <a:spAutoFit/>
          </a:bodyPr>
          <a:lstStyle/>
          <a:p>
            <a:r>
              <a:rPr lang="en-GB" b="1" dirty="0" smtClean="0"/>
              <a:t>Result Table </a:t>
            </a:r>
            <a:endParaRPr lang="en-GB" b="1" dirty="0"/>
          </a:p>
        </p:txBody>
      </p:sp>
    </p:spTree>
    <p:extLst>
      <p:ext uri="{BB962C8B-B14F-4D97-AF65-F5344CB8AC3E}">
        <p14:creationId xmlns:p14="http://schemas.microsoft.com/office/powerpoint/2010/main" val="3738029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16</a:t>
            </a:fld>
            <a:endParaRPr lang="en-GB" dirty="0">
              <a:solidFill>
                <a:srgbClr val="EA7600"/>
              </a:solidFill>
            </a:endParaRPr>
          </a:p>
        </p:txBody>
      </p:sp>
      <p:pic>
        <p:nvPicPr>
          <p:cNvPr id="4" name="Picture 3">
            <a:extLst>
              <a:ext uri="{FF2B5EF4-FFF2-40B4-BE49-F238E27FC236}">
                <a16:creationId xmlns:a16="http://schemas.microsoft.com/office/drawing/2014/main" id="{94CDE191-DA6C-4667-ABF5-FC70D21AE351}"/>
              </a:ext>
            </a:extLst>
          </p:cNvPr>
          <p:cNvPicPr>
            <a:picLocks noChangeAspect="1"/>
          </p:cNvPicPr>
          <p:nvPr/>
        </p:nvPicPr>
        <p:blipFill>
          <a:blip r:embed="rId3"/>
          <a:stretch>
            <a:fillRect/>
          </a:stretch>
        </p:blipFill>
        <p:spPr>
          <a:xfrm>
            <a:off x="285750" y="125499"/>
            <a:ext cx="8572500" cy="58455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14342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17</a:t>
            </a:fld>
            <a:endParaRPr lang="en-GB" dirty="0">
              <a:solidFill>
                <a:srgbClr val="EA7600"/>
              </a:solidFill>
            </a:endParaRPr>
          </a:p>
        </p:txBody>
      </p:sp>
      <p:pic>
        <p:nvPicPr>
          <p:cNvPr id="4" name="Picture 3">
            <a:extLst>
              <a:ext uri="{FF2B5EF4-FFF2-40B4-BE49-F238E27FC236}">
                <a16:creationId xmlns:a16="http://schemas.microsoft.com/office/drawing/2014/main" id="{CCFDB2F9-E6A3-4CFB-93BD-A65C310EF1DF}"/>
              </a:ext>
            </a:extLst>
          </p:cNvPr>
          <p:cNvPicPr>
            <a:picLocks noChangeAspect="1"/>
          </p:cNvPicPr>
          <p:nvPr/>
        </p:nvPicPr>
        <p:blipFill>
          <a:blip r:embed="rId3"/>
          <a:stretch>
            <a:fillRect/>
          </a:stretch>
        </p:blipFill>
        <p:spPr>
          <a:xfrm>
            <a:off x="282281" y="292638"/>
            <a:ext cx="8526331" cy="5566171"/>
          </a:xfrm>
          <a:prstGeom prst="rect">
            <a:avLst/>
          </a:prstGeom>
          <a:ln>
            <a:noFill/>
          </a:ln>
          <a:effectLst>
            <a:outerShdw blurRad="292100" dist="139700" dir="2700000" algn="tl" rotWithShape="0">
              <a:srgbClr val="333333">
                <a:alpha val="65000"/>
              </a:srgbClr>
            </a:outerShdw>
          </a:effectLst>
        </p:spPr>
      </p:pic>
      <p:grpSp>
        <p:nvGrpSpPr>
          <p:cNvPr id="6" name="Group 5">
            <a:extLst>
              <a:ext uri="{FF2B5EF4-FFF2-40B4-BE49-F238E27FC236}">
                <a16:creationId xmlns:a16="http://schemas.microsoft.com/office/drawing/2014/main" id="{02ED9425-E7C9-407D-B4C9-E2574751229B}"/>
              </a:ext>
            </a:extLst>
          </p:cNvPr>
          <p:cNvGrpSpPr/>
          <p:nvPr/>
        </p:nvGrpSpPr>
        <p:grpSpPr>
          <a:xfrm>
            <a:off x="368300" y="4857103"/>
            <a:ext cx="8323600" cy="899217"/>
            <a:chOff x="368300" y="4857103"/>
            <a:chExt cx="8323600" cy="899217"/>
          </a:xfrm>
        </p:grpSpPr>
        <p:sp>
          <p:nvSpPr>
            <p:cNvPr id="5" name="Rectangle 4">
              <a:extLst>
                <a:ext uri="{FF2B5EF4-FFF2-40B4-BE49-F238E27FC236}">
                  <a16:creationId xmlns:a16="http://schemas.microsoft.com/office/drawing/2014/main" id="{5A75D7FD-C708-45BB-AC58-2F2FB7153D91}"/>
                </a:ext>
              </a:extLst>
            </p:cNvPr>
            <p:cNvSpPr/>
            <p:nvPr/>
          </p:nvSpPr>
          <p:spPr>
            <a:xfrm>
              <a:off x="368300" y="5174587"/>
              <a:ext cx="8323600" cy="5817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4BEA3674-4DE7-4671-BE92-AF2A44B6336A}"/>
                </a:ext>
              </a:extLst>
            </p:cNvPr>
            <p:cNvSpPr/>
            <p:nvPr/>
          </p:nvSpPr>
          <p:spPr>
            <a:xfrm>
              <a:off x="410200" y="4857103"/>
              <a:ext cx="1202700" cy="5817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1" name="Group 10"/>
          <p:cNvGrpSpPr/>
          <p:nvPr/>
        </p:nvGrpSpPr>
        <p:grpSpPr>
          <a:xfrm>
            <a:off x="1966837" y="5104453"/>
            <a:ext cx="1713640" cy="1160976"/>
            <a:chOff x="1834709" y="4015907"/>
            <a:chExt cx="1606379" cy="952832"/>
          </a:xfrm>
        </p:grpSpPr>
        <p:sp>
          <p:nvSpPr>
            <p:cNvPr id="14" name="Rounded Rectangle 13"/>
            <p:cNvSpPr/>
            <p:nvPr/>
          </p:nvSpPr>
          <p:spPr>
            <a:xfrm>
              <a:off x="1834709" y="4015907"/>
              <a:ext cx="1606379" cy="495328"/>
            </a:xfrm>
            <a:prstGeom prst="roundRect">
              <a:avLst>
                <a:gd name="adj" fmla="val 42473"/>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Challenge</a:t>
              </a:r>
              <a:endParaRPr lang="en-GB" sz="2400" b="1" dirty="0">
                <a:solidFill>
                  <a:schemeClr val="tx1"/>
                </a:solidFill>
              </a:endParaRPr>
            </a:p>
          </p:txBody>
        </p:sp>
        <p:pic>
          <p:nvPicPr>
            <p:cNvPr id="15"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944755">
              <a:off x="2150897" y="4363258"/>
              <a:ext cx="388517" cy="60548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8320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0" presetClass="exit" presetSubtype="0" fill="hold" nodeType="withEffect">
                                  <p:stCondLst>
                                    <p:cond delay="0"/>
                                  </p:stCondLst>
                                  <p:childTnLst>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18</a:t>
            </a:fld>
            <a:endParaRPr lang="en-GB" dirty="0">
              <a:solidFill>
                <a:srgbClr val="EA7600"/>
              </a:solidFill>
            </a:endParaRPr>
          </a:p>
        </p:txBody>
      </p:sp>
      <p:sp>
        <p:nvSpPr>
          <p:cNvPr id="6" name="TextBox 5">
            <a:extLst>
              <a:ext uri="{FF2B5EF4-FFF2-40B4-BE49-F238E27FC236}">
                <a16:creationId xmlns:a16="http://schemas.microsoft.com/office/drawing/2014/main" id="{EE9AD3DC-4D9E-42C4-9FB1-70C03C633839}"/>
              </a:ext>
            </a:extLst>
          </p:cNvPr>
          <p:cNvSpPr txBox="1"/>
          <p:nvPr/>
        </p:nvSpPr>
        <p:spPr>
          <a:xfrm>
            <a:off x="116681" y="16610"/>
            <a:ext cx="8910088" cy="892552"/>
          </a:xfrm>
          <a:prstGeom prst="rect">
            <a:avLst/>
          </a:prstGeom>
          <a:noFill/>
        </p:spPr>
        <p:txBody>
          <a:bodyPr wrap="square" rtlCol="0">
            <a:spAutoFit/>
          </a:bodyPr>
          <a:lstStyle/>
          <a:p>
            <a:pPr algn="ctr"/>
            <a:r>
              <a:rPr lang="en-GB" sz="2800" b="1" dirty="0">
                <a:solidFill>
                  <a:srgbClr val="253746"/>
                </a:solidFill>
              </a:rPr>
              <a:t>Measures and Data</a:t>
            </a:r>
          </a:p>
          <a:p>
            <a:pPr algn="ctr"/>
            <a:r>
              <a:rPr lang="en-GB" sz="2400" b="1" dirty="0">
                <a:solidFill>
                  <a:srgbClr val="253746"/>
                </a:solidFill>
              </a:rPr>
              <a:t>Compare and measure weight</a:t>
            </a:r>
          </a:p>
        </p:txBody>
      </p:sp>
      <p:sp>
        <p:nvSpPr>
          <p:cNvPr id="7" name="TextBox 6">
            <a:extLst>
              <a:ext uri="{FF2B5EF4-FFF2-40B4-BE49-F238E27FC236}">
                <a16:creationId xmlns:a16="http://schemas.microsoft.com/office/drawing/2014/main" id="{E42FB86E-3814-4BBB-80E5-EED8B6F52253}"/>
              </a:ext>
            </a:extLst>
          </p:cNvPr>
          <p:cNvSpPr txBox="1"/>
          <p:nvPr/>
        </p:nvSpPr>
        <p:spPr>
          <a:xfrm>
            <a:off x="506473" y="1019757"/>
            <a:ext cx="8130503" cy="1731243"/>
          </a:xfrm>
          <a:prstGeom prst="rect">
            <a:avLst/>
          </a:prstGeom>
          <a:noFill/>
        </p:spPr>
        <p:txBody>
          <a:bodyPr wrap="square" rtlCol="0">
            <a:spAutoFit/>
          </a:bodyPr>
          <a:lstStyle/>
          <a:p>
            <a:pPr algn="ctr">
              <a:spcAft>
                <a:spcPts val="300"/>
              </a:spcAft>
              <a:buClr>
                <a:schemeClr val="accent2"/>
              </a:buClr>
            </a:pPr>
            <a:r>
              <a:rPr lang="en-US" sz="2400" b="1" dirty="0">
                <a:solidFill>
                  <a:srgbClr val="253746"/>
                </a:solidFill>
              </a:rPr>
              <a:t>Objectives</a:t>
            </a:r>
            <a:endParaRPr lang="en-GB" sz="2400" b="1" dirty="0">
              <a:solidFill>
                <a:srgbClr val="253746"/>
              </a:solidFill>
            </a:endParaRPr>
          </a:p>
          <a:p>
            <a:pPr>
              <a:buClr>
                <a:srgbClr val="EA7600"/>
              </a:buClr>
              <a:buSzPct val="120000"/>
            </a:pPr>
            <a:r>
              <a:rPr lang="en-GB" sz="2000" b="1" dirty="0">
                <a:solidFill>
                  <a:srgbClr val="253746"/>
                </a:solidFill>
              </a:rPr>
              <a:t>Day 3</a:t>
            </a:r>
          </a:p>
          <a:p>
            <a:pPr>
              <a:spcAft>
                <a:spcPts val="0"/>
              </a:spcAft>
            </a:pPr>
            <a:r>
              <a:rPr lang="en-GB" sz="2000" b="1" dirty="0">
                <a:solidFill>
                  <a:srgbClr val="00B050"/>
                </a:solidFill>
                <a:latin typeface="Times New Roman" panose="02020603050405020304" pitchFamily="18" charset="0"/>
                <a:ea typeface="Times New Roman" panose="02020603050405020304" pitchFamily="18" charset="0"/>
              </a:rPr>
              <a:t>I can create my own pictogram and find simple information from my it.</a:t>
            </a:r>
            <a:endParaRPr lang="en-GB" sz="3600" dirty="0">
              <a:solidFill>
                <a:srgbClr val="000000"/>
              </a:solidFill>
              <a:latin typeface="Times New Roman" panose="02020603050405020304" pitchFamily="18" charset="0"/>
              <a:ea typeface="Times New Roman" panose="02020603050405020304" pitchFamily="18" charset="0"/>
            </a:endParaRPr>
          </a:p>
          <a:p>
            <a:pPr>
              <a:spcAft>
                <a:spcPts val="0"/>
              </a:spcAft>
            </a:pPr>
            <a:r>
              <a:rPr lang="en-GB" sz="2000" b="1" dirty="0">
                <a:solidFill>
                  <a:srgbClr val="FFC000"/>
                </a:solidFill>
                <a:latin typeface="Times New Roman" panose="02020603050405020304" pitchFamily="18" charset="0"/>
                <a:ea typeface="Times New Roman" panose="02020603050405020304" pitchFamily="18" charset="0"/>
              </a:rPr>
              <a:t>I know that how much bottles hold can be measured in millilitres.</a:t>
            </a:r>
            <a:endParaRPr lang="en-GB" sz="3600" dirty="0">
              <a:solidFill>
                <a:srgbClr val="000000"/>
              </a:solidFill>
              <a:latin typeface="Times New Roman" panose="02020603050405020304" pitchFamily="18" charset="0"/>
              <a:ea typeface="Times New Roman" panose="02020603050405020304" pitchFamily="18" charset="0"/>
            </a:endParaRPr>
          </a:p>
          <a:p>
            <a:pPr>
              <a:spcAft>
                <a:spcPts val="0"/>
              </a:spcAft>
            </a:pPr>
            <a:r>
              <a:rPr lang="en-GB" sz="20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36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82973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19</a:t>
            </a:fld>
            <a:endParaRPr lang="en-GB" dirty="0">
              <a:solidFill>
                <a:srgbClr val="EA7600"/>
              </a:solidFill>
            </a:endParaRPr>
          </a:p>
        </p:txBody>
      </p:sp>
      <p:sp>
        <p:nvSpPr>
          <p:cNvPr id="5" name="TextBox 4">
            <a:extLst>
              <a:ext uri="{FF2B5EF4-FFF2-40B4-BE49-F238E27FC236}">
                <a16:creationId xmlns:a16="http://schemas.microsoft.com/office/drawing/2014/main" id="{76C7AA71-DA7F-4E08-AEAF-B6C0945785B5}"/>
              </a:ext>
            </a:extLst>
          </p:cNvPr>
          <p:cNvSpPr txBox="1"/>
          <p:nvPr/>
        </p:nvSpPr>
        <p:spPr>
          <a:xfrm>
            <a:off x="44490" y="66453"/>
            <a:ext cx="8933534" cy="1015663"/>
          </a:xfrm>
          <a:prstGeom prst="rect">
            <a:avLst/>
          </a:prstGeom>
          <a:noFill/>
        </p:spPr>
        <p:txBody>
          <a:bodyPr wrap="square" rtlCol="0">
            <a:spAutoFit/>
          </a:bodyPr>
          <a:lstStyle/>
          <a:p>
            <a:pPr lvl="0"/>
            <a:r>
              <a:rPr lang="en-GB" sz="2000" b="1" dirty="0">
                <a:solidFill>
                  <a:srgbClr val="253746"/>
                </a:solidFill>
              </a:rPr>
              <a:t>Day 3: </a:t>
            </a:r>
            <a:r>
              <a:rPr lang="en-GB" sz="2000" b="1" dirty="0">
                <a:solidFill>
                  <a:srgbClr val="00B050"/>
                </a:solidFill>
                <a:latin typeface="Times New Roman" panose="02020603050405020304" pitchFamily="18" charset="0"/>
                <a:ea typeface="Times New Roman" panose="02020603050405020304" pitchFamily="18" charset="0"/>
              </a:rPr>
              <a:t>I can create my own pictogram and find simple information from my </a:t>
            </a:r>
            <a:r>
              <a:rPr lang="en-GB" sz="2000" b="1" dirty="0" smtClean="0">
                <a:solidFill>
                  <a:srgbClr val="00B050"/>
                </a:solidFill>
                <a:latin typeface="Times New Roman" panose="02020603050405020304" pitchFamily="18" charset="0"/>
                <a:ea typeface="Times New Roman" panose="02020603050405020304" pitchFamily="18" charset="0"/>
              </a:rPr>
              <a:t>it. </a:t>
            </a:r>
            <a:r>
              <a:rPr lang="en-GB" sz="2000" b="1" dirty="0" smtClean="0">
                <a:solidFill>
                  <a:srgbClr val="FFC000"/>
                </a:solidFill>
                <a:latin typeface="Times New Roman" panose="02020603050405020304" pitchFamily="18" charset="0"/>
                <a:ea typeface="Times New Roman" panose="02020603050405020304" pitchFamily="18" charset="0"/>
              </a:rPr>
              <a:t>I </a:t>
            </a:r>
            <a:r>
              <a:rPr lang="en-GB" sz="2000" b="1" dirty="0">
                <a:solidFill>
                  <a:srgbClr val="FFC000"/>
                </a:solidFill>
                <a:latin typeface="Times New Roman" panose="02020603050405020304" pitchFamily="18" charset="0"/>
                <a:ea typeface="Times New Roman" panose="02020603050405020304" pitchFamily="18" charset="0"/>
              </a:rPr>
              <a:t>know that how much bottles hold can be measured in </a:t>
            </a:r>
            <a:r>
              <a:rPr lang="en-GB" sz="2000" b="1" dirty="0" smtClean="0">
                <a:solidFill>
                  <a:srgbClr val="FFC000"/>
                </a:solidFill>
                <a:latin typeface="Times New Roman" panose="02020603050405020304" pitchFamily="18" charset="0"/>
                <a:ea typeface="Times New Roman" panose="02020603050405020304" pitchFamily="18" charset="0"/>
              </a:rPr>
              <a:t>millilitres. </a:t>
            </a:r>
            <a:r>
              <a:rPr lang="en-GB" sz="2000" b="1" dirty="0" smtClean="0">
                <a:solidFill>
                  <a:srgbClr val="C00000"/>
                </a:solidFill>
                <a:latin typeface="Times New Roman" panose="02020603050405020304" pitchFamily="18" charset="0"/>
                <a:ea typeface="Times New Roman" panose="02020603050405020304" pitchFamily="18" charset="0"/>
              </a:rPr>
              <a:t>I </a:t>
            </a:r>
            <a:r>
              <a:rPr lang="en-GB" sz="2000" b="1" dirty="0">
                <a:solidFill>
                  <a:srgbClr val="C00000"/>
                </a:solidFill>
                <a:latin typeface="Times New Roman" panose="02020603050405020304" pitchFamily="18" charset="0"/>
                <a:ea typeface="Times New Roman" panose="02020603050405020304" pitchFamily="18" charset="0"/>
              </a:rPr>
              <a:t>can draw a pictogram and discuss what it shows.</a:t>
            </a:r>
            <a:endParaRPr lang="en-GB" sz="3600" dirty="0">
              <a:solidFill>
                <a:srgbClr val="000000"/>
              </a:solidFill>
              <a:latin typeface="Times New Roman" panose="02020603050405020304" pitchFamily="18" charset="0"/>
              <a:ea typeface="Times New Roman" panose="02020603050405020304" pitchFamily="18" charset="0"/>
            </a:endParaRPr>
          </a:p>
        </p:txBody>
      </p:sp>
      <p:sp>
        <p:nvSpPr>
          <p:cNvPr id="16" name="Speech Bubble: Rectangle with Corners Rounded 10">
            <a:extLst>
              <a:ext uri="{FF2B5EF4-FFF2-40B4-BE49-F238E27FC236}">
                <a16:creationId xmlns:a16="http://schemas.microsoft.com/office/drawing/2014/main" id="{74C417F1-7452-4CAF-B654-EF88E64246B4}"/>
              </a:ext>
            </a:extLst>
          </p:cNvPr>
          <p:cNvSpPr/>
          <p:nvPr/>
        </p:nvSpPr>
        <p:spPr>
          <a:xfrm>
            <a:off x="1667432" y="4097718"/>
            <a:ext cx="5756030" cy="2002413"/>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 Show children 4 cereal/ pudding bowls, all of different sizes. Explain that these were the bowls left in the Three Bears’ house. </a:t>
            </a:r>
          </a:p>
          <a:p>
            <a:pPr algn="ctr">
              <a:lnSpc>
                <a:spcPct val="114000"/>
              </a:lnSpc>
            </a:pPr>
            <a:r>
              <a:rPr lang="en-GB" i="1" dirty="0">
                <a:solidFill>
                  <a:srgbClr val="253746"/>
                </a:solidFill>
              </a:rPr>
              <a:t>Who might the biggest bowl belong to?</a:t>
            </a:r>
          </a:p>
          <a:p>
            <a:pPr algn="ctr">
              <a:lnSpc>
                <a:spcPct val="114000"/>
              </a:lnSpc>
            </a:pPr>
            <a:r>
              <a:rPr lang="en-GB" dirty="0">
                <a:solidFill>
                  <a:srgbClr val="253746"/>
                </a:solidFill>
              </a:rPr>
              <a:t>Discuss the sizes and to whom they might belong. </a:t>
            </a:r>
          </a:p>
        </p:txBody>
      </p:sp>
      <p:grpSp>
        <p:nvGrpSpPr>
          <p:cNvPr id="3" name="Group 2">
            <a:extLst>
              <a:ext uri="{FF2B5EF4-FFF2-40B4-BE49-F238E27FC236}">
                <a16:creationId xmlns:a16="http://schemas.microsoft.com/office/drawing/2014/main" id="{3BE5B120-6A14-4082-89EE-1549DDBD522D}"/>
              </a:ext>
            </a:extLst>
          </p:cNvPr>
          <p:cNvGrpSpPr/>
          <p:nvPr/>
        </p:nvGrpSpPr>
        <p:grpSpPr>
          <a:xfrm>
            <a:off x="861997" y="1418716"/>
            <a:ext cx="2712657" cy="2072067"/>
            <a:chOff x="-1535724" y="1082117"/>
            <a:chExt cx="3994183" cy="3050962"/>
          </a:xfrm>
        </p:grpSpPr>
        <p:pic>
          <p:nvPicPr>
            <p:cNvPr id="7" name="Picture 6"/>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8" name="Rounded Rectangle 7"/>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ounded Rectangle 7">
              <a:extLst>
                <a:ext uri="{FF2B5EF4-FFF2-40B4-BE49-F238E27FC236}">
                  <a16:creationId xmlns:a16="http://schemas.microsoft.com/office/drawing/2014/main" id="{D8060E09-940A-42D9-A7B8-B3547EDC57C8}"/>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ounded Rectangle 7">
              <a:extLst>
                <a:ext uri="{FF2B5EF4-FFF2-40B4-BE49-F238E27FC236}">
                  <a16:creationId xmlns:a16="http://schemas.microsoft.com/office/drawing/2014/main" id="{D544F19F-5B43-4CB0-B12F-ECBD977EFDB0}"/>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ounded Rectangle 7">
              <a:extLst>
                <a:ext uri="{FF2B5EF4-FFF2-40B4-BE49-F238E27FC236}">
                  <a16:creationId xmlns:a16="http://schemas.microsoft.com/office/drawing/2014/main" id="{0A2D786A-BDC1-433C-8AD7-D1E98EF5D8E8}"/>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ounded Rectangle 7">
              <a:extLst>
                <a:ext uri="{FF2B5EF4-FFF2-40B4-BE49-F238E27FC236}">
                  <a16:creationId xmlns:a16="http://schemas.microsoft.com/office/drawing/2014/main" id="{D1056497-08A4-48EC-903F-53493AF3B013}"/>
                </a:ext>
              </a:extLst>
            </p:cNvPr>
            <p:cNvSpPr/>
            <p:nvPr/>
          </p:nvSpPr>
          <p:spPr>
            <a:xfrm rot="1202267">
              <a:off x="-713203" y="2333404"/>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4" name="Group 23">
            <a:extLst>
              <a:ext uri="{FF2B5EF4-FFF2-40B4-BE49-F238E27FC236}">
                <a16:creationId xmlns:a16="http://schemas.microsoft.com/office/drawing/2014/main" id="{1C61FE94-25FD-4A3A-837C-54F84071FAEF}"/>
              </a:ext>
            </a:extLst>
          </p:cNvPr>
          <p:cNvGrpSpPr/>
          <p:nvPr/>
        </p:nvGrpSpPr>
        <p:grpSpPr>
          <a:xfrm>
            <a:off x="4901961" y="1574797"/>
            <a:ext cx="2712658" cy="1258903"/>
            <a:chOff x="-1535724" y="1082117"/>
            <a:chExt cx="3994183" cy="3050962"/>
          </a:xfrm>
        </p:grpSpPr>
        <p:pic>
          <p:nvPicPr>
            <p:cNvPr id="25" name="Picture 24">
              <a:extLst>
                <a:ext uri="{FF2B5EF4-FFF2-40B4-BE49-F238E27FC236}">
                  <a16:creationId xmlns:a16="http://schemas.microsoft.com/office/drawing/2014/main" id="{2BF5AC49-B859-4697-853F-0F06114FEF60}"/>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26" name="Rounded Rectangle 7">
              <a:extLst>
                <a:ext uri="{FF2B5EF4-FFF2-40B4-BE49-F238E27FC236}">
                  <a16:creationId xmlns:a16="http://schemas.microsoft.com/office/drawing/2014/main" id="{53329BA7-6CBA-497C-9E7C-40CA39B419CF}"/>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ounded Rectangle 7">
              <a:extLst>
                <a:ext uri="{FF2B5EF4-FFF2-40B4-BE49-F238E27FC236}">
                  <a16:creationId xmlns:a16="http://schemas.microsoft.com/office/drawing/2014/main" id="{8CFB1716-435F-46A9-8A95-2C6A5C1A8E45}"/>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ounded Rectangle 7">
              <a:extLst>
                <a:ext uri="{FF2B5EF4-FFF2-40B4-BE49-F238E27FC236}">
                  <a16:creationId xmlns:a16="http://schemas.microsoft.com/office/drawing/2014/main" id="{A5165E36-DBC4-4DEE-913A-EC19371C2593}"/>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ounded Rectangle 7">
              <a:extLst>
                <a:ext uri="{FF2B5EF4-FFF2-40B4-BE49-F238E27FC236}">
                  <a16:creationId xmlns:a16="http://schemas.microsoft.com/office/drawing/2014/main" id="{0461DF8B-C2E9-406F-963B-D90C17F99EB9}"/>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ounded Rectangle 7">
              <a:extLst>
                <a:ext uri="{FF2B5EF4-FFF2-40B4-BE49-F238E27FC236}">
                  <a16:creationId xmlns:a16="http://schemas.microsoft.com/office/drawing/2014/main" id="{A77FDA35-C056-4AE6-B3A8-20A311ED4A27}"/>
                </a:ext>
              </a:extLst>
            </p:cNvPr>
            <p:cNvSpPr/>
            <p:nvPr/>
          </p:nvSpPr>
          <p:spPr>
            <a:xfrm rot="555426">
              <a:off x="-736649" y="2275518"/>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1" name="Group 30">
            <a:extLst>
              <a:ext uri="{FF2B5EF4-FFF2-40B4-BE49-F238E27FC236}">
                <a16:creationId xmlns:a16="http://schemas.microsoft.com/office/drawing/2014/main" id="{8D734D67-4141-4E05-BBC5-A403633A4C24}"/>
              </a:ext>
            </a:extLst>
          </p:cNvPr>
          <p:cNvGrpSpPr/>
          <p:nvPr/>
        </p:nvGrpSpPr>
        <p:grpSpPr>
          <a:xfrm>
            <a:off x="2747852" y="2373961"/>
            <a:ext cx="2004183" cy="1530898"/>
            <a:chOff x="-1535724" y="1082117"/>
            <a:chExt cx="3994183" cy="3050962"/>
          </a:xfrm>
        </p:grpSpPr>
        <p:pic>
          <p:nvPicPr>
            <p:cNvPr id="32" name="Picture 31">
              <a:extLst>
                <a:ext uri="{FF2B5EF4-FFF2-40B4-BE49-F238E27FC236}">
                  <a16:creationId xmlns:a16="http://schemas.microsoft.com/office/drawing/2014/main" id="{A23F4939-339E-410A-857F-C84BA8DC461F}"/>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33" name="Rounded Rectangle 7">
              <a:extLst>
                <a:ext uri="{FF2B5EF4-FFF2-40B4-BE49-F238E27FC236}">
                  <a16:creationId xmlns:a16="http://schemas.microsoft.com/office/drawing/2014/main" id="{B6D6BB25-C482-4680-9433-4D18EF11DC99}"/>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ounded Rectangle 7">
              <a:extLst>
                <a:ext uri="{FF2B5EF4-FFF2-40B4-BE49-F238E27FC236}">
                  <a16:creationId xmlns:a16="http://schemas.microsoft.com/office/drawing/2014/main" id="{5F6C9DE9-DE91-4E31-89D0-E16EF29DD835}"/>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ounded Rectangle 7">
              <a:extLst>
                <a:ext uri="{FF2B5EF4-FFF2-40B4-BE49-F238E27FC236}">
                  <a16:creationId xmlns:a16="http://schemas.microsoft.com/office/drawing/2014/main" id="{E5D93058-0341-4A2A-88BD-701E259C0464}"/>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ounded Rectangle 7">
              <a:extLst>
                <a:ext uri="{FF2B5EF4-FFF2-40B4-BE49-F238E27FC236}">
                  <a16:creationId xmlns:a16="http://schemas.microsoft.com/office/drawing/2014/main" id="{C285CE06-BB01-44CE-BF7D-784544ACA9EA}"/>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ounded Rectangle 7">
              <a:extLst>
                <a:ext uri="{FF2B5EF4-FFF2-40B4-BE49-F238E27FC236}">
                  <a16:creationId xmlns:a16="http://schemas.microsoft.com/office/drawing/2014/main" id="{EA803B9E-4E79-4545-8ABF-22BA687EEC0C}"/>
                </a:ext>
              </a:extLst>
            </p:cNvPr>
            <p:cNvSpPr/>
            <p:nvPr/>
          </p:nvSpPr>
          <p:spPr>
            <a:xfrm rot="1202267">
              <a:off x="-713203" y="2333404"/>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8" name="Group 37">
            <a:extLst>
              <a:ext uri="{FF2B5EF4-FFF2-40B4-BE49-F238E27FC236}">
                <a16:creationId xmlns:a16="http://schemas.microsoft.com/office/drawing/2014/main" id="{9EDD3BB9-E552-4A74-908B-C21BA5C09D74}"/>
              </a:ext>
            </a:extLst>
          </p:cNvPr>
          <p:cNvGrpSpPr/>
          <p:nvPr/>
        </p:nvGrpSpPr>
        <p:grpSpPr>
          <a:xfrm>
            <a:off x="4720303" y="2704516"/>
            <a:ext cx="1875691" cy="995697"/>
            <a:chOff x="-1535724" y="1082117"/>
            <a:chExt cx="3994183" cy="3050962"/>
          </a:xfrm>
        </p:grpSpPr>
        <p:pic>
          <p:nvPicPr>
            <p:cNvPr id="39" name="Picture 38">
              <a:extLst>
                <a:ext uri="{FF2B5EF4-FFF2-40B4-BE49-F238E27FC236}">
                  <a16:creationId xmlns:a16="http://schemas.microsoft.com/office/drawing/2014/main" id="{B6A95FEB-1FDD-4C62-9B1B-F13D04B362B9}"/>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40" name="Rounded Rectangle 7">
              <a:extLst>
                <a:ext uri="{FF2B5EF4-FFF2-40B4-BE49-F238E27FC236}">
                  <a16:creationId xmlns:a16="http://schemas.microsoft.com/office/drawing/2014/main" id="{EE587767-8136-43D8-BD2F-C1C5DBE89AE5}"/>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ounded Rectangle 7">
              <a:extLst>
                <a:ext uri="{FF2B5EF4-FFF2-40B4-BE49-F238E27FC236}">
                  <a16:creationId xmlns:a16="http://schemas.microsoft.com/office/drawing/2014/main" id="{580CD5CA-B168-4A47-BB8C-05A362F0C40F}"/>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Rounded Rectangle 7">
              <a:extLst>
                <a:ext uri="{FF2B5EF4-FFF2-40B4-BE49-F238E27FC236}">
                  <a16:creationId xmlns:a16="http://schemas.microsoft.com/office/drawing/2014/main" id="{C524D3FC-EDDD-462F-AF81-6BF9C98EA1A9}"/>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ounded Rectangle 7">
              <a:extLst>
                <a:ext uri="{FF2B5EF4-FFF2-40B4-BE49-F238E27FC236}">
                  <a16:creationId xmlns:a16="http://schemas.microsoft.com/office/drawing/2014/main" id="{0ACF590A-0C35-47A8-A26A-814633D65B20}"/>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ounded Rectangle 7">
              <a:extLst>
                <a:ext uri="{FF2B5EF4-FFF2-40B4-BE49-F238E27FC236}">
                  <a16:creationId xmlns:a16="http://schemas.microsoft.com/office/drawing/2014/main" id="{7B841958-5425-4D7A-BB1F-080FD790F8C4}"/>
                </a:ext>
              </a:extLst>
            </p:cNvPr>
            <p:cNvSpPr/>
            <p:nvPr/>
          </p:nvSpPr>
          <p:spPr>
            <a:xfrm rot="837417">
              <a:off x="-713202" y="2333405"/>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99392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20</a:t>
            </a:fld>
            <a:endParaRPr lang="en-GB" dirty="0">
              <a:solidFill>
                <a:srgbClr val="EA7600"/>
              </a:solidFill>
            </a:endParaRPr>
          </a:p>
        </p:txBody>
      </p:sp>
      <p:sp>
        <p:nvSpPr>
          <p:cNvPr id="19" name="TextBox 18">
            <a:extLst>
              <a:ext uri="{FF2B5EF4-FFF2-40B4-BE49-F238E27FC236}">
                <a16:creationId xmlns:a16="http://schemas.microsoft.com/office/drawing/2014/main" id="{5F9D1F03-E733-4D75-8D62-564E2B2C3CFF}"/>
              </a:ext>
            </a:extLst>
          </p:cNvPr>
          <p:cNvSpPr txBox="1"/>
          <p:nvPr/>
        </p:nvSpPr>
        <p:spPr>
          <a:xfrm>
            <a:off x="44490" y="66453"/>
            <a:ext cx="8933534" cy="1015663"/>
          </a:xfrm>
          <a:prstGeom prst="rect">
            <a:avLst/>
          </a:prstGeom>
          <a:noFill/>
        </p:spPr>
        <p:txBody>
          <a:bodyPr wrap="square" rtlCol="0">
            <a:spAutoFit/>
          </a:bodyPr>
          <a:lstStyle/>
          <a:p>
            <a:pPr lvl="0"/>
            <a:r>
              <a:rPr lang="en-GB" sz="2000" b="1" dirty="0" smtClean="0">
                <a:solidFill>
                  <a:srgbClr val="253746"/>
                </a:solidFill>
              </a:rPr>
              <a:t>Day </a:t>
            </a:r>
            <a:r>
              <a:rPr lang="en-GB" sz="2000" b="1" dirty="0">
                <a:solidFill>
                  <a:srgbClr val="253746"/>
                </a:solidFill>
              </a:rPr>
              <a:t>3: </a:t>
            </a:r>
            <a:r>
              <a:rPr lang="en-GB" sz="2000" b="1" dirty="0">
                <a:solidFill>
                  <a:srgbClr val="00B050"/>
                </a:solidFill>
                <a:latin typeface="Times New Roman" panose="02020603050405020304" pitchFamily="18" charset="0"/>
                <a:ea typeface="Times New Roman" panose="02020603050405020304" pitchFamily="18" charset="0"/>
              </a:rPr>
              <a:t>I can create my own pictogram and find simple information from my it. </a:t>
            </a:r>
            <a:r>
              <a:rPr lang="en-GB" sz="2000" b="1" dirty="0">
                <a:solidFill>
                  <a:srgbClr val="FFC000"/>
                </a:solidFill>
                <a:latin typeface="Times New Roman" panose="02020603050405020304" pitchFamily="18" charset="0"/>
                <a:ea typeface="Times New Roman" panose="02020603050405020304" pitchFamily="18" charset="0"/>
              </a:rPr>
              <a:t>I know that how much bottles hold can be measured in millilitres. </a:t>
            </a:r>
            <a:r>
              <a:rPr lang="en-GB" sz="20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3600" dirty="0">
              <a:solidFill>
                <a:srgbClr val="000000"/>
              </a:solidFill>
              <a:latin typeface="Times New Roman" panose="02020603050405020304" pitchFamily="18" charset="0"/>
              <a:ea typeface="Times New Roman" panose="02020603050405020304" pitchFamily="18" charset="0"/>
            </a:endParaRPr>
          </a:p>
        </p:txBody>
      </p:sp>
      <p:grpSp>
        <p:nvGrpSpPr>
          <p:cNvPr id="34" name="Group 33">
            <a:extLst>
              <a:ext uri="{FF2B5EF4-FFF2-40B4-BE49-F238E27FC236}">
                <a16:creationId xmlns:a16="http://schemas.microsoft.com/office/drawing/2014/main" id="{5E7F02B5-C548-4F54-83B8-D760533F3F55}"/>
              </a:ext>
            </a:extLst>
          </p:cNvPr>
          <p:cNvGrpSpPr/>
          <p:nvPr/>
        </p:nvGrpSpPr>
        <p:grpSpPr>
          <a:xfrm>
            <a:off x="861997" y="1418716"/>
            <a:ext cx="2712657" cy="2072067"/>
            <a:chOff x="-1535724" y="1082117"/>
            <a:chExt cx="3994183" cy="3050962"/>
          </a:xfrm>
        </p:grpSpPr>
        <p:pic>
          <p:nvPicPr>
            <p:cNvPr id="35" name="Picture 34">
              <a:extLst>
                <a:ext uri="{FF2B5EF4-FFF2-40B4-BE49-F238E27FC236}">
                  <a16:creationId xmlns:a16="http://schemas.microsoft.com/office/drawing/2014/main" id="{7E5DFC27-14DA-416F-8246-E0D7D7932AB6}"/>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36" name="Rounded Rectangle 7">
              <a:extLst>
                <a:ext uri="{FF2B5EF4-FFF2-40B4-BE49-F238E27FC236}">
                  <a16:creationId xmlns:a16="http://schemas.microsoft.com/office/drawing/2014/main" id="{11CFF829-A6A9-4683-A7EE-F9AFBCADA483}"/>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ounded Rectangle 7">
              <a:extLst>
                <a:ext uri="{FF2B5EF4-FFF2-40B4-BE49-F238E27FC236}">
                  <a16:creationId xmlns:a16="http://schemas.microsoft.com/office/drawing/2014/main" id="{69F0F511-862A-45B6-AC53-F71891FFD3E1}"/>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ounded Rectangle 7">
              <a:extLst>
                <a:ext uri="{FF2B5EF4-FFF2-40B4-BE49-F238E27FC236}">
                  <a16:creationId xmlns:a16="http://schemas.microsoft.com/office/drawing/2014/main" id="{D4D2EAB1-763B-47CF-A9FB-B933C1989360}"/>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ounded Rectangle 7">
              <a:extLst>
                <a:ext uri="{FF2B5EF4-FFF2-40B4-BE49-F238E27FC236}">
                  <a16:creationId xmlns:a16="http://schemas.microsoft.com/office/drawing/2014/main" id="{FBB8CC87-6FC4-470A-85CF-22F7FACF4A33}"/>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ounded Rectangle 7">
              <a:extLst>
                <a:ext uri="{FF2B5EF4-FFF2-40B4-BE49-F238E27FC236}">
                  <a16:creationId xmlns:a16="http://schemas.microsoft.com/office/drawing/2014/main" id="{91F24B11-24DA-41E7-8741-3CFC1968A165}"/>
                </a:ext>
              </a:extLst>
            </p:cNvPr>
            <p:cNvSpPr/>
            <p:nvPr/>
          </p:nvSpPr>
          <p:spPr>
            <a:xfrm rot="1202267">
              <a:off x="-713203" y="2333404"/>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1" name="Group 40">
            <a:extLst>
              <a:ext uri="{FF2B5EF4-FFF2-40B4-BE49-F238E27FC236}">
                <a16:creationId xmlns:a16="http://schemas.microsoft.com/office/drawing/2014/main" id="{7EE300ED-7226-4F1A-979B-E16B1819D774}"/>
              </a:ext>
            </a:extLst>
          </p:cNvPr>
          <p:cNvGrpSpPr/>
          <p:nvPr/>
        </p:nvGrpSpPr>
        <p:grpSpPr>
          <a:xfrm>
            <a:off x="4901961" y="1574797"/>
            <a:ext cx="2712658" cy="1258903"/>
            <a:chOff x="-1535724" y="1082117"/>
            <a:chExt cx="3994183" cy="3050962"/>
          </a:xfrm>
        </p:grpSpPr>
        <p:pic>
          <p:nvPicPr>
            <p:cNvPr id="42" name="Picture 41">
              <a:extLst>
                <a:ext uri="{FF2B5EF4-FFF2-40B4-BE49-F238E27FC236}">
                  <a16:creationId xmlns:a16="http://schemas.microsoft.com/office/drawing/2014/main" id="{BBBA9945-F6D1-4073-B535-40A942CEC665}"/>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43" name="Rounded Rectangle 7">
              <a:extLst>
                <a:ext uri="{FF2B5EF4-FFF2-40B4-BE49-F238E27FC236}">
                  <a16:creationId xmlns:a16="http://schemas.microsoft.com/office/drawing/2014/main" id="{898008F7-7958-42FA-A07A-EE834D709759}"/>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ounded Rectangle 7">
              <a:extLst>
                <a:ext uri="{FF2B5EF4-FFF2-40B4-BE49-F238E27FC236}">
                  <a16:creationId xmlns:a16="http://schemas.microsoft.com/office/drawing/2014/main" id="{16FD8271-85A0-4EB5-BF02-BA8B002512D6}"/>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ounded Rectangle 7">
              <a:extLst>
                <a:ext uri="{FF2B5EF4-FFF2-40B4-BE49-F238E27FC236}">
                  <a16:creationId xmlns:a16="http://schemas.microsoft.com/office/drawing/2014/main" id="{343FB093-75BC-4D7E-AE1C-C5042EA45125}"/>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ounded Rectangle 7">
              <a:extLst>
                <a:ext uri="{FF2B5EF4-FFF2-40B4-BE49-F238E27FC236}">
                  <a16:creationId xmlns:a16="http://schemas.microsoft.com/office/drawing/2014/main" id="{9F5441F5-C624-4764-ADBC-7CD306B98C10}"/>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ounded Rectangle 7">
              <a:extLst>
                <a:ext uri="{FF2B5EF4-FFF2-40B4-BE49-F238E27FC236}">
                  <a16:creationId xmlns:a16="http://schemas.microsoft.com/office/drawing/2014/main" id="{D7545EC4-24F4-4D1B-9708-815A6FE8EB5A}"/>
                </a:ext>
              </a:extLst>
            </p:cNvPr>
            <p:cNvSpPr/>
            <p:nvPr/>
          </p:nvSpPr>
          <p:spPr>
            <a:xfrm rot="555426">
              <a:off x="-736649" y="2275518"/>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8" name="Group 47">
            <a:extLst>
              <a:ext uri="{FF2B5EF4-FFF2-40B4-BE49-F238E27FC236}">
                <a16:creationId xmlns:a16="http://schemas.microsoft.com/office/drawing/2014/main" id="{44F4894C-6216-44FC-BCE4-8B39616DD3BB}"/>
              </a:ext>
            </a:extLst>
          </p:cNvPr>
          <p:cNvGrpSpPr/>
          <p:nvPr/>
        </p:nvGrpSpPr>
        <p:grpSpPr>
          <a:xfrm>
            <a:off x="2747852" y="2373961"/>
            <a:ext cx="2004183" cy="1530898"/>
            <a:chOff x="-1535724" y="1082117"/>
            <a:chExt cx="3994183" cy="3050962"/>
          </a:xfrm>
        </p:grpSpPr>
        <p:pic>
          <p:nvPicPr>
            <p:cNvPr id="49" name="Picture 48">
              <a:extLst>
                <a:ext uri="{FF2B5EF4-FFF2-40B4-BE49-F238E27FC236}">
                  <a16:creationId xmlns:a16="http://schemas.microsoft.com/office/drawing/2014/main" id="{81621848-D72B-46AD-A276-9C867662DFCA}"/>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50" name="Rounded Rectangle 7">
              <a:extLst>
                <a:ext uri="{FF2B5EF4-FFF2-40B4-BE49-F238E27FC236}">
                  <a16:creationId xmlns:a16="http://schemas.microsoft.com/office/drawing/2014/main" id="{8720D3CA-7E58-40BF-A567-6448B5761B28}"/>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1" name="Rounded Rectangle 7">
              <a:extLst>
                <a:ext uri="{FF2B5EF4-FFF2-40B4-BE49-F238E27FC236}">
                  <a16:creationId xmlns:a16="http://schemas.microsoft.com/office/drawing/2014/main" id="{14D2B654-2386-4E3C-848E-F56F49A5D275}"/>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2" name="Rounded Rectangle 7">
              <a:extLst>
                <a:ext uri="{FF2B5EF4-FFF2-40B4-BE49-F238E27FC236}">
                  <a16:creationId xmlns:a16="http://schemas.microsoft.com/office/drawing/2014/main" id="{9F23FD87-670E-483D-A14D-C4891BB10AC1}"/>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ounded Rectangle 7">
              <a:extLst>
                <a:ext uri="{FF2B5EF4-FFF2-40B4-BE49-F238E27FC236}">
                  <a16:creationId xmlns:a16="http://schemas.microsoft.com/office/drawing/2014/main" id="{C94C9BBA-A6A6-4D94-9205-045E58B81A06}"/>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Rounded Rectangle 7">
              <a:extLst>
                <a:ext uri="{FF2B5EF4-FFF2-40B4-BE49-F238E27FC236}">
                  <a16:creationId xmlns:a16="http://schemas.microsoft.com/office/drawing/2014/main" id="{82B3CE27-1DCA-4037-8BD6-E220F7C38096}"/>
                </a:ext>
              </a:extLst>
            </p:cNvPr>
            <p:cNvSpPr/>
            <p:nvPr/>
          </p:nvSpPr>
          <p:spPr>
            <a:xfrm rot="1202267">
              <a:off x="-713203" y="2333404"/>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5" name="Group 54">
            <a:extLst>
              <a:ext uri="{FF2B5EF4-FFF2-40B4-BE49-F238E27FC236}">
                <a16:creationId xmlns:a16="http://schemas.microsoft.com/office/drawing/2014/main" id="{AACE1124-CAFF-452F-A970-AA71B5F1CBE7}"/>
              </a:ext>
            </a:extLst>
          </p:cNvPr>
          <p:cNvGrpSpPr/>
          <p:nvPr/>
        </p:nvGrpSpPr>
        <p:grpSpPr>
          <a:xfrm>
            <a:off x="4720303" y="2704516"/>
            <a:ext cx="1875691" cy="995697"/>
            <a:chOff x="-1535724" y="1082117"/>
            <a:chExt cx="3994183" cy="3050962"/>
          </a:xfrm>
        </p:grpSpPr>
        <p:pic>
          <p:nvPicPr>
            <p:cNvPr id="56" name="Picture 55">
              <a:extLst>
                <a:ext uri="{FF2B5EF4-FFF2-40B4-BE49-F238E27FC236}">
                  <a16:creationId xmlns:a16="http://schemas.microsoft.com/office/drawing/2014/main" id="{4126D724-B510-442F-9157-29C8615E671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63241" b="86699" l="6499" r="25695"/>
                      </a14:imgEffect>
                    </a14:imgLayer>
                  </a14:imgProps>
                </a:ext>
                <a:ext uri="{28A0092B-C50C-407E-A947-70E740481C1C}">
                  <a14:useLocalDpi xmlns:a14="http://schemas.microsoft.com/office/drawing/2010/main" val="0"/>
                </a:ext>
              </a:extLst>
            </a:blip>
            <a:srcRect l="6831" t="67520" r="76269" b="13248"/>
            <a:stretch/>
          </p:blipFill>
          <p:spPr>
            <a:xfrm>
              <a:off x="-1535724" y="1082117"/>
              <a:ext cx="3994183" cy="3050962"/>
            </a:xfrm>
            <a:prstGeom prst="rect">
              <a:avLst/>
            </a:prstGeom>
            <a:ln>
              <a:noFill/>
            </a:ln>
            <a:effectLst>
              <a:outerShdw blurRad="292100" dist="139700" dir="2700000" algn="tl" rotWithShape="0">
                <a:srgbClr val="333333">
                  <a:alpha val="65000"/>
                </a:srgbClr>
              </a:outerShdw>
            </a:effectLst>
          </p:spPr>
        </p:pic>
        <p:sp>
          <p:nvSpPr>
            <p:cNvPr id="57" name="Rounded Rectangle 7">
              <a:extLst>
                <a:ext uri="{FF2B5EF4-FFF2-40B4-BE49-F238E27FC236}">
                  <a16:creationId xmlns:a16="http://schemas.microsoft.com/office/drawing/2014/main" id="{51E6D45C-9DC3-4EFB-9932-F84B54BB21A1}"/>
                </a:ext>
              </a:extLst>
            </p:cNvPr>
            <p:cNvSpPr/>
            <p:nvPr/>
          </p:nvSpPr>
          <p:spPr>
            <a:xfrm>
              <a:off x="-225205" y="1391940"/>
              <a:ext cx="1373143"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ounded Rectangle 7">
              <a:extLst>
                <a:ext uri="{FF2B5EF4-FFF2-40B4-BE49-F238E27FC236}">
                  <a16:creationId xmlns:a16="http://schemas.microsoft.com/office/drawing/2014/main" id="{F806C5D5-7F34-457D-B293-0DC27D075011}"/>
                </a:ext>
              </a:extLst>
            </p:cNvPr>
            <p:cNvSpPr/>
            <p:nvPr/>
          </p:nvSpPr>
          <p:spPr>
            <a:xfrm>
              <a:off x="-558516" y="2614279"/>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ounded Rectangle 7">
              <a:extLst>
                <a:ext uri="{FF2B5EF4-FFF2-40B4-BE49-F238E27FC236}">
                  <a16:creationId xmlns:a16="http://schemas.microsoft.com/office/drawing/2014/main" id="{533FD10E-0B77-468D-B59C-C73C98CE4259}"/>
                </a:ext>
              </a:extLst>
            </p:cNvPr>
            <p:cNvSpPr/>
            <p:nvPr/>
          </p:nvSpPr>
          <p:spPr>
            <a:xfrm>
              <a:off x="-760631" y="2279437"/>
              <a:ext cx="2297624" cy="5447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ounded Rectangle 7">
              <a:extLst>
                <a:ext uri="{FF2B5EF4-FFF2-40B4-BE49-F238E27FC236}">
                  <a16:creationId xmlns:a16="http://schemas.microsoft.com/office/drawing/2014/main" id="{32CED9A3-25D2-46CF-80BE-22A490EB68A3}"/>
                </a:ext>
              </a:extLst>
            </p:cNvPr>
            <p:cNvSpPr/>
            <p:nvPr/>
          </p:nvSpPr>
          <p:spPr>
            <a:xfrm rot="20848991">
              <a:off x="324101" y="2264517"/>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ounded Rectangle 7">
              <a:extLst>
                <a:ext uri="{FF2B5EF4-FFF2-40B4-BE49-F238E27FC236}">
                  <a16:creationId xmlns:a16="http://schemas.microsoft.com/office/drawing/2014/main" id="{2A2F73BE-C095-4638-87EF-6338CAAEF21D}"/>
                </a:ext>
              </a:extLst>
            </p:cNvPr>
            <p:cNvSpPr/>
            <p:nvPr/>
          </p:nvSpPr>
          <p:spPr>
            <a:xfrm rot="837417">
              <a:off x="-713202" y="2333405"/>
              <a:ext cx="1588091" cy="3730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2" name="Speech Bubble: Rectangle with Corners Rounded 10">
            <a:extLst>
              <a:ext uri="{FF2B5EF4-FFF2-40B4-BE49-F238E27FC236}">
                <a16:creationId xmlns:a16="http://schemas.microsoft.com/office/drawing/2014/main" id="{8AB66F84-3468-4CF9-B150-C21231E14A90}"/>
              </a:ext>
            </a:extLst>
          </p:cNvPr>
          <p:cNvSpPr/>
          <p:nvPr/>
        </p:nvSpPr>
        <p:spPr>
          <a:xfrm>
            <a:off x="2753271" y="4113650"/>
            <a:ext cx="3598185" cy="1660418"/>
          </a:xfrm>
          <a:prstGeom prst="wedgeEllipseCallout">
            <a:avLst>
              <a:gd name="adj1" fmla="val -68135"/>
              <a:gd name="adj2" fmla="val 68963"/>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b="1" dirty="0">
                <a:solidFill>
                  <a:srgbClr val="253746"/>
                </a:solidFill>
              </a:rPr>
              <a:t>We can measure the </a:t>
            </a:r>
            <a:r>
              <a:rPr lang="en-GB" sz="2000" b="1" dirty="0">
                <a:solidFill>
                  <a:srgbClr val="C00000"/>
                </a:solidFill>
              </a:rPr>
              <a:t>capacity</a:t>
            </a:r>
            <a:r>
              <a:rPr lang="en-GB" sz="2000" b="1" dirty="0">
                <a:solidFill>
                  <a:srgbClr val="253746"/>
                </a:solidFill>
              </a:rPr>
              <a:t> of the  bowls by filling each with cups of water.</a:t>
            </a:r>
          </a:p>
        </p:txBody>
      </p:sp>
      <p:grpSp>
        <p:nvGrpSpPr>
          <p:cNvPr id="4" name="Group 3">
            <a:extLst>
              <a:ext uri="{FF2B5EF4-FFF2-40B4-BE49-F238E27FC236}">
                <a16:creationId xmlns:a16="http://schemas.microsoft.com/office/drawing/2014/main" id="{8D5327A5-12F3-47DE-AC77-6CAF7FE5CDBB}"/>
              </a:ext>
            </a:extLst>
          </p:cNvPr>
          <p:cNvGrpSpPr/>
          <p:nvPr/>
        </p:nvGrpSpPr>
        <p:grpSpPr>
          <a:xfrm>
            <a:off x="6528569" y="3989552"/>
            <a:ext cx="1454920" cy="1252479"/>
            <a:chOff x="6704342" y="3462286"/>
            <a:chExt cx="2439658" cy="2100199"/>
          </a:xfrm>
        </p:grpSpPr>
        <p:pic>
          <p:nvPicPr>
            <p:cNvPr id="33" name="Picture 32">
              <a:extLst>
                <a:ext uri="{FF2B5EF4-FFF2-40B4-BE49-F238E27FC236}">
                  <a16:creationId xmlns:a16="http://schemas.microsoft.com/office/drawing/2014/main" id="{51C84C92-DEE6-4459-BFEE-6B496B30E274}"/>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6704342" y="3462286"/>
              <a:ext cx="2439658" cy="2100199"/>
            </a:xfrm>
            <a:prstGeom prst="rect">
              <a:avLst/>
            </a:prstGeom>
            <a:ln>
              <a:noFill/>
            </a:ln>
            <a:effectLst>
              <a:outerShdw blurRad="292100" dist="139700" dir="2700000" algn="tl" rotWithShape="0">
                <a:srgbClr val="333333">
                  <a:alpha val="65000"/>
                </a:srgbClr>
              </a:outerShdw>
            </a:effectLst>
          </p:spPr>
        </p:pic>
        <p:sp>
          <p:nvSpPr>
            <p:cNvPr id="3" name="Oval 2">
              <a:extLst>
                <a:ext uri="{FF2B5EF4-FFF2-40B4-BE49-F238E27FC236}">
                  <a16:creationId xmlns:a16="http://schemas.microsoft.com/office/drawing/2014/main" id="{3CEE921E-99D3-4473-BA26-0ADF4F0F90D3}"/>
                </a:ext>
              </a:extLst>
            </p:cNvPr>
            <p:cNvSpPr/>
            <p:nvPr/>
          </p:nvSpPr>
          <p:spPr>
            <a:xfrm>
              <a:off x="6811109" y="3774830"/>
              <a:ext cx="1757108" cy="621323"/>
            </a:xfrm>
            <a:prstGeom prst="ellipse">
              <a:avLst/>
            </a:prstGeom>
            <a:solidFill>
              <a:schemeClr val="accent1">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6145402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21</a:t>
            </a:fld>
            <a:endParaRPr lang="en-GB" dirty="0">
              <a:solidFill>
                <a:srgbClr val="EA7600"/>
              </a:solidFill>
            </a:endParaRPr>
          </a:p>
        </p:txBody>
      </p:sp>
      <p:sp>
        <p:nvSpPr>
          <p:cNvPr id="6" name="Speech Bubble: Rectangle with Corners Rounded 10">
            <a:extLst>
              <a:ext uri="{FF2B5EF4-FFF2-40B4-BE49-F238E27FC236}">
                <a16:creationId xmlns:a16="http://schemas.microsoft.com/office/drawing/2014/main" id="{74C417F1-7452-4CAF-B654-EF88E64246B4}"/>
              </a:ext>
            </a:extLst>
          </p:cNvPr>
          <p:cNvSpPr/>
          <p:nvPr/>
        </p:nvSpPr>
        <p:spPr>
          <a:xfrm>
            <a:off x="99855" y="1389892"/>
            <a:ext cx="4438650" cy="1781174"/>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Fill in a table like this on the </a:t>
            </a:r>
            <a:r>
              <a:rPr lang="en-GB" dirty="0" smtClean="0">
                <a:solidFill>
                  <a:srgbClr val="253746"/>
                </a:solidFill>
              </a:rPr>
              <a:t>flipchart/sheet</a:t>
            </a:r>
            <a:r>
              <a:rPr lang="en-GB" b="1" dirty="0" smtClean="0">
                <a:solidFill>
                  <a:srgbClr val="253746"/>
                </a:solidFill>
              </a:rPr>
              <a:t> </a:t>
            </a:r>
            <a:r>
              <a:rPr lang="en-GB" dirty="0">
                <a:solidFill>
                  <a:srgbClr val="253746"/>
                </a:solidFill>
              </a:rPr>
              <a:t>to show how many whole cups of water are needed to fill each bowl.</a:t>
            </a:r>
          </a:p>
        </p:txBody>
      </p:sp>
      <p:graphicFrame>
        <p:nvGraphicFramePr>
          <p:cNvPr id="7" name="Table 6"/>
          <p:cNvGraphicFramePr>
            <a:graphicFrameLocks noGrp="1"/>
          </p:cNvGraphicFramePr>
          <p:nvPr>
            <p:extLst>
              <p:ext uri="{D42A27DB-BD31-4B8C-83A1-F6EECF244321}">
                <p14:modId xmlns:p14="http://schemas.microsoft.com/office/powerpoint/2010/main" val="3914488628"/>
              </p:ext>
            </p:extLst>
          </p:nvPr>
        </p:nvGraphicFramePr>
        <p:xfrm>
          <a:off x="4904413" y="1039415"/>
          <a:ext cx="3810000" cy="185420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tblGrid>
              <a:tr h="370840">
                <a:tc>
                  <a:txBody>
                    <a:bodyPr/>
                    <a:lstStyle/>
                    <a:p>
                      <a:r>
                        <a:rPr lang="en-GB" dirty="0">
                          <a:solidFill>
                            <a:schemeClr val="tx1"/>
                          </a:solidFill>
                        </a:rPr>
                        <a:t>Character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dirty="0">
                          <a:solidFill>
                            <a:schemeClr val="tx1"/>
                          </a:solidFill>
                        </a:rPr>
                        <a:t>Number of cups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70840">
                <a:tc>
                  <a:txBody>
                    <a:bodyPr/>
                    <a:lstStyle/>
                    <a:p>
                      <a:r>
                        <a:rPr lang="en-GB" dirty="0"/>
                        <a:t>Daddy Bear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40">
                <a:tc>
                  <a:txBody>
                    <a:bodyPr/>
                    <a:lstStyle/>
                    <a:p>
                      <a:r>
                        <a:rPr lang="en-GB" dirty="0"/>
                        <a:t>Mummy Bear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840">
                <a:tc>
                  <a:txBody>
                    <a:bodyPr/>
                    <a:lstStyle/>
                    <a:p>
                      <a:r>
                        <a:rPr lang="en-GB" dirty="0"/>
                        <a:t>Baby Bear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840">
                <a:tc>
                  <a:txBody>
                    <a:bodyPr/>
                    <a:lstStyle/>
                    <a:p>
                      <a:r>
                        <a:rPr lang="en-GB" dirty="0"/>
                        <a:t>Goldilocks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sp>
        <p:nvSpPr>
          <p:cNvPr id="8" name="Speech Bubble: Rectangle with Corners Rounded 10">
            <a:extLst>
              <a:ext uri="{FF2B5EF4-FFF2-40B4-BE49-F238E27FC236}">
                <a16:creationId xmlns:a16="http://schemas.microsoft.com/office/drawing/2014/main" id="{74C417F1-7452-4CAF-B654-EF88E64246B4}"/>
              </a:ext>
            </a:extLst>
          </p:cNvPr>
          <p:cNvSpPr/>
          <p:nvPr/>
        </p:nvSpPr>
        <p:spPr>
          <a:xfrm>
            <a:off x="0" y="3677046"/>
            <a:ext cx="4665327" cy="2147887"/>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Explain that you are going to create a pictogram to show these results.</a:t>
            </a:r>
          </a:p>
          <a:p>
            <a:pPr algn="ctr">
              <a:lnSpc>
                <a:spcPct val="114000"/>
              </a:lnSpc>
            </a:pPr>
            <a:r>
              <a:rPr lang="en-GB" dirty="0">
                <a:solidFill>
                  <a:srgbClr val="253746"/>
                </a:solidFill>
              </a:rPr>
              <a:t>Tell children that a pictogram shows us the results in pictures rather than numbers; that each picture represents a number. </a:t>
            </a:r>
          </a:p>
        </p:txBody>
      </p:sp>
      <p:sp>
        <p:nvSpPr>
          <p:cNvPr id="9" name="Speech Bubble: Rectangle with Corners Rounded 10">
            <a:extLst>
              <a:ext uri="{FF2B5EF4-FFF2-40B4-BE49-F238E27FC236}">
                <a16:creationId xmlns:a16="http://schemas.microsoft.com/office/drawing/2014/main" id="{74C417F1-7452-4CAF-B654-EF88E64246B4}"/>
              </a:ext>
            </a:extLst>
          </p:cNvPr>
          <p:cNvSpPr/>
          <p:nvPr/>
        </p:nvSpPr>
        <p:spPr>
          <a:xfrm>
            <a:off x="4762500" y="2969815"/>
            <a:ext cx="4093827" cy="1781174"/>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Use the next slide to show how the pictogram works. Each picture represents 1 cup of water, so for Daddy Bear we need 6 pictures of the cup and so on…</a:t>
            </a:r>
          </a:p>
        </p:txBody>
      </p:sp>
      <p:sp>
        <p:nvSpPr>
          <p:cNvPr id="11" name="Speech Bubble: Rectangle with Corners Rounded 10">
            <a:extLst>
              <a:ext uri="{FF2B5EF4-FFF2-40B4-BE49-F238E27FC236}">
                <a16:creationId xmlns:a16="http://schemas.microsoft.com/office/drawing/2014/main" id="{74C417F1-7452-4CAF-B654-EF88E64246B4}"/>
              </a:ext>
            </a:extLst>
          </p:cNvPr>
          <p:cNvSpPr/>
          <p:nvPr/>
        </p:nvSpPr>
        <p:spPr>
          <a:xfrm>
            <a:off x="4762498" y="4874518"/>
            <a:ext cx="4093827" cy="1485900"/>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rPr>
              <a:t>Use </a:t>
            </a:r>
            <a:r>
              <a:rPr lang="en-GB" b="1" dirty="0">
                <a:solidFill>
                  <a:srgbClr val="FF0000"/>
                </a:solidFill>
              </a:rPr>
              <a:t>your </a:t>
            </a:r>
            <a:r>
              <a:rPr lang="en-GB" b="1" dirty="0" smtClean="0">
                <a:solidFill>
                  <a:srgbClr val="FF0000"/>
                </a:solidFill>
              </a:rPr>
              <a:t>own </a:t>
            </a:r>
            <a:r>
              <a:rPr lang="en-GB" b="1" dirty="0">
                <a:solidFill>
                  <a:srgbClr val="FF0000"/>
                </a:solidFill>
              </a:rPr>
              <a:t>results </a:t>
            </a:r>
            <a:r>
              <a:rPr lang="en-GB" b="1" dirty="0">
                <a:solidFill>
                  <a:srgbClr val="253746"/>
                </a:solidFill>
              </a:rPr>
              <a:t>to create a pictogram on the </a:t>
            </a:r>
            <a:r>
              <a:rPr lang="en-GB" b="1" dirty="0" smtClean="0">
                <a:solidFill>
                  <a:srgbClr val="253746"/>
                </a:solidFill>
              </a:rPr>
              <a:t>flipchart/sheet </a:t>
            </a:r>
            <a:r>
              <a:rPr lang="en-GB" b="1" dirty="0">
                <a:solidFill>
                  <a:srgbClr val="253746"/>
                </a:solidFill>
              </a:rPr>
              <a:t>and discuss what it shows.</a:t>
            </a:r>
          </a:p>
        </p:txBody>
      </p:sp>
      <p:sp>
        <p:nvSpPr>
          <p:cNvPr id="12" name="TextBox 11">
            <a:extLst>
              <a:ext uri="{FF2B5EF4-FFF2-40B4-BE49-F238E27FC236}">
                <a16:creationId xmlns:a16="http://schemas.microsoft.com/office/drawing/2014/main" id="{DE5DAC17-81C5-4F68-89B7-3C23A039DDBD}"/>
              </a:ext>
            </a:extLst>
          </p:cNvPr>
          <p:cNvSpPr txBox="1"/>
          <p:nvPr/>
        </p:nvSpPr>
        <p:spPr>
          <a:xfrm>
            <a:off x="44490" y="66453"/>
            <a:ext cx="8933534" cy="1015663"/>
          </a:xfrm>
          <a:prstGeom prst="rect">
            <a:avLst/>
          </a:prstGeom>
          <a:noFill/>
        </p:spPr>
        <p:txBody>
          <a:bodyPr wrap="square" rtlCol="0">
            <a:spAutoFit/>
          </a:bodyPr>
          <a:lstStyle/>
          <a:p>
            <a:pPr lvl="0"/>
            <a:r>
              <a:rPr lang="en-GB" sz="2000" b="1" dirty="0">
                <a:solidFill>
                  <a:srgbClr val="253746"/>
                </a:solidFill>
              </a:rPr>
              <a:t>Day 3: </a:t>
            </a:r>
            <a:r>
              <a:rPr lang="en-GB" sz="2000" b="1" dirty="0">
                <a:solidFill>
                  <a:srgbClr val="00B050"/>
                </a:solidFill>
                <a:latin typeface="Times New Roman" panose="02020603050405020304" pitchFamily="18" charset="0"/>
                <a:ea typeface="Times New Roman" panose="02020603050405020304" pitchFamily="18" charset="0"/>
              </a:rPr>
              <a:t>I can create my own pictogram and find simple information from my it. </a:t>
            </a:r>
            <a:r>
              <a:rPr lang="en-GB" sz="2000" b="1" dirty="0">
                <a:solidFill>
                  <a:srgbClr val="FFC000"/>
                </a:solidFill>
                <a:latin typeface="Times New Roman" panose="02020603050405020304" pitchFamily="18" charset="0"/>
                <a:ea typeface="Times New Roman" panose="02020603050405020304" pitchFamily="18" charset="0"/>
              </a:rPr>
              <a:t>I know that how much bottles hold can be measured in millilitres. </a:t>
            </a:r>
            <a:r>
              <a:rPr lang="en-GB" sz="20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36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2371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22</a:t>
            </a:fld>
            <a:endParaRPr lang="en-GB" dirty="0">
              <a:solidFill>
                <a:srgbClr val="EA7600"/>
              </a:solidFill>
            </a:endParaRP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7708" t="8902" r="6042" b="10816"/>
          <a:stretch/>
        </p:blipFill>
        <p:spPr>
          <a:xfrm>
            <a:off x="704850" y="771525"/>
            <a:ext cx="7886700" cy="5191125"/>
          </a:xfrm>
          <a:prstGeom prst="rect">
            <a:avLst/>
          </a:prstGeom>
        </p:spPr>
      </p:pic>
      <p:pic>
        <p:nvPicPr>
          <p:cNvPr id="7" name="Picture 6">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2624010" y="1590675"/>
            <a:ext cx="771779" cy="800100"/>
          </a:xfrm>
          <a:prstGeom prst="rect">
            <a:avLst/>
          </a:prstGeom>
          <a:ln>
            <a:noFill/>
          </a:ln>
          <a:effectLst/>
        </p:spPr>
      </p:pic>
      <p:sp>
        <p:nvSpPr>
          <p:cNvPr id="8" name="TextBox 7"/>
          <p:cNvSpPr txBox="1"/>
          <p:nvPr/>
        </p:nvSpPr>
        <p:spPr>
          <a:xfrm>
            <a:off x="1038225" y="1729859"/>
            <a:ext cx="1269899" cy="369332"/>
          </a:xfrm>
          <a:prstGeom prst="rect">
            <a:avLst/>
          </a:prstGeom>
          <a:noFill/>
        </p:spPr>
        <p:txBody>
          <a:bodyPr wrap="none" rtlCol="0">
            <a:spAutoFit/>
          </a:bodyPr>
          <a:lstStyle/>
          <a:p>
            <a:r>
              <a:rPr lang="en-GB" dirty="0"/>
              <a:t>Daddy Bear</a:t>
            </a:r>
          </a:p>
        </p:txBody>
      </p:sp>
      <p:sp>
        <p:nvSpPr>
          <p:cNvPr id="9" name="TextBox 8"/>
          <p:cNvSpPr txBox="1"/>
          <p:nvPr/>
        </p:nvSpPr>
        <p:spPr>
          <a:xfrm>
            <a:off x="1038225" y="2872859"/>
            <a:ext cx="1456361" cy="369332"/>
          </a:xfrm>
          <a:prstGeom prst="rect">
            <a:avLst/>
          </a:prstGeom>
          <a:noFill/>
        </p:spPr>
        <p:txBody>
          <a:bodyPr wrap="none" rtlCol="0">
            <a:spAutoFit/>
          </a:bodyPr>
          <a:lstStyle/>
          <a:p>
            <a:r>
              <a:rPr lang="en-GB" dirty="0"/>
              <a:t>Mummy Bear</a:t>
            </a:r>
          </a:p>
        </p:txBody>
      </p:sp>
      <p:sp>
        <p:nvSpPr>
          <p:cNvPr id="11" name="TextBox 10"/>
          <p:cNvSpPr txBox="1"/>
          <p:nvPr/>
        </p:nvSpPr>
        <p:spPr>
          <a:xfrm>
            <a:off x="1038224" y="3949184"/>
            <a:ext cx="1129284" cy="369332"/>
          </a:xfrm>
          <a:prstGeom prst="rect">
            <a:avLst/>
          </a:prstGeom>
          <a:noFill/>
        </p:spPr>
        <p:txBody>
          <a:bodyPr wrap="none" rtlCol="0">
            <a:spAutoFit/>
          </a:bodyPr>
          <a:lstStyle/>
          <a:p>
            <a:r>
              <a:rPr lang="en-GB" dirty="0"/>
              <a:t>Baby Bear</a:t>
            </a:r>
          </a:p>
        </p:txBody>
      </p:sp>
      <p:sp>
        <p:nvSpPr>
          <p:cNvPr id="12" name="TextBox 11"/>
          <p:cNvSpPr txBox="1"/>
          <p:nvPr/>
        </p:nvSpPr>
        <p:spPr>
          <a:xfrm>
            <a:off x="1047750" y="5025509"/>
            <a:ext cx="1144352" cy="369332"/>
          </a:xfrm>
          <a:prstGeom prst="rect">
            <a:avLst/>
          </a:prstGeom>
          <a:noFill/>
        </p:spPr>
        <p:txBody>
          <a:bodyPr wrap="none" rtlCol="0">
            <a:spAutoFit/>
          </a:bodyPr>
          <a:lstStyle/>
          <a:p>
            <a:r>
              <a:rPr lang="en-GB" dirty="0"/>
              <a:t>Goldilocks</a:t>
            </a:r>
          </a:p>
        </p:txBody>
      </p:sp>
      <p:pic>
        <p:nvPicPr>
          <p:cNvPr id="13" name="Picture 12">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3395789" y="1590675"/>
            <a:ext cx="771779" cy="800100"/>
          </a:xfrm>
          <a:prstGeom prst="rect">
            <a:avLst/>
          </a:prstGeom>
          <a:ln>
            <a:noFill/>
          </a:ln>
          <a:effectLst/>
        </p:spPr>
      </p:pic>
      <p:pic>
        <p:nvPicPr>
          <p:cNvPr id="14" name="Picture 13">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4197558" y="1590675"/>
            <a:ext cx="771779" cy="800100"/>
          </a:xfrm>
          <a:prstGeom prst="rect">
            <a:avLst/>
          </a:prstGeom>
          <a:ln>
            <a:noFill/>
          </a:ln>
          <a:effectLst/>
        </p:spPr>
      </p:pic>
      <p:pic>
        <p:nvPicPr>
          <p:cNvPr id="15" name="Picture 14">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4969337" y="1590675"/>
            <a:ext cx="771779" cy="800100"/>
          </a:xfrm>
          <a:prstGeom prst="rect">
            <a:avLst/>
          </a:prstGeom>
          <a:ln>
            <a:noFill/>
          </a:ln>
          <a:effectLst/>
        </p:spPr>
      </p:pic>
      <p:pic>
        <p:nvPicPr>
          <p:cNvPr id="16" name="Picture 15">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5741116" y="1590675"/>
            <a:ext cx="771779" cy="800100"/>
          </a:xfrm>
          <a:prstGeom prst="rect">
            <a:avLst/>
          </a:prstGeom>
          <a:ln>
            <a:noFill/>
          </a:ln>
          <a:effectLst/>
        </p:spPr>
      </p:pic>
      <p:pic>
        <p:nvPicPr>
          <p:cNvPr id="17" name="Picture 16">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6512895" y="1562100"/>
            <a:ext cx="771779" cy="800100"/>
          </a:xfrm>
          <a:prstGeom prst="rect">
            <a:avLst/>
          </a:prstGeom>
          <a:ln>
            <a:noFill/>
          </a:ln>
          <a:effectLst/>
        </p:spPr>
      </p:pic>
      <p:sp>
        <p:nvSpPr>
          <p:cNvPr id="18" name="TextBox 17"/>
          <p:cNvSpPr txBox="1"/>
          <p:nvPr/>
        </p:nvSpPr>
        <p:spPr>
          <a:xfrm>
            <a:off x="7661423" y="1654314"/>
            <a:ext cx="444352" cy="707886"/>
          </a:xfrm>
          <a:prstGeom prst="rect">
            <a:avLst/>
          </a:prstGeom>
          <a:noFill/>
        </p:spPr>
        <p:txBody>
          <a:bodyPr wrap="none" rtlCol="0">
            <a:spAutoFit/>
          </a:bodyPr>
          <a:lstStyle/>
          <a:p>
            <a:r>
              <a:rPr lang="en-GB" sz="4000" dirty="0"/>
              <a:t>6</a:t>
            </a:r>
          </a:p>
        </p:txBody>
      </p:sp>
      <p:pic>
        <p:nvPicPr>
          <p:cNvPr id="19" name="Picture 18">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2635091" y="2657475"/>
            <a:ext cx="771779" cy="800100"/>
          </a:xfrm>
          <a:prstGeom prst="rect">
            <a:avLst/>
          </a:prstGeom>
          <a:ln>
            <a:noFill/>
          </a:ln>
          <a:effectLst/>
        </p:spPr>
      </p:pic>
      <p:pic>
        <p:nvPicPr>
          <p:cNvPr id="20" name="Picture 19">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3406870" y="2657475"/>
            <a:ext cx="771779" cy="800100"/>
          </a:xfrm>
          <a:prstGeom prst="rect">
            <a:avLst/>
          </a:prstGeom>
          <a:ln>
            <a:noFill/>
          </a:ln>
          <a:effectLst/>
        </p:spPr>
      </p:pic>
      <p:pic>
        <p:nvPicPr>
          <p:cNvPr id="21" name="Picture 20">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4208639" y="2657475"/>
            <a:ext cx="771779" cy="800100"/>
          </a:xfrm>
          <a:prstGeom prst="rect">
            <a:avLst/>
          </a:prstGeom>
          <a:ln>
            <a:noFill/>
          </a:ln>
          <a:effectLst/>
        </p:spPr>
      </p:pic>
      <p:pic>
        <p:nvPicPr>
          <p:cNvPr id="22" name="Picture 21">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4980418" y="2657475"/>
            <a:ext cx="771779" cy="800100"/>
          </a:xfrm>
          <a:prstGeom prst="rect">
            <a:avLst/>
          </a:prstGeom>
          <a:ln>
            <a:noFill/>
          </a:ln>
          <a:effectLst/>
        </p:spPr>
      </p:pic>
      <p:sp>
        <p:nvSpPr>
          <p:cNvPr id="23" name="TextBox 22"/>
          <p:cNvSpPr txBox="1"/>
          <p:nvPr/>
        </p:nvSpPr>
        <p:spPr>
          <a:xfrm>
            <a:off x="7672504" y="2721114"/>
            <a:ext cx="444352" cy="707886"/>
          </a:xfrm>
          <a:prstGeom prst="rect">
            <a:avLst/>
          </a:prstGeom>
          <a:noFill/>
        </p:spPr>
        <p:txBody>
          <a:bodyPr wrap="none" rtlCol="0">
            <a:spAutoFit/>
          </a:bodyPr>
          <a:lstStyle/>
          <a:p>
            <a:r>
              <a:rPr lang="en-GB" sz="4000" dirty="0"/>
              <a:t>4</a:t>
            </a:r>
          </a:p>
        </p:txBody>
      </p:sp>
      <p:pic>
        <p:nvPicPr>
          <p:cNvPr id="24" name="Picture 23">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2662109" y="3733800"/>
            <a:ext cx="771779" cy="800100"/>
          </a:xfrm>
          <a:prstGeom prst="rect">
            <a:avLst/>
          </a:prstGeom>
          <a:ln>
            <a:noFill/>
          </a:ln>
          <a:effectLst/>
        </p:spPr>
      </p:pic>
      <p:pic>
        <p:nvPicPr>
          <p:cNvPr id="25" name="Picture 24">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3433888" y="3733800"/>
            <a:ext cx="771779" cy="800100"/>
          </a:xfrm>
          <a:prstGeom prst="rect">
            <a:avLst/>
          </a:prstGeom>
          <a:ln>
            <a:noFill/>
          </a:ln>
          <a:effectLst/>
        </p:spPr>
      </p:pic>
      <p:sp>
        <p:nvSpPr>
          <p:cNvPr id="26" name="TextBox 25"/>
          <p:cNvSpPr txBox="1"/>
          <p:nvPr/>
        </p:nvSpPr>
        <p:spPr>
          <a:xfrm>
            <a:off x="7699522" y="3797439"/>
            <a:ext cx="444352" cy="707886"/>
          </a:xfrm>
          <a:prstGeom prst="rect">
            <a:avLst/>
          </a:prstGeom>
          <a:noFill/>
        </p:spPr>
        <p:txBody>
          <a:bodyPr wrap="none" rtlCol="0">
            <a:spAutoFit/>
          </a:bodyPr>
          <a:lstStyle/>
          <a:p>
            <a:r>
              <a:rPr lang="en-GB" sz="4000" dirty="0"/>
              <a:t>2</a:t>
            </a:r>
          </a:p>
        </p:txBody>
      </p:sp>
      <p:pic>
        <p:nvPicPr>
          <p:cNvPr id="27" name="Picture 26">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2638203" y="4810125"/>
            <a:ext cx="771779" cy="800100"/>
          </a:xfrm>
          <a:prstGeom prst="rect">
            <a:avLst/>
          </a:prstGeom>
          <a:ln>
            <a:noFill/>
          </a:ln>
          <a:effectLst/>
        </p:spPr>
      </p:pic>
      <p:pic>
        <p:nvPicPr>
          <p:cNvPr id="28" name="Picture 27">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3409982" y="4810125"/>
            <a:ext cx="771779" cy="800100"/>
          </a:xfrm>
          <a:prstGeom prst="rect">
            <a:avLst/>
          </a:prstGeom>
          <a:ln>
            <a:noFill/>
          </a:ln>
          <a:effectLst/>
        </p:spPr>
      </p:pic>
      <p:pic>
        <p:nvPicPr>
          <p:cNvPr id="29" name="Picture 28">
            <a:extLst>
              <a:ext uri="{FF2B5EF4-FFF2-40B4-BE49-F238E27FC236}">
                <a16:creationId xmlns:a16="http://schemas.microsoft.com/office/drawing/2014/main" id="{51C84C92-DEE6-4459-BFEE-6B496B30E27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6542" b="33918" l="10175" r="16546"/>
                    </a14:imgEffect>
                  </a14:imgLayer>
                </a14:imgProps>
              </a:ext>
              <a:ext uri="{28A0092B-C50C-407E-A947-70E740481C1C}">
                <a14:useLocalDpi xmlns:a14="http://schemas.microsoft.com/office/drawing/2010/main" val="0"/>
              </a:ext>
            </a:extLst>
          </a:blip>
          <a:srcRect l="10813" t="27230" r="83565" b="67144"/>
          <a:stretch/>
        </p:blipFill>
        <p:spPr>
          <a:xfrm>
            <a:off x="4211751" y="4810125"/>
            <a:ext cx="771779" cy="800100"/>
          </a:xfrm>
          <a:prstGeom prst="rect">
            <a:avLst/>
          </a:prstGeom>
          <a:ln>
            <a:noFill/>
          </a:ln>
          <a:effectLst/>
        </p:spPr>
      </p:pic>
      <p:sp>
        <p:nvSpPr>
          <p:cNvPr id="30" name="TextBox 29"/>
          <p:cNvSpPr txBox="1"/>
          <p:nvPr/>
        </p:nvSpPr>
        <p:spPr>
          <a:xfrm>
            <a:off x="7675616" y="4873764"/>
            <a:ext cx="444352" cy="707886"/>
          </a:xfrm>
          <a:prstGeom prst="rect">
            <a:avLst/>
          </a:prstGeom>
          <a:noFill/>
        </p:spPr>
        <p:txBody>
          <a:bodyPr wrap="none" rtlCol="0">
            <a:spAutoFit/>
          </a:bodyPr>
          <a:lstStyle/>
          <a:p>
            <a:r>
              <a:rPr lang="en-GB" sz="4000" dirty="0"/>
              <a:t>3</a:t>
            </a:r>
          </a:p>
        </p:txBody>
      </p:sp>
      <p:sp>
        <p:nvSpPr>
          <p:cNvPr id="31" name="TextBox 30">
            <a:extLst>
              <a:ext uri="{FF2B5EF4-FFF2-40B4-BE49-F238E27FC236}">
                <a16:creationId xmlns:a16="http://schemas.microsoft.com/office/drawing/2014/main" id="{1A94924E-2FB1-4C31-B1B5-D46D19BB0EB2}"/>
              </a:ext>
            </a:extLst>
          </p:cNvPr>
          <p:cNvSpPr txBox="1"/>
          <p:nvPr/>
        </p:nvSpPr>
        <p:spPr>
          <a:xfrm>
            <a:off x="44490" y="66453"/>
            <a:ext cx="8933534" cy="646331"/>
          </a:xfrm>
          <a:prstGeom prst="rect">
            <a:avLst/>
          </a:prstGeom>
          <a:noFill/>
        </p:spPr>
        <p:txBody>
          <a:bodyPr wrap="square" rtlCol="0">
            <a:spAutoFit/>
          </a:bodyPr>
          <a:lstStyle/>
          <a:p>
            <a:pPr lvl="0"/>
            <a:r>
              <a:rPr lang="en-GB" sz="2000" b="1" dirty="0">
                <a:solidFill>
                  <a:srgbClr val="253746"/>
                </a:solidFill>
              </a:rPr>
              <a:t>Day 3: </a:t>
            </a:r>
            <a:r>
              <a:rPr lang="en-GB" sz="1600" b="1" dirty="0">
                <a:solidFill>
                  <a:srgbClr val="00B050"/>
                </a:solidFill>
                <a:latin typeface="Times New Roman" panose="02020603050405020304" pitchFamily="18" charset="0"/>
                <a:ea typeface="Times New Roman" panose="02020603050405020304" pitchFamily="18" charset="0"/>
              </a:rPr>
              <a:t>I can create my own pictogram and find simple information from my it. </a:t>
            </a:r>
            <a:r>
              <a:rPr lang="en-GB" sz="1600" b="1" dirty="0">
                <a:solidFill>
                  <a:srgbClr val="FFC000"/>
                </a:solidFill>
                <a:latin typeface="Times New Roman" panose="02020603050405020304" pitchFamily="18" charset="0"/>
                <a:ea typeface="Times New Roman" panose="02020603050405020304" pitchFamily="18" charset="0"/>
              </a:rPr>
              <a:t>I know that how much bottles hold can be measured in millilitres. </a:t>
            </a:r>
            <a:r>
              <a:rPr lang="en-GB" sz="16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28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2371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20"/>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21"/>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2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25"/>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27"/>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28"/>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nodeType="clickEffect">
                                  <p:stCondLst>
                                    <p:cond delay="0"/>
                                  </p:stCondLst>
                                  <p:childTnLst>
                                    <p:set>
                                      <p:cBhvr>
                                        <p:cTn id="77" dur="1" fill="hold">
                                          <p:stCondLst>
                                            <p:cond delay="0"/>
                                          </p:stCondLst>
                                        </p:cTn>
                                        <p:tgtEl>
                                          <p:spTgt spid="29"/>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fade">
                                      <p:cBhvr>
                                        <p:cTn id="8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p:bldP spid="26"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23</a:t>
            </a:fld>
            <a:endParaRPr lang="en-GB" dirty="0">
              <a:solidFill>
                <a:srgbClr val="EA7600"/>
              </a:solidFill>
            </a:endParaRPr>
          </a:p>
        </p:txBody>
      </p:sp>
      <p:pic>
        <p:nvPicPr>
          <p:cNvPr id="4" name="Picture 3">
            <a:extLst>
              <a:ext uri="{FF2B5EF4-FFF2-40B4-BE49-F238E27FC236}">
                <a16:creationId xmlns:a16="http://schemas.microsoft.com/office/drawing/2014/main" id="{02E0713B-1767-4F0C-9D40-4B8B26895805}"/>
              </a:ext>
            </a:extLst>
          </p:cNvPr>
          <p:cNvPicPr>
            <a:picLocks noChangeAspect="1"/>
          </p:cNvPicPr>
          <p:nvPr/>
        </p:nvPicPr>
        <p:blipFill>
          <a:blip r:embed="rId3"/>
          <a:stretch>
            <a:fillRect/>
          </a:stretch>
        </p:blipFill>
        <p:spPr>
          <a:xfrm>
            <a:off x="742544" y="125499"/>
            <a:ext cx="4563382" cy="5904000"/>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76DF1B91-2253-4EB8-9EF3-943ABA047493}"/>
              </a:ext>
            </a:extLst>
          </p:cNvPr>
          <p:cNvPicPr>
            <a:picLocks noChangeAspect="1"/>
          </p:cNvPicPr>
          <p:nvPr/>
        </p:nvPicPr>
        <p:blipFill>
          <a:blip r:embed="rId4"/>
          <a:stretch>
            <a:fillRect/>
          </a:stretch>
        </p:blipFill>
        <p:spPr>
          <a:xfrm>
            <a:off x="2608186" y="4562625"/>
            <a:ext cx="6191924" cy="1497256"/>
          </a:xfrm>
          <a:prstGeom prst="rect">
            <a:avLst/>
          </a:prstGeom>
          <a:ln>
            <a:solidFill>
              <a:schemeClr val="accent2"/>
            </a:solidFill>
          </a:ln>
        </p:spPr>
      </p:pic>
      <p:grpSp>
        <p:nvGrpSpPr>
          <p:cNvPr id="11" name="Group 10"/>
          <p:cNvGrpSpPr/>
          <p:nvPr/>
        </p:nvGrpSpPr>
        <p:grpSpPr>
          <a:xfrm>
            <a:off x="6196198" y="4730765"/>
            <a:ext cx="1713640" cy="1160976"/>
            <a:chOff x="1834709" y="4015907"/>
            <a:chExt cx="1606379" cy="952832"/>
          </a:xfrm>
        </p:grpSpPr>
        <p:sp>
          <p:nvSpPr>
            <p:cNvPr id="14" name="Rounded Rectangle 13"/>
            <p:cNvSpPr/>
            <p:nvPr/>
          </p:nvSpPr>
          <p:spPr>
            <a:xfrm>
              <a:off x="1834709" y="4015907"/>
              <a:ext cx="1606379" cy="495328"/>
            </a:xfrm>
            <a:prstGeom prst="roundRect">
              <a:avLst>
                <a:gd name="adj" fmla="val 42473"/>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Challenge</a:t>
              </a:r>
              <a:endParaRPr lang="en-GB" sz="2400" b="1" dirty="0">
                <a:solidFill>
                  <a:schemeClr val="tx1"/>
                </a:solidFill>
              </a:endParaRPr>
            </a:p>
          </p:txBody>
        </p:sp>
        <p:pic>
          <p:nvPicPr>
            <p:cNvPr id="15" name="Picture 2"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944755">
              <a:off x="2150897" y="4363258"/>
              <a:ext cx="388517" cy="60548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8896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24</a:t>
            </a:fld>
            <a:endParaRPr lang="en-GB" dirty="0">
              <a:solidFill>
                <a:srgbClr val="EA7600"/>
              </a:solidFill>
            </a:endParaRPr>
          </a:p>
        </p:txBody>
      </p:sp>
      <p:sp>
        <p:nvSpPr>
          <p:cNvPr id="2" name="Footer Placeholder 1">
            <a:extLst>
              <a:ext uri="{FF2B5EF4-FFF2-40B4-BE49-F238E27FC236}">
                <a16:creationId xmlns:a16="http://schemas.microsoft.com/office/drawing/2014/main" id="{6E6E7435-766E-44DA-9E64-580F9F209CE0}"/>
              </a:ext>
            </a:extLst>
          </p:cNvPr>
          <p:cNvSpPr>
            <a:spLocks noGrp="1"/>
          </p:cNvSpPr>
          <p:nvPr>
            <p:ph type="ftr" sz="quarter" idx="11"/>
          </p:nvPr>
        </p:nvSpPr>
        <p:spPr>
          <a:xfrm>
            <a:off x="5305926" y="6367376"/>
            <a:ext cx="3723776" cy="365125"/>
          </a:xfrm>
        </p:spPr>
        <p:txBody>
          <a:bodyPr/>
          <a:lstStyle/>
          <a:p>
            <a:pPr algn="r"/>
            <a:r>
              <a:rPr lang="en-GB" dirty="0"/>
              <a:t>Year 1/2</a:t>
            </a:r>
          </a:p>
        </p:txBody>
      </p:sp>
      <p:sp>
        <p:nvSpPr>
          <p:cNvPr id="6" name="Speech Bubble: Rectangle with Corners Rounded 10">
            <a:extLst>
              <a:ext uri="{FF2B5EF4-FFF2-40B4-BE49-F238E27FC236}">
                <a16:creationId xmlns:a16="http://schemas.microsoft.com/office/drawing/2014/main" id="{CD2579CE-2DB8-4F93-8ECD-0E9BF715B235}"/>
              </a:ext>
            </a:extLst>
          </p:cNvPr>
          <p:cNvSpPr/>
          <p:nvPr/>
        </p:nvSpPr>
        <p:spPr>
          <a:xfrm>
            <a:off x="166158" y="3214037"/>
            <a:ext cx="3543301" cy="1242416"/>
          </a:xfrm>
          <a:prstGeom prst="wedgeEllipseCallout">
            <a:avLst>
              <a:gd name="adj1" fmla="val 59320"/>
              <a:gd name="adj2" fmla="val -46816"/>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b="1" dirty="0">
                <a:solidFill>
                  <a:srgbClr val="253746"/>
                </a:solidFill>
              </a:rPr>
              <a:t>… we can use </a:t>
            </a:r>
            <a:r>
              <a:rPr lang="en-GB" sz="2000" b="1" dirty="0">
                <a:solidFill>
                  <a:srgbClr val="00B050"/>
                </a:solidFill>
              </a:rPr>
              <a:t>millilitres </a:t>
            </a:r>
            <a:r>
              <a:rPr lang="en-GB" sz="2000" b="1" dirty="0">
                <a:solidFill>
                  <a:srgbClr val="253746"/>
                </a:solidFill>
              </a:rPr>
              <a:t>instead, abbreviated to </a:t>
            </a:r>
            <a:r>
              <a:rPr lang="en-GB" sz="2000" b="1" dirty="0">
                <a:solidFill>
                  <a:srgbClr val="00B050"/>
                </a:solidFill>
              </a:rPr>
              <a:t>ml</a:t>
            </a:r>
            <a:r>
              <a:rPr lang="en-GB" sz="2000" b="1" dirty="0">
                <a:solidFill>
                  <a:srgbClr val="253746"/>
                </a:solidFill>
              </a:rPr>
              <a:t>.</a:t>
            </a:r>
            <a:endParaRPr lang="en-GB" sz="2000" b="1" dirty="0">
              <a:solidFill>
                <a:srgbClr val="C00000"/>
              </a:solidFill>
            </a:endParaRPr>
          </a:p>
        </p:txBody>
      </p:sp>
      <p:sp>
        <p:nvSpPr>
          <p:cNvPr id="7" name="Speech Bubble: Rectangle with Corners Rounded 10">
            <a:extLst>
              <a:ext uri="{FF2B5EF4-FFF2-40B4-BE49-F238E27FC236}">
                <a16:creationId xmlns:a16="http://schemas.microsoft.com/office/drawing/2014/main" id="{CD2579CE-2DB8-4F93-8ECD-0E9BF715B235}"/>
              </a:ext>
            </a:extLst>
          </p:cNvPr>
          <p:cNvSpPr/>
          <p:nvPr/>
        </p:nvSpPr>
        <p:spPr>
          <a:xfrm>
            <a:off x="287867" y="924299"/>
            <a:ext cx="3421592" cy="1062035"/>
          </a:xfrm>
          <a:prstGeom prst="wedgeEllipseCallout">
            <a:avLst>
              <a:gd name="adj1" fmla="val 59320"/>
              <a:gd name="adj2" fmla="val -46816"/>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b="1" dirty="0">
                <a:solidFill>
                  <a:srgbClr val="253746"/>
                </a:solidFill>
              </a:rPr>
              <a:t>We use </a:t>
            </a:r>
            <a:r>
              <a:rPr lang="en-GB" sz="2000" b="1" dirty="0">
                <a:solidFill>
                  <a:srgbClr val="C00000"/>
                </a:solidFill>
              </a:rPr>
              <a:t>litres</a:t>
            </a:r>
            <a:r>
              <a:rPr lang="en-GB" sz="2000" b="1" dirty="0">
                <a:solidFill>
                  <a:srgbClr val="253746"/>
                </a:solidFill>
              </a:rPr>
              <a:t> to measure </a:t>
            </a:r>
            <a:r>
              <a:rPr lang="en-GB" sz="2000" b="1" dirty="0">
                <a:solidFill>
                  <a:srgbClr val="C00000"/>
                </a:solidFill>
              </a:rPr>
              <a:t>capacity</a:t>
            </a:r>
            <a:r>
              <a:rPr lang="en-GB" sz="2000" b="1" dirty="0">
                <a:solidFill>
                  <a:srgbClr val="253746"/>
                </a:solidFill>
              </a:rPr>
              <a:t>.</a:t>
            </a:r>
          </a:p>
        </p:txBody>
      </p:sp>
      <p:sp>
        <p:nvSpPr>
          <p:cNvPr id="8" name="Speech Bubble: Rectangle with Corners Rounded 10">
            <a:extLst>
              <a:ext uri="{FF2B5EF4-FFF2-40B4-BE49-F238E27FC236}">
                <a16:creationId xmlns:a16="http://schemas.microsoft.com/office/drawing/2014/main" id="{CD2579CE-2DB8-4F93-8ECD-0E9BF715B235}"/>
              </a:ext>
            </a:extLst>
          </p:cNvPr>
          <p:cNvSpPr/>
          <p:nvPr/>
        </p:nvSpPr>
        <p:spPr>
          <a:xfrm>
            <a:off x="166158" y="4480449"/>
            <a:ext cx="3534490" cy="862290"/>
          </a:xfrm>
          <a:prstGeom prst="wedgeEllipseCallout">
            <a:avLst>
              <a:gd name="adj1" fmla="val -12562"/>
              <a:gd name="adj2" fmla="val 10378"/>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400" b="1" dirty="0">
                <a:solidFill>
                  <a:srgbClr val="C00000"/>
                </a:solidFill>
              </a:rPr>
              <a:t>1litre </a:t>
            </a:r>
            <a:r>
              <a:rPr lang="en-GB" sz="2400" b="1" dirty="0">
                <a:solidFill>
                  <a:srgbClr val="253746"/>
                </a:solidFill>
              </a:rPr>
              <a:t>= </a:t>
            </a:r>
            <a:r>
              <a:rPr lang="en-GB" sz="2400" b="1" dirty="0">
                <a:solidFill>
                  <a:srgbClr val="00B050"/>
                </a:solidFill>
              </a:rPr>
              <a:t>1000ml</a:t>
            </a:r>
            <a:endParaRPr lang="en-GB" sz="2400" b="1" dirty="0">
              <a:solidFill>
                <a:srgbClr val="C00000"/>
              </a:solidFill>
            </a:endParaRPr>
          </a:p>
        </p:txBody>
      </p:sp>
      <p:sp>
        <p:nvSpPr>
          <p:cNvPr id="5" name="Speech Bubble: Rectangle with Corners Rounded 10">
            <a:extLst>
              <a:ext uri="{FF2B5EF4-FFF2-40B4-BE49-F238E27FC236}">
                <a16:creationId xmlns:a16="http://schemas.microsoft.com/office/drawing/2014/main" id="{CD2579CE-2DB8-4F93-8ECD-0E9BF715B235}"/>
              </a:ext>
            </a:extLst>
          </p:cNvPr>
          <p:cNvSpPr/>
          <p:nvPr/>
        </p:nvSpPr>
        <p:spPr>
          <a:xfrm>
            <a:off x="1031077" y="1746822"/>
            <a:ext cx="3943694" cy="1091780"/>
          </a:xfrm>
          <a:prstGeom prst="wedgeEllipseCallout">
            <a:avLst>
              <a:gd name="adj1" fmla="val 33431"/>
              <a:gd name="adj2" fmla="val 54809"/>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b="1" dirty="0">
                <a:solidFill>
                  <a:srgbClr val="253746"/>
                </a:solidFill>
              </a:rPr>
              <a:t>But a </a:t>
            </a:r>
            <a:r>
              <a:rPr lang="en-GB" sz="2000" b="1" dirty="0">
                <a:solidFill>
                  <a:srgbClr val="C00000"/>
                </a:solidFill>
              </a:rPr>
              <a:t>litre</a:t>
            </a:r>
            <a:r>
              <a:rPr lang="en-GB" sz="2000" b="1" dirty="0">
                <a:solidFill>
                  <a:srgbClr val="253746"/>
                </a:solidFill>
              </a:rPr>
              <a:t> is too big to measure many things...</a:t>
            </a:r>
            <a:endParaRPr lang="en-GB" sz="2000" b="1" dirty="0">
              <a:solidFill>
                <a:srgbClr val="C00000"/>
              </a:solidFill>
            </a:endParaRPr>
          </a:p>
        </p:txBody>
      </p:sp>
      <p:sp>
        <p:nvSpPr>
          <p:cNvPr id="19" name="Speech Bubble: Rectangle with Corners Rounded 10">
            <a:extLst>
              <a:ext uri="{FF2B5EF4-FFF2-40B4-BE49-F238E27FC236}">
                <a16:creationId xmlns:a16="http://schemas.microsoft.com/office/drawing/2014/main" id="{74C417F1-7452-4CAF-B654-EF88E64246B4}"/>
              </a:ext>
            </a:extLst>
          </p:cNvPr>
          <p:cNvSpPr/>
          <p:nvPr/>
        </p:nvSpPr>
        <p:spPr>
          <a:xfrm>
            <a:off x="4807625" y="744729"/>
            <a:ext cx="4093827" cy="1421174"/>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Show children a litre measuring jug. Point out the lines showing 100ml. Count in 100ml steps from 0 to 1000ml.</a:t>
            </a:r>
          </a:p>
        </p:txBody>
      </p:sp>
      <p:grpSp>
        <p:nvGrpSpPr>
          <p:cNvPr id="20" name="Group 19"/>
          <p:cNvGrpSpPr/>
          <p:nvPr/>
        </p:nvGrpSpPr>
        <p:grpSpPr>
          <a:xfrm>
            <a:off x="5606143" y="2292712"/>
            <a:ext cx="3444072" cy="3865764"/>
            <a:chOff x="3402419" y="659219"/>
            <a:chExt cx="5151031" cy="5645888"/>
          </a:xfrm>
        </p:grpSpPr>
        <p:pic>
          <p:nvPicPr>
            <p:cNvPr id="21" name="Picture 2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02419" y="659219"/>
              <a:ext cx="5151031" cy="5645888"/>
            </a:xfrm>
            <a:prstGeom prst="rect">
              <a:avLst/>
            </a:prstGeom>
          </p:spPr>
        </p:pic>
        <p:grpSp>
          <p:nvGrpSpPr>
            <p:cNvPr id="22" name="Group 21"/>
            <p:cNvGrpSpPr/>
            <p:nvPr/>
          </p:nvGrpSpPr>
          <p:grpSpPr>
            <a:xfrm>
              <a:off x="5655573" y="1739443"/>
              <a:ext cx="923926" cy="4073747"/>
              <a:chOff x="1769373" y="1794122"/>
              <a:chExt cx="923926" cy="4073747"/>
            </a:xfrm>
          </p:grpSpPr>
          <p:pic>
            <p:nvPicPr>
              <p:cNvPr id="4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b="2567"/>
              <a:stretch/>
            </p:blipFill>
            <p:spPr bwMode="auto">
              <a:xfrm>
                <a:off x="1769373" y="3686237"/>
                <a:ext cx="923925" cy="2181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b="4883"/>
              <a:stretch/>
            </p:blipFill>
            <p:spPr bwMode="auto">
              <a:xfrm>
                <a:off x="1769374" y="1794122"/>
                <a:ext cx="923925" cy="2049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23" name="Group 22"/>
            <p:cNvGrpSpPr/>
            <p:nvPr/>
          </p:nvGrpSpPr>
          <p:grpSpPr>
            <a:xfrm>
              <a:off x="4831841" y="1780049"/>
              <a:ext cx="1108119" cy="3863390"/>
              <a:chOff x="4831841" y="1780049"/>
              <a:chExt cx="1108119" cy="3863390"/>
            </a:xfrm>
          </p:grpSpPr>
          <p:grpSp>
            <p:nvGrpSpPr>
              <p:cNvPr id="24" name="Group 23"/>
              <p:cNvGrpSpPr/>
              <p:nvPr/>
            </p:nvGrpSpPr>
            <p:grpSpPr>
              <a:xfrm>
                <a:off x="4944904" y="4051770"/>
                <a:ext cx="981222" cy="1591669"/>
                <a:chOff x="4944904" y="4051770"/>
                <a:chExt cx="981222" cy="1591669"/>
              </a:xfrm>
            </p:grpSpPr>
            <p:grpSp>
              <p:nvGrpSpPr>
                <p:cNvPr id="35" name="Group 34"/>
                <p:cNvGrpSpPr/>
                <p:nvPr/>
              </p:nvGrpSpPr>
              <p:grpSpPr>
                <a:xfrm>
                  <a:off x="4949785" y="4824968"/>
                  <a:ext cx="976341" cy="818471"/>
                  <a:chOff x="4949785" y="4824968"/>
                  <a:chExt cx="976341" cy="818471"/>
                </a:xfrm>
              </p:grpSpPr>
              <p:sp>
                <p:nvSpPr>
                  <p:cNvPr id="39" name="TextBox 19"/>
                  <p:cNvSpPr txBox="1"/>
                  <p:nvPr/>
                </p:nvSpPr>
                <p:spPr>
                  <a:xfrm>
                    <a:off x="4954664" y="5193936"/>
                    <a:ext cx="971462" cy="449503"/>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100ml</a:t>
                    </a:r>
                  </a:p>
                </p:txBody>
              </p:sp>
              <p:sp>
                <p:nvSpPr>
                  <p:cNvPr id="40" name="TextBox 20"/>
                  <p:cNvSpPr txBox="1"/>
                  <p:nvPr/>
                </p:nvSpPr>
                <p:spPr>
                  <a:xfrm>
                    <a:off x="4949785" y="4824968"/>
                    <a:ext cx="971463" cy="449503"/>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200ml</a:t>
                    </a:r>
                  </a:p>
                </p:txBody>
              </p:sp>
            </p:grpSp>
            <p:grpSp>
              <p:nvGrpSpPr>
                <p:cNvPr id="36" name="Group 35"/>
                <p:cNvGrpSpPr/>
                <p:nvPr/>
              </p:nvGrpSpPr>
              <p:grpSpPr>
                <a:xfrm>
                  <a:off x="4944904" y="4051770"/>
                  <a:ext cx="981221" cy="821717"/>
                  <a:chOff x="4949785" y="4824968"/>
                  <a:chExt cx="981221" cy="821717"/>
                </a:xfrm>
              </p:grpSpPr>
              <p:sp>
                <p:nvSpPr>
                  <p:cNvPr id="37" name="TextBox 19"/>
                  <p:cNvSpPr txBox="1"/>
                  <p:nvPr/>
                </p:nvSpPr>
                <p:spPr>
                  <a:xfrm>
                    <a:off x="4959545" y="5197182"/>
                    <a:ext cx="971461" cy="449503"/>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300ml</a:t>
                    </a:r>
                  </a:p>
                </p:txBody>
              </p:sp>
              <p:sp>
                <p:nvSpPr>
                  <p:cNvPr id="38" name="TextBox 20"/>
                  <p:cNvSpPr txBox="1"/>
                  <p:nvPr/>
                </p:nvSpPr>
                <p:spPr>
                  <a:xfrm>
                    <a:off x="4949785" y="4824968"/>
                    <a:ext cx="971462"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400ml</a:t>
                    </a:r>
                  </a:p>
                </p:txBody>
              </p:sp>
            </p:grpSp>
          </p:grpSp>
          <p:grpSp>
            <p:nvGrpSpPr>
              <p:cNvPr id="25" name="Group 24"/>
              <p:cNvGrpSpPr/>
              <p:nvPr/>
            </p:nvGrpSpPr>
            <p:grpSpPr>
              <a:xfrm>
                <a:off x="4935146" y="2473988"/>
                <a:ext cx="981221" cy="1591670"/>
                <a:chOff x="4944904" y="4051770"/>
                <a:chExt cx="981221" cy="1591670"/>
              </a:xfrm>
            </p:grpSpPr>
            <p:grpSp>
              <p:nvGrpSpPr>
                <p:cNvPr id="29" name="Group 28"/>
                <p:cNvGrpSpPr/>
                <p:nvPr/>
              </p:nvGrpSpPr>
              <p:grpSpPr>
                <a:xfrm>
                  <a:off x="4949785" y="4824968"/>
                  <a:ext cx="976339" cy="818472"/>
                  <a:chOff x="4949785" y="4824968"/>
                  <a:chExt cx="976339" cy="818472"/>
                </a:xfrm>
              </p:grpSpPr>
              <p:sp>
                <p:nvSpPr>
                  <p:cNvPr id="33" name="TextBox 19"/>
                  <p:cNvSpPr txBox="1"/>
                  <p:nvPr/>
                </p:nvSpPr>
                <p:spPr>
                  <a:xfrm>
                    <a:off x="4954664" y="5193936"/>
                    <a:ext cx="971460"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500ml</a:t>
                    </a:r>
                  </a:p>
                </p:txBody>
              </p:sp>
              <p:sp>
                <p:nvSpPr>
                  <p:cNvPr id="34" name="TextBox 20"/>
                  <p:cNvSpPr txBox="1"/>
                  <p:nvPr/>
                </p:nvSpPr>
                <p:spPr>
                  <a:xfrm>
                    <a:off x="4949785" y="4824968"/>
                    <a:ext cx="971462"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600ml</a:t>
                    </a:r>
                  </a:p>
                </p:txBody>
              </p:sp>
            </p:grpSp>
            <p:grpSp>
              <p:nvGrpSpPr>
                <p:cNvPr id="30" name="Group 29"/>
                <p:cNvGrpSpPr/>
                <p:nvPr/>
              </p:nvGrpSpPr>
              <p:grpSpPr>
                <a:xfrm>
                  <a:off x="4944904" y="4051770"/>
                  <a:ext cx="981221" cy="821719"/>
                  <a:chOff x="4949785" y="4824968"/>
                  <a:chExt cx="981221" cy="821719"/>
                </a:xfrm>
              </p:grpSpPr>
              <p:sp>
                <p:nvSpPr>
                  <p:cNvPr id="31" name="TextBox 19"/>
                  <p:cNvSpPr txBox="1"/>
                  <p:nvPr/>
                </p:nvSpPr>
                <p:spPr>
                  <a:xfrm>
                    <a:off x="4959545" y="5197183"/>
                    <a:ext cx="971461"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700ml</a:t>
                    </a:r>
                  </a:p>
                </p:txBody>
              </p:sp>
              <p:sp>
                <p:nvSpPr>
                  <p:cNvPr id="32" name="TextBox 20"/>
                  <p:cNvSpPr txBox="1"/>
                  <p:nvPr/>
                </p:nvSpPr>
                <p:spPr>
                  <a:xfrm>
                    <a:off x="4949785" y="4824968"/>
                    <a:ext cx="971462"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800ml</a:t>
                    </a:r>
                  </a:p>
                </p:txBody>
              </p:sp>
            </p:grpSp>
          </p:grpSp>
          <p:grpSp>
            <p:nvGrpSpPr>
              <p:cNvPr id="26" name="Group 25"/>
              <p:cNvGrpSpPr/>
              <p:nvPr/>
            </p:nvGrpSpPr>
            <p:grpSpPr>
              <a:xfrm>
                <a:off x="4831841" y="1780049"/>
                <a:ext cx="1108119" cy="821717"/>
                <a:chOff x="4949785" y="4824968"/>
                <a:chExt cx="899620" cy="821717"/>
              </a:xfrm>
            </p:grpSpPr>
            <p:sp>
              <p:nvSpPr>
                <p:cNvPr id="27" name="TextBox 19"/>
                <p:cNvSpPr txBox="1"/>
                <p:nvPr/>
              </p:nvSpPr>
              <p:spPr>
                <a:xfrm>
                  <a:off x="4959546" y="5197182"/>
                  <a:ext cx="885995" cy="449503"/>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  900ml</a:t>
                  </a:r>
                </a:p>
              </p:txBody>
            </p:sp>
            <p:sp>
              <p:nvSpPr>
                <p:cNvPr id="28" name="TextBox 20"/>
                <p:cNvSpPr txBox="1"/>
                <p:nvPr/>
              </p:nvSpPr>
              <p:spPr>
                <a:xfrm>
                  <a:off x="4949785" y="4824968"/>
                  <a:ext cx="899620"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1000ml</a:t>
                  </a:r>
                </a:p>
              </p:txBody>
            </p:sp>
          </p:grpSp>
        </p:grpSp>
      </p:grpSp>
      <p:sp>
        <p:nvSpPr>
          <p:cNvPr id="43" name="Speech Bubble: Rectangle with Corners Rounded 10">
            <a:extLst>
              <a:ext uri="{FF2B5EF4-FFF2-40B4-BE49-F238E27FC236}">
                <a16:creationId xmlns:a16="http://schemas.microsoft.com/office/drawing/2014/main" id="{74C417F1-7452-4CAF-B654-EF88E64246B4}"/>
              </a:ext>
            </a:extLst>
          </p:cNvPr>
          <p:cNvSpPr/>
          <p:nvPr/>
        </p:nvSpPr>
        <p:spPr>
          <a:xfrm>
            <a:off x="3829815" y="3843069"/>
            <a:ext cx="2289912" cy="2187189"/>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Show children a teaspoon and explain that it holds 5 millilitres… millilitres are </a:t>
            </a:r>
            <a:r>
              <a:rPr lang="en-GB" b="1" dirty="0">
                <a:solidFill>
                  <a:srgbClr val="FF0000"/>
                </a:solidFill>
              </a:rPr>
              <a:t>very</a:t>
            </a:r>
            <a:r>
              <a:rPr lang="en-GB" dirty="0">
                <a:solidFill>
                  <a:srgbClr val="253746"/>
                </a:solidFill>
              </a:rPr>
              <a:t> tiny!</a:t>
            </a:r>
          </a:p>
        </p:txBody>
      </p:sp>
      <p:sp>
        <p:nvSpPr>
          <p:cNvPr id="44" name="TextBox 43">
            <a:extLst>
              <a:ext uri="{FF2B5EF4-FFF2-40B4-BE49-F238E27FC236}">
                <a16:creationId xmlns:a16="http://schemas.microsoft.com/office/drawing/2014/main" id="{CD2B932C-934F-4CE1-A3C6-6BA20DBBBADF}"/>
              </a:ext>
            </a:extLst>
          </p:cNvPr>
          <p:cNvSpPr txBox="1"/>
          <p:nvPr/>
        </p:nvSpPr>
        <p:spPr>
          <a:xfrm>
            <a:off x="44490" y="66453"/>
            <a:ext cx="8933534" cy="707886"/>
          </a:xfrm>
          <a:prstGeom prst="rect">
            <a:avLst/>
          </a:prstGeom>
          <a:noFill/>
        </p:spPr>
        <p:txBody>
          <a:bodyPr wrap="square" rtlCol="0">
            <a:spAutoFit/>
          </a:bodyPr>
          <a:lstStyle/>
          <a:p>
            <a:pPr lvl="0"/>
            <a:r>
              <a:rPr lang="en-GB" sz="2000" b="1" dirty="0">
                <a:solidFill>
                  <a:srgbClr val="253746"/>
                </a:solidFill>
              </a:rPr>
              <a:t>Day 3: </a:t>
            </a:r>
            <a:r>
              <a:rPr lang="en-GB" sz="2000" b="1" dirty="0" smtClean="0">
                <a:solidFill>
                  <a:srgbClr val="FFC000"/>
                </a:solidFill>
                <a:latin typeface="Times New Roman" panose="02020603050405020304" pitchFamily="18" charset="0"/>
                <a:ea typeface="Times New Roman" panose="02020603050405020304" pitchFamily="18" charset="0"/>
              </a:rPr>
              <a:t>I </a:t>
            </a:r>
            <a:r>
              <a:rPr lang="en-GB" sz="2000" b="1" dirty="0">
                <a:solidFill>
                  <a:srgbClr val="FFC000"/>
                </a:solidFill>
                <a:latin typeface="Times New Roman" panose="02020603050405020304" pitchFamily="18" charset="0"/>
                <a:ea typeface="Times New Roman" panose="02020603050405020304" pitchFamily="18" charset="0"/>
              </a:rPr>
              <a:t>know that how much bottles hold can be measured in millilitres. </a:t>
            </a:r>
            <a:r>
              <a:rPr lang="en-GB" sz="20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36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243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5" grpId="0" animBg="1"/>
      <p:bldP spid="4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25</a:t>
            </a:fld>
            <a:endParaRPr lang="en-GB" dirty="0">
              <a:solidFill>
                <a:srgbClr val="EA7600"/>
              </a:solidFill>
            </a:endParaRPr>
          </a:p>
        </p:txBody>
      </p:sp>
      <p:sp>
        <p:nvSpPr>
          <p:cNvPr id="19" name="Speech Bubble: Rectangle with Corners Rounded 10">
            <a:extLst>
              <a:ext uri="{FF2B5EF4-FFF2-40B4-BE49-F238E27FC236}">
                <a16:creationId xmlns:a16="http://schemas.microsoft.com/office/drawing/2014/main" id="{74C417F1-7452-4CAF-B654-EF88E64246B4}"/>
              </a:ext>
            </a:extLst>
          </p:cNvPr>
          <p:cNvSpPr/>
          <p:nvPr/>
        </p:nvSpPr>
        <p:spPr>
          <a:xfrm>
            <a:off x="4807625" y="744729"/>
            <a:ext cx="4093827" cy="1421174"/>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Show children four different-sized bottles, of different proportions, each labelled 1, 2, 3, or 4.</a:t>
            </a:r>
          </a:p>
        </p:txBody>
      </p:sp>
      <p:grpSp>
        <p:nvGrpSpPr>
          <p:cNvPr id="20" name="Group 19"/>
          <p:cNvGrpSpPr/>
          <p:nvPr/>
        </p:nvGrpSpPr>
        <p:grpSpPr>
          <a:xfrm>
            <a:off x="5606143" y="2292712"/>
            <a:ext cx="3444072" cy="3865764"/>
            <a:chOff x="3402419" y="659219"/>
            <a:chExt cx="5151031" cy="5645888"/>
          </a:xfrm>
        </p:grpSpPr>
        <p:pic>
          <p:nvPicPr>
            <p:cNvPr id="21" name="Picture 2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02419" y="659219"/>
              <a:ext cx="5151031" cy="5645888"/>
            </a:xfrm>
            <a:prstGeom prst="rect">
              <a:avLst/>
            </a:prstGeom>
          </p:spPr>
        </p:pic>
        <p:grpSp>
          <p:nvGrpSpPr>
            <p:cNvPr id="22" name="Group 21"/>
            <p:cNvGrpSpPr/>
            <p:nvPr/>
          </p:nvGrpSpPr>
          <p:grpSpPr>
            <a:xfrm>
              <a:off x="5655573" y="1739443"/>
              <a:ext cx="923926" cy="4073747"/>
              <a:chOff x="1769373" y="1794122"/>
              <a:chExt cx="923926" cy="4073747"/>
            </a:xfrm>
          </p:grpSpPr>
          <p:pic>
            <p:nvPicPr>
              <p:cNvPr id="4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b="2567"/>
              <a:stretch/>
            </p:blipFill>
            <p:spPr bwMode="auto">
              <a:xfrm>
                <a:off x="1769373" y="3686237"/>
                <a:ext cx="923925" cy="2181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b="4883"/>
              <a:stretch/>
            </p:blipFill>
            <p:spPr bwMode="auto">
              <a:xfrm>
                <a:off x="1769374" y="1794122"/>
                <a:ext cx="923925" cy="2049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23" name="Group 22"/>
            <p:cNvGrpSpPr/>
            <p:nvPr/>
          </p:nvGrpSpPr>
          <p:grpSpPr>
            <a:xfrm>
              <a:off x="4826333" y="1780049"/>
              <a:ext cx="1113629" cy="3829148"/>
              <a:chOff x="4826333" y="1780049"/>
              <a:chExt cx="1113629" cy="3829148"/>
            </a:xfrm>
          </p:grpSpPr>
          <p:grpSp>
            <p:nvGrpSpPr>
              <p:cNvPr id="24" name="Group 23"/>
              <p:cNvGrpSpPr/>
              <p:nvPr/>
            </p:nvGrpSpPr>
            <p:grpSpPr>
              <a:xfrm>
                <a:off x="4944904" y="4051770"/>
                <a:ext cx="981222" cy="1557427"/>
                <a:chOff x="4944904" y="4051770"/>
                <a:chExt cx="981222" cy="1557427"/>
              </a:xfrm>
            </p:grpSpPr>
            <p:grpSp>
              <p:nvGrpSpPr>
                <p:cNvPr id="35" name="Group 34"/>
                <p:cNvGrpSpPr/>
                <p:nvPr/>
              </p:nvGrpSpPr>
              <p:grpSpPr>
                <a:xfrm>
                  <a:off x="4949785" y="4790726"/>
                  <a:ext cx="976341" cy="818471"/>
                  <a:chOff x="4949785" y="4790726"/>
                  <a:chExt cx="976341" cy="818471"/>
                </a:xfrm>
              </p:grpSpPr>
              <p:sp>
                <p:nvSpPr>
                  <p:cNvPr id="39" name="TextBox 19"/>
                  <p:cNvSpPr txBox="1"/>
                  <p:nvPr/>
                </p:nvSpPr>
                <p:spPr>
                  <a:xfrm>
                    <a:off x="4954664" y="5159692"/>
                    <a:ext cx="971462" cy="449505"/>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100ml</a:t>
                    </a:r>
                  </a:p>
                </p:txBody>
              </p:sp>
              <p:sp>
                <p:nvSpPr>
                  <p:cNvPr id="40" name="TextBox 20"/>
                  <p:cNvSpPr txBox="1"/>
                  <p:nvPr/>
                </p:nvSpPr>
                <p:spPr>
                  <a:xfrm>
                    <a:off x="4949785" y="4790726"/>
                    <a:ext cx="971462" cy="449503"/>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200ml</a:t>
                    </a:r>
                  </a:p>
                </p:txBody>
              </p:sp>
            </p:grpSp>
            <p:grpSp>
              <p:nvGrpSpPr>
                <p:cNvPr id="36" name="Group 35"/>
                <p:cNvGrpSpPr/>
                <p:nvPr/>
              </p:nvGrpSpPr>
              <p:grpSpPr>
                <a:xfrm>
                  <a:off x="4944904" y="4051770"/>
                  <a:ext cx="981221" cy="821717"/>
                  <a:chOff x="4949785" y="4824968"/>
                  <a:chExt cx="981221" cy="821717"/>
                </a:xfrm>
              </p:grpSpPr>
              <p:sp>
                <p:nvSpPr>
                  <p:cNvPr id="37" name="TextBox 19"/>
                  <p:cNvSpPr txBox="1"/>
                  <p:nvPr/>
                </p:nvSpPr>
                <p:spPr>
                  <a:xfrm>
                    <a:off x="4959545" y="5197182"/>
                    <a:ext cx="971461" cy="449503"/>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300ml</a:t>
                    </a:r>
                  </a:p>
                </p:txBody>
              </p:sp>
              <p:sp>
                <p:nvSpPr>
                  <p:cNvPr id="38" name="TextBox 20"/>
                  <p:cNvSpPr txBox="1"/>
                  <p:nvPr/>
                </p:nvSpPr>
                <p:spPr>
                  <a:xfrm>
                    <a:off x="4949785" y="4824968"/>
                    <a:ext cx="971462"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400ml</a:t>
                    </a:r>
                  </a:p>
                </p:txBody>
              </p:sp>
            </p:grpSp>
          </p:grpSp>
          <p:grpSp>
            <p:nvGrpSpPr>
              <p:cNvPr id="25" name="Group 24"/>
              <p:cNvGrpSpPr/>
              <p:nvPr/>
            </p:nvGrpSpPr>
            <p:grpSpPr>
              <a:xfrm>
                <a:off x="4935146" y="2473988"/>
                <a:ext cx="981221" cy="1591670"/>
                <a:chOff x="4944904" y="4051770"/>
                <a:chExt cx="981221" cy="1591670"/>
              </a:xfrm>
            </p:grpSpPr>
            <p:grpSp>
              <p:nvGrpSpPr>
                <p:cNvPr id="29" name="Group 28"/>
                <p:cNvGrpSpPr/>
                <p:nvPr/>
              </p:nvGrpSpPr>
              <p:grpSpPr>
                <a:xfrm>
                  <a:off x="4949785" y="4824968"/>
                  <a:ext cx="976339" cy="818472"/>
                  <a:chOff x="4949785" y="4824968"/>
                  <a:chExt cx="976339" cy="818472"/>
                </a:xfrm>
              </p:grpSpPr>
              <p:sp>
                <p:nvSpPr>
                  <p:cNvPr id="33" name="TextBox 19"/>
                  <p:cNvSpPr txBox="1"/>
                  <p:nvPr/>
                </p:nvSpPr>
                <p:spPr>
                  <a:xfrm>
                    <a:off x="4954664" y="5193936"/>
                    <a:ext cx="971460"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500ml</a:t>
                    </a:r>
                  </a:p>
                </p:txBody>
              </p:sp>
              <p:sp>
                <p:nvSpPr>
                  <p:cNvPr id="34" name="TextBox 20"/>
                  <p:cNvSpPr txBox="1"/>
                  <p:nvPr/>
                </p:nvSpPr>
                <p:spPr>
                  <a:xfrm>
                    <a:off x="4949785" y="4824968"/>
                    <a:ext cx="971462"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600ml</a:t>
                    </a:r>
                  </a:p>
                </p:txBody>
              </p:sp>
            </p:grpSp>
            <p:grpSp>
              <p:nvGrpSpPr>
                <p:cNvPr id="30" name="Group 29"/>
                <p:cNvGrpSpPr/>
                <p:nvPr/>
              </p:nvGrpSpPr>
              <p:grpSpPr>
                <a:xfrm>
                  <a:off x="4944904" y="4051770"/>
                  <a:ext cx="981221" cy="821719"/>
                  <a:chOff x="4949785" y="4824968"/>
                  <a:chExt cx="981221" cy="821719"/>
                </a:xfrm>
              </p:grpSpPr>
              <p:sp>
                <p:nvSpPr>
                  <p:cNvPr id="31" name="TextBox 19"/>
                  <p:cNvSpPr txBox="1"/>
                  <p:nvPr/>
                </p:nvSpPr>
                <p:spPr>
                  <a:xfrm>
                    <a:off x="4959545" y="5197183"/>
                    <a:ext cx="971461"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700ml</a:t>
                    </a:r>
                  </a:p>
                </p:txBody>
              </p:sp>
              <p:sp>
                <p:nvSpPr>
                  <p:cNvPr id="32" name="TextBox 20"/>
                  <p:cNvSpPr txBox="1"/>
                  <p:nvPr/>
                </p:nvSpPr>
                <p:spPr>
                  <a:xfrm>
                    <a:off x="4949785" y="4824968"/>
                    <a:ext cx="971462"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800ml</a:t>
                    </a:r>
                  </a:p>
                </p:txBody>
              </p:sp>
            </p:grpSp>
          </p:grpSp>
          <p:grpSp>
            <p:nvGrpSpPr>
              <p:cNvPr id="26" name="Group 25"/>
              <p:cNvGrpSpPr/>
              <p:nvPr/>
            </p:nvGrpSpPr>
            <p:grpSpPr>
              <a:xfrm>
                <a:off x="4826333" y="1780049"/>
                <a:ext cx="1113629" cy="787475"/>
                <a:chOff x="4945312" y="4824968"/>
                <a:chExt cx="904093" cy="787475"/>
              </a:xfrm>
            </p:grpSpPr>
            <p:sp>
              <p:nvSpPr>
                <p:cNvPr id="27" name="TextBox 19"/>
                <p:cNvSpPr txBox="1"/>
                <p:nvPr/>
              </p:nvSpPr>
              <p:spPr>
                <a:xfrm>
                  <a:off x="4945312" y="5162938"/>
                  <a:ext cx="885995" cy="449505"/>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  900ml</a:t>
                  </a:r>
                </a:p>
              </p:txBody>
            </p:sp>
            <p:sp>
              <p:nvSpPr>
                <p:cNvPr id="28" name="TextBox 20"/>
                <p:cNvSpPr txBox="1"/>
                <p:nvPr/>
              </p:nvSpPr>
              <p:spPr>
                <a:xfrm>
                  <a:off x="4949785" y="4824968"/>
                  <a:ext cx="899620" cy="449504"/>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t>1000ml</a:t>
                  </a:r>
                </a:p>
              </p:txBody>
            </p:sp>
          </p:grpSp>
        </p:grpSp>
      </p:grpSp>
      <p:grpSp>
        <p:nvGrpSpPr>
          <p:cNvPr id="43" name="Group 42">
            <a:extLst>
              <a:ext uri="{FF2B5EF4-FFF2-40B4-BE49-F238E27FC236}">
                <a16:creationId xmlns:a16="http://schemas.microsoft.com/office/drawing/2014/main" id="{7BB30A5C-334A-4DE7-8017-2D88CC0A727C}"/>
              </a:ext>
            </a:extLst>
          </p:cNvPr>
          <p:cNvGrpSpPr/>
          <p:nvPr/>
        </p:nvGrpSpPr>
        <p:grpSpPr>
          <a:xfrm>
            <a:off x="847724" y="1283931"/>
            <a:ext cx="3354161" cy="2199652"/>
            <a:chOff x="4298496" y="4039716"/>
            <a:chExt cx="2801678" cy="1592488"/>
          </a:xfrm>
        </p:grpSpPr>
        <p:sp>
          <p:nvSpPr>
            <p:cNvPr id="44" name="Speech Bubble: Rectangle with Corners Rounded 14">
              <a:extLst>
                <a:ext uri="{FF2B5EF4-FFF2-40B4-BE49-F238E27FC236}">
                  <a16:creationId xmlns:a16="http://schemas.microsoft.com/office/drawing/2014/main" id="{C5C595CE-B7F4-4D5E-A864-1E044BBD6CB2}"/>
                </a:ext>
              </a:extLst>
            </p:cNvPr>
            <p:cNvSpPr/>
            <p:nvPr/>
          </p:nvSpPr>
          <p:spPr>
            <a:xfrm>
              <a:off x="4298496" y="4063018"/>
              <a:ext cx="2801678" cy="1569186"/>
            </a:xfrm>
            <a:prstGeom prst="cloudCallout">
              <a:avLst>
                <a:gd name="adj1" fmla="val -59741"/>
                <a:gd name="adj2" fmla="val 66793"/>
              </a:avLst>
            </a:prstGeom>
            <a:solidFill>
              <a:schemeClr val="accent5">
                <a:lumMod val="20000"/>
                <a:lumOff val="80000"/>
              </a:schemeClr>
            </a:solidFill>
            <a:ln w="28575">
              <a:solidFill>
                <a:srgbClr val="004A76"/>
              </a:solid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14000"/>
                </a:lnSpc>
              </a:pPr>
              <a:r>
                <a:rPr lang="en-GB" sz="2000" b="1" dirty="0">
                  <a:solidFill>
                    <a:srgbClr val="253746"/>
                  </a:solidFill>
                  <a:latin typeface="Myriad Pro Light" panose="020B0603030403020204" pitchFamily="34" charset="0"/>
                </a:rPr>
                <a:t>Which bottle do you think holds the most?</a:t>
              </a:r>
            </a:p>
          </p:txBody>
        </p:sp>
        <p:pic>
          <p:nvPicPr>
            <p:cNvPr id="45" name="Picture 44">
              <a:extLst>
                <a:ext uri="{FF2B5EF4-FFF2-40B4-BE49-F238E27FC236}">
                  <a16:creationId xmlns:a16="http://schemas.microsoft.com/office/drawing/2014/main" id="{E6B10444-E519-49CD-A529-0F22C67FF3BC}"/>
                </a:ext>
              </a:extLst>
            </p:cNvPr>
            <p:cNvPicPr>
              <a:picLocks noChangeAspect="1"/>
            </p:cNvPicPr>
            <p:nvPr/>
          </p:nvPicPr>
          <p:blipFill rotWithShape="1">
            <a:blip r:embed="rId6" cstate="print">
              <a:duotone>
                <a:prstClr val="black"/>
                <a:schemeClr val="accent1">
                  <a:tint val="45000"/>
                  <a:satMod val="400000"/>
                </a:schemeClr>
              </a:duotone>
              <a:extLst>
                <a:ext uri="{28A0092B-C50C-407E-A947-70E740481C1C}">
                  <a14:useLocalDpi xmlns:a14="http://schemas.microsoft.com/office/drawing/2010/main" val="0"/>
                </a:ext>
              </a:extLst>
            </a:blip>
            <a:srcRect l="29308" t="7868" r="20201" b="6886"/>
            <a:stretch/>
          </p:blipFill>
          <p:spPr>
            <a:xfrm>
              <a:off x="6427976" y="4039716"/>
              <a:ext cx="391606" cy="686324"/>
            </a:xfrm>
            <a:prstGeom prst="rect">
              <a:avLst/>
            </a:prstGeom>
          </p:spPr>
        </p:pic>
      </p:grpSp>
      <p:grpSp>
        <p:nvGrpSpPr>
          <p:cNvPr id="47" name="Group 46">
            <a:extLst>
              <a:ext uri="{FF2B5EF4-FFF2-40B4-BE49-F238E27FC236}">
                <a16:creationId xmlns:a16="http://schemas.microsoft.com/office/drawing/2014/main" id="{7BB30A5C-334A-4DE7-8017-2D88CC0A727C}"/>
              </a:ext>
            </a:extLst>
          </p:cNvPr>
          <p:cNvGrpSpPr/>
          <p:nvPr/>
        </p:nvGrpSpPr>
        <p:grpSpPr>
          <a:xfrm>
            <a:off x="2382007" y="2741522"/>
            <a:ext cx="2967910" cy="1484125"/>
            <a:chOff x="4298496" y="4063018"/>
            <a:chExt cx="2801678" cy="1569186"/>
          </a:xfrm>
        </p:grpSpPr>
        <p:sp>
          <p:nvSpPr>
            <p:cNvPr id="48" name="Speech Bubble: Rectangle with Corners Rounded 14">
              <a:extLst>
                <a:ext uri="{FF2B5EF4-FFF2-40B4-BE49-F238E27FC236}">
                  <a16:creationId xmlns:a16="http://schemas.microsoft.com/office/drawing/2014/main" id="{C5C595CE-B7F4-4D5E-A864-1E044BBD6CB2}"/>
                </a:ext>
              </a:extLst>
            </p:cNvPr>
            <p:cNvSpPr/>
            <p:nvPr/>
          </p:nvSpPr>
          <p:spPr>
            <a:xfrm>
              <a:off x="4298496" y="4063018"/>
              <a:ext cx="2801678" cy="1569186"/>
            </a:xfrm>
            <a:prstGeom prst="cloudCallout">
              <a:avLst>
                <a:gd name="adj1" fmla="val 46625"/>
                <a:gd name="adj2" fmla="val 82930"/>
              </a:avLst>
            </a:prstGeom>
            <a:solidFill>
              <a:schemeClr val="accent5">
                <a:lumMod val="20000"/>
                <a:lumOff val="80000"/>
              </a:schemeClr>
            </a:solidFill>
            <a:ln w="28575">
              <a:solidFill>
                <a:srgbClr val="004A76"/>
              </a:solid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14000"/>
                </a:lnSpc>
              </a:pPr>
              <a:r>
                <a:rPr lang="en-GB" sz="2000" b="1" dirty="0">
                  <a:solidFill>
                    <a:srgbClr val="253746"/>
                  </a:solidFill>
                  <a:latin typeface="Myriad Pro Light" panose="020B0603030403020204" pitchFamily="34" charset="0"/>
                </a:rPr>
                <a:t>… And the least?</a:t>
              </a:r>
            </a:p>
          </p:txBody>
        </p:sp>
        <p:pic>
          <p:nvPicPr>
            <p:cNvPr id="49" name="Picture 48">
              <a:extLst>
                <a:ext uri="{FF2B5EF4-FFF2-40B4-BE49-F238E27FC236}">
                  <a16:creationId xmlns:a16="http://schemas.microsoft.com/office/drawing/2014/main" id="{E6B10444-E519-49CD-A529-0F22C67FF3BC}"/>
                </a:ext>
              </a:extLst>
            </p:cNvPr>
            <p:cNvPicPr>
              <a:picLocks noChangeAspect="1"/>
            </p:cNvPicPr>
            <p:nvPr/>
          </p:nvPicPr>
          <p:blipFill rotWithShape="1">
            <a:blip r:embed="rId6" cstate="print">
              <a:duotone>
                <a:prstClr val="black"/>
                <a:schemeClr val="accent1">
                  <a:tint val="45000"/>
                  <a:satMod val="400000"/>
                </a:schemeClr>
              </a:duotone>
              <a:extLst>
                <a:ext uri="{28A0092B-C50C-407E-A947-70E740481C1C}">
                  <a14:useLocalDpi xmlns:a14="http://schemas.microsoft.com/office/drawing/2010/main" val="0"/>
                </a:ext>
              </a:extLst>
            </a:blip>
            <a:srcRect l="29308" t="7868" r="20201" b="6886"/>
            <a:stretch/>
          </p:blipFill>
          <p:spPr>
            <a:xfrm>
              <a:off x="6443398" y="4287950"/>
              <a:ext cx="391606" cy="849534"/>
            </a:xfrm>
            <a:prstGeom prst="rect">
              <a:avLst/>
            </a:prstGeom>
          </p:spPr>
        </p:pic>
      </p:grpSp>
      <p:sp>
        <p:nvSpPr>
          <p:cNvPr id="50" name="Speech Bubble: Rectangle with Corners Rounded 10">
            <a:extLst>
              <a:ext uri="{FF2B5EF4-FFF2-40B4-BE49-F238E27FC236}">
                <a16:creationId xmlns:a16="http://schemas.microsoft.com/office/drawing/2014/main" id="{74C417F1-7452-4CAF-B654-EF88E64246B4}"/>
              </a:ext>
            </a:extLst>
          </p:cNvPr>
          <p:cNvSpPr/>
          <p:nvPr/>
        </p:nvSpPr>
        <p:spPr>
          <a:xfrm>
            <a:off x="757341" y="4435361"/>
            <a:ext cx="4093827" cy="1421174"/>
          </a:xfrm>
          <a:prstGeom prst="flowChartTermina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dirty="0">
                <a:solidFill>
                  <a:srgbClr val="253746"/>
                </a:solidFill>
              </a:rPr>
              <a:t>O</a:t>
            </a:r>
            <a:r>
              <a:rPr lang="en-GB" dirty="0" smtClean="0">
                <a:solidFill>
                  <a:srgbClr val="253746"/>
                </a:solidFill>
              </a:rPr>
              <a:t>rder </a:t>
            </a:r>
            <a:r>
              <a:rPr lang="en-GB" dirty="0">
                <a:solidFill>
                  <a:srgbClr val="253746"/>
                </a:solidFill>
              </a:rPr>
              <a:t>the bottle according to the children’s ideas. Write the labels in order.</a:t>
            </a:r>
          </a:p>
        </p:txBody>
      </p:sp>
      <p:sp>
        <p:nvSpPr>
          <p:cNvPr id="46" name="TextBox 45">
            <a:extLst>
              <a:ext uri="{FF2B5EF4-FFF2-40B4-BE49-F238E27FC236}">
                <a16:creationId xmlns:a16="http://schemas.microsoft.com/office/drawing/2014/main" id="{8A0D5487-5BA6-4E27-A226-AE688CBF5A38}"/>
              </a:ext>
            </a:extLst>
          </p:cNvPr>
          <p:cNvSpPr txBox="1"/>
          <p:nvPr/>
        </p:nvSpPr>
        <p:spPr>
          <a:xfrm>
            <a:off x="44490" y="66453"/>
            <a:ext cx="8933534" cy="707886"/>
          </a:xfrm>
          <a:prstGeom prst="rect">
            <a:avLst/>
          </a:prstGeom>
          <a:noFill/>
        </p:spPr>
        <p:txBody>
          <a:bodyPr wrap="square" rtlCol="0">
            <a:spAutoFit/>
          </a:bodyPr>
          <a:lstStyle/>
          <a:p>
            <a:pPr lvl="0"/>
            <a:r>
              <a:rPr lang="en-GB" sz="2000" b="1" dirty="0">
                <a:solidFill>
                  <a:srgbClr val="253746"/>
                </a:solidFill>
              </a:rPr>
              <a:t>Day 3: </a:t>
            </a:r>
            <a:r>
              <a:rPr lang="en-GB" sz="2000" b="1" dirty="0">
                <a:solidFill>
                  <a:srgbClr val="FFC000"/>
                </a:solidFill>
                <a:latin typeface="Times New Roman" panose="02020603050405020304" pitchFamily="18" charset="0"/>
                <a:ea typeface="Times New Roman" panose="02020603050405020304" pitchFamily="18" charset="0"/>
              </a:rPr>
              <a:t>I know that how much bottles hold can be measured in millilitres. </a:t>
            </a:r>
            <a:r>
              <a:rPr lang="en-GB" sz="20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36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619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26</a:t>
            </a:fld>
            <a:endParaRPr lang="en-GB" dirty="0">
              <a:solidFill>
                <a:srgbClr val="EA7600"/>
              </a:solidFill>
            </a:endParaRPr>
          </a:p>
        </p:txBody>
      </p:sp>
      <p:pic>
        <p:nvPicPr>
          <p:cNvPr id="4" name="Picture 3">
            <a:extLst>
              <a:ext uri="{FF2B5EF4-FFF2-40B4-BE49-F238E27FC236}">
                <a16:creationId xmlns:a16="http://schemas.microsoft.com/office/drawing/2014/main" id="{A90F78C6-6DD5-4D15-93A8-3935B692006B}"/>
              </a:ext>
            </a:extLst>
          </p:cNvPr>
          <p:cNvPicPr>
            <a:picLocks noChangeAspect="1"/>
          </p:cNvPicPr>
          <p:nvPr/>
        </p:nvPicPr>
        <p:blipFill>
          <a:blip r:embed="rId3"/>
          <a:stretch>
            <a:fillRect/>
          </a:stretch>
        </p:blipFill>
        <p:spPr>
          <a:xfrm>
            <a:off x="269907" y="223859"/>
            <a:ext cx="8612289" cy="5630841"/>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70AA84E8-28A0-43A4-B088-BD03B73431CC}"/>
              </a:ext>
            </a:extLst>
          </p:cNvPr>
          <p:cNvSpPr/>
          <p:nvPr/>
        </p:nvSpPr>
        <p:spPr>
          <a:xfrm>
            <a:off x="308007" y="5194300"/>
            <a:ext cx="8391493" cy="596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 name="Group 10"/>
          <p:cNvGrpSpPr/>
          <p:nvPr/>
        </p:nvGrpSpPr>
        <p:grpSpPr>
          <a:xfrm>
            <a:off x="5560937" y="5176184"/>
            <a:ext cx="1713640" cy="1160976"/>
            <a:chOff x="1834709" y="4015907"/>
            <a:chExt cx="1606379" cy="952832"/>
          </a:xfrm>
        </p:grpSpPr>
        <p:sp>
          <p:nvSpPr>
            <p:cNvPr id="14" name="Rounded Rectangle 13"/>
            <p:cNvSpPr/>
            <p:nvPr/>
          </p:nvSpPr>
          <p:spPr>
            <a:xfrm>
              <a:off x="1834709" y="4015907"/>
              <a:ext cx="1606379" cy="495328"/>
            </a:xfrm>
            <a:prstGeom prst="roundRect">
              <a:avLst>
                <a:gd name="adj" fmla="val 42473"/>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Challenge</a:t>
              </a:r>
              <a:endParaRPr lang="en-GB" sz="2400" b="1" dirty="0">
                <a:solidFill>
                  <a:schemeClr val="tx1"/>
                </a:solidFill>
              </a:endParaRPr>
            </a:p>
          </p:txBody>
        </p:sp>
        <p:pic>
          <p:nvPicPr>
            <p:cNvPr id="15"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944755">
              <a:off x="2150897" y="4363258"/>
              <a:ext cx="388517" cy="60548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2124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0" presetClass="exit" presetSubtype="0" fill="hold" grpId="0" nodeType="withEffect">
                                  <p:stCondLst>
                                    <p:cond delay="0"/>
                                  </p:stCondLst>
                                  <p:childTnLst>
                                    <p:animEffect transition="out" filter="fade">
                                      <p:cBhvr>
                                        <p:cTn id="8" dur="500"/>
                                        <p:tgtEl>
                                          <p:spTgt spid="5"/>
                                        </p:tgtEl>
                                      </p:cBhvr>
                                    </p:animEffect>
                                    <p:set>
                                      <p:cBhvr>
                                        <p:cTn id="9"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27</a:t>
            </a:fld>
            <a:endParaRPr lang="en-GB" dirty="0">
              <a:solidFill>
                <a:srgbClr val="EA7600"/>
              </a:solidFill>
            </a:endParaRPr>
          </a:p>
        </p:txBody>
      </p:sp>
      <p:grpSp>
        <p:nvGrpSpPr>
          <p:cNvPr id="16" name="Group 15"/>
          <p:cNvGrpSpPr/>
          <p:nvPr/>
        </p:nvGrpSpPr>
        <p:grpSpPr>
          <a:xfrm>
            <a:off x="1141748" y="616134"/>
            <a:ext cx="6344904" cy="1009650"/>
            <a:chOff x="943742" y="1418496"/>
            <a:chExt cx="6344904" cy="1009650"/>
          </a:xfrm>
        </p:grpSpPr>
        <p:sp>
          <p:nvSpPr>
            <p:cNvPr id="17" name="TextBox 16">
              <a:extLst>
                <a:ext uri="{FF2B5EF4-FFF2-40B4-BE49-F238E27FC236}">
                  <a16:creationId xmlns:a16="http://schemas.microsoft.com/office/drawing/2014/main" id="{A64F3FED-3247-4F55-BF8A-D1D9E087C650}"/>
                </a:ext>
              </a:extLst>
            </p:cNvPr>
            <p:cNvSpPr txBox="1"/>
            <p:nvPr/>
          </p:nvSpPr>
          <p:spPr>
            <a:xfrm>
              <a:off x="1802246" y="1729083"/>
              <a:ext cx="5486400" cy="461665"/>
            </a:xfrm>
            <a:prstGeom prst="rect">
              <a:avLst/>
            </a:prstGeom>
            <a:noFill/>
          </p:spPr>
          <p:txBody>
            <a:bodyPr wrap="square" rtlCol="0">
              <a:spAutoFit/>
            </a:bodyPr>
            <a:lstStyle/>
            <a:p>
              <a:pPr algn="ctr"/>
              <a:r>
                <a:rPr lang="en-GB" sz="2400" b="1" dirty="0">
                  <a:solidFill>
                    <a:srgbClr val="253746"/>
                  </a:solidFill>
                </a:rPr>
                <a:t>Well Done!  You’ve completed this unit.</a:t>
              </a:r>
            </a:p>
          </p:txBody>
        </p:sp>
        <p:pic>
          <p:nvPicPr>
            <p:cNvPr id="18" name="Picture 3" descr="N:\Documents\Website\Wagtail Website\User Manuel for HT\Smiley-fac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742" y="1418496"/>
              <a:ext cx="1019175" cy="1009650"/>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235C6649-CC44-4752-9E87-3E5D64200B51}"/>
              </a:ext>
            </a:extLst>
          </p:cNvPr>
          <p:cNvSpPr txBox="1"/>
          <p:nvPr/>
        </p:nvSpPr>
        <p:spPr>
          <a:xfrm>
            <a:off x="116681" y="16610"/>
            <a:ext cx="8910088" cy="892552"/>
          </a:xfrm>
          <a:prstGeom prst="rect">
            <a:avLst/>
          </a:prstGeom>
          <a:noFill/>
        </p:spPr>
        <p:txBody>
          <a:bodyPr wrap="square" rtlCol="0">
            <a:spAutoFit/>
          </a:bodyPr>
          <a:lstStyle/>
          <a:p>
            <a:pPr algn="ctr"/>
            <a:r>
              <a:rPr lang="en-GB" sz="2800" b="1" dirty="0">
                <a:solidFill>
                  <a:srgbClr val="253746"/>
                </a:solidFill>
              </a:rPr>
              <a:t>Measures and Data</a:t>
            </a:r>
          </a:p>
          <a:p>
            <a:pPr algn="ctr"/>
            <a:r>
              <a:rPr lang="en-GB" sz="2400" b="1" dirty="0">
                <a:solidFill>
                  <a:srgbClr val="253746"/>
                </a:solidFill>
              </a:rPr>
              <a:t>Measure and represent capacity</a:t>
            </a:r>
          </a:p>
        </p:txBody>
      </p:sp>
      <p:sp>
        <p:nvSpPr>
          <p:cNvPr id="13" name="TextBox 12">
            <a:extLst>
              <a:ext uri="{FF2B5EF4-FFF2-40B4-BE49-F238E27FC236}">
                <a16:creationId xmlns:a16="http://schemas.microsoft.com/office/drawing/2014/main" id="{8E53FCFE-75F6-4F3D-93A3-8E1D2B9472B9}"/>
              </a:ext>
            </a:extLst>
          </p:cNvPr>
          <p:cNvSpPr txBox="1"/>
          <p:nvPr/>
        </p:nvSpPr>
        <p:spPr>
          <a:xfrm>
            <a:off x="506473" y="1365311"/>
            <a:ext cx="8130503" cy="4501232"/>
          </a:xfrm>
          <a:prstGeom prst="rect">
            <a:avLst/>
          </a:prstGeom>
          <a:noFill/>
        </p:spPr>
        <p:txBody>
          <a:bodyPr wrap="square" rtlCol="0">
            <a:spAutoFit/>
          </a:bodyPr>
          <a:lstStyle/>
          <a:p>
            <a:pPr algn="ctr">
              <a:spcAft>
                <a:spcPts val="300"/>
              </a:spcAft>
              <a:buClr>
                <a:schemeClr val="accent2"/>
              </a:buClr>
            </a:pPr>
            <a:r>
              <a:rPr lang="en-US" sz="2400" b="1" dirty="0">
                <a:solidFill>
                  <a:srgbClr val="253746"/>
                </a:solidFill>
              </a:rPr>
              <a:t>Objectives</a:t>
            </a:r>
            <a:endParaRPr lang="en-GB" sz="2400" b="1" dirty="0">
              <a:solidFill>
                <a:srgbClr val="253746"/>
              </a:solidFill>
            </a:endParaRPr>
          </a:p>
          <a:p>
            <a:pPr>
              <a:buClr>
                <a:srgbClr val="EA7600"/>
              </a:buClr>
              <a:buSzPct val="120000"/>
            </a:pPr>
            <a:r>
              <a:rPr lang="en-GB" sz="2000" b="1" dirty="0">
                <a:solidFill>
                  <a:srgbClr val="253746"/>
                </a:solidFill>
              </a:rPr>
              <a:t>Day 1</a:t>
            </a:r>
          </a:p>
          <a:p>
            <a:pPr lvl="0"/>
            <a:r>
              <a:rPr lang="en-GB" sz="2000" b="1" dirty="0">
                <a:solidFill>
                  <a:srgbClr val="00B050"/>
                </a:solidFill>
                <a:latin typeface="Times New Roman" panose="02020603050405020304" pitchFamily="18" charset="0"/>
              </a:rPr>
              <a:t>I can compare and order the capacity of containers.</a:t>
            </a:r>
            <a:endParaRPr lang="en-GB" sz="3600" dirty="0">
              <a:solidFill>
                <a:prstClr val="black"/>
              </a:solidFill>
              <a:latin typeface="Times New Roman" panose="02020603050405020304" pitchFamily="18" charset="0"/>
              <a:ea typeface="Times New Roman" panose="02020603050405020304" pitchFamily="18" charset="0"/>
            </a:endParaRPr>
          </a:p>
          <a:p>
            <a:pPr lvl="0"/>
            <a:r>
              <a:rPr lang="en-GB" sz="2000" b="1" dirty="0">
                <a:solidFill>
                  <a:srgbClr val="FFD966"/>
                </a:solidFill>
                <a:latin typeface="Times New Roman" panose="02020603050405020304" pitchFamily="18" charset="0"/>
              </a:rPr>
              <a:t>I can measure liquid in cupfuls.</a:t>
            </a:r>
            <a:endParaRPr lang="en-GB" sz="3600" dirty="0">
              <a:solidFill>
                <a:prstClr val="black"/>
              </a:solidFill>
              <a:latin typeface="Times New Roman" panose="02020603050405020304" pitchFamily="18" charset="0"/>
              <a:ea typeface="Times New Roman" panose="02020603050405020304" pitchFamily="18" charset="0"/>
            </a:endParaRPr>
          </a:p>
          <a:p>
            <a:pPr lvl="0"/>
            <a:r>
              <a:rPr lang="en-GB" sz="2000" b="1" dirty="0">
                <a:solidFill>
                  <a:srgbClr val="FF0000"/>
                </a:solidFill>
                <a:latin typeface="Times New Roman" panose="02020603050405020304" pitchFamily="18" charset="0"/>
              </a:rPr>
              <a:t>I understand a block graph.</a:t>
            </a:r>
            <a:endParaRPr lang="en-GB" sz="3600" dirty="0">
              <a:solidFill>
                <a:srgbClr val="000000"/>
              </a:solidFill>
              <a:latin typeface="Times New Roman" panose="02020603050405020304" pitchFamily="18" charset="0"/>
              <a:ea typeface="Times New Roman" panose="02020603050405020304" pitchFamily="18" charset="0"/>
            </a:endParaRPr>
          </a:p>
          <a:p>
            <a:pPr>
              <a:buClr>
                <a:srgbClr val="EA7600"/>
              </a:buClr>
              <a:buSzPct val="120000"/>
            </a:pPr>
            <a:r>
              <a:rPr lang="en-GB" sz="2000" b="1" dirty="0" smtClean="0">
                <a:solidFill>
                  <a:srgbClr val="253746"/>
                </a:solidFill>
              </a:rPr>
              <a:t>Day </a:t>
            </a:r>
            <a:r>
              <a:rPr lang="en-GB" sz="2000" b="1" dirty="0">
                <a:solidFill>
                  <a:srgbClr val="253746"/>
                </a:solidFill>
              </a:rPr>
              <a:t>2</a:t>
            </a:r>
          </a:p>
          <a:p>
            <a:pPr lvl="0"/>
            <a:r>
              <a:rPr lang="en-GB" sz="2000" b="1" dirty="0">
                <a:solidFill>
                  <a:srgbClr val="00B050"/>
                </a:solidFill>
                <a:latin typeface="Times New Roman" panose="02020603050405020304" pitchFamily="18" charset="0"/>
                <a:ea typeface="Times New Roman" panose="02020603050405020304" pitchFamily="18" charset="0"/>
              </a:rPr>
              <a:t>I can sort containers into which holds more and less than a cup and make sensible estimates about the capacity.</a:t>
            </a:r>
            <a:endParaRPr lang="en-GB" sz="3600" dirty="0">
              <a:solidFill>
                <a:srgbClr val="000000"/>
              </a:solidFill>
              <a:latin typeface="Times New Roman" panose="02020603050405020304" pitchFamily="18" charset="0"/>
              <a:ea typeface="Times New Roman" panose="02020603050405020304" pitchFamily="18" charset="0"/>
            </a:endParaRPr>
          </a:p>
          <a:p>
            <a:pPr lvl="0"/>
            <a:r>
              <a:rPr lang="en-GB" sz="2000" b="1" dirty="0">
                <a:solidFill>
                  <a:srgbClr val="FFC000"/>
                </a:solidFill>
                <a:latin typeface="Times New Roman" panose="02020603050405020304" pitchFamily="18" charset="0"/>
                <a:ea typeface="Times New Roman" panose="02020603050405020304" pitchFamily="18" charset="0"/>
              </a:rPr>
              <a:t>I can estimate and begin to measure liquid in litres.</a:t>
            </a:r>
            <a:endParaRPr lang="en-GB" sz="3600" dirty="0">
              <a:solidFill>
                <a:srgbClr val="000000"/>
              </a:solidFill>
              <a:latin typeface="Times New Roman" panose="02020603050405020304" pitchFamily="18" charset="0"/>
              <a:ea typeface="Times New Roman" panose="02020603050405020304" pitchFamily="18" charset="0"/>
            </a:endParaRPr>
          </a:p>
          <a:p>
            <a:pPr lvl="0"/>
            <a:r>
              <a:rPr lang="en-GB" sz="2000" b="1" dirty="0">
                <a:solidFill>
                  <a:srgbClr val="C00000"/>
                </a:solidFill>
                <a:latin typeface="Times New Roman" panose="02020603050405020304" pitchFamily="18" charset="0"/>
                <a:ea typeface="Times New Roman" panose="02020603050405020304" pitchFamily="18" charset="0"/>
              </a:rPr>
              <a:t>I understand 1 litre as a measure of capacity.</a:t>
            </a:r>
            <a:endParaRPr lang="en-GB" sz="3600" dirty="0">
              <a:solidFill>
                <a:srgbClr val="000000"/>
              </a:solidFill>
              <a:latin typeface="Times New Roman" panose="02020603050405020304" pitchFamily="18" charset="0"/>
              <a:ea typeface="Times New Roman" panose="02020603050405020304" pitchFamily="18" charset="0"/>
            </a:endParaRPr>
          </a:p>
          <a:p>
            <a:pPr>
              <a:buClr>
                <a:srgbClr val="EA7600"/>
              </a:buClr>
              <a:buSzPct val="120000"/>
            </a:pPr>
            <a:r>
              <a:rPr lang="en-GB" sz="2000" b="1" dirty="0" smtClean="0">
                <a:solidFill>
                  <a:srgbClr val="253746"/>
                </a:solidFill>
              </a:rPr>
              <a:t>Day </a:t>
            </a:r>
            <a:r>
              <a:rPr lang="en-GB" sz="2000" b="1" dirty="0">
                <a:solidFill>
                  <a:srgbClr val="253746"/>
                </a:solidFill>
              </a:rPr>
              <a:t>3</a:t>
            </a:r>
          </a:p>
          <a:p>
            <a:pPr lvl="0"/>
            <a:r>
              <a:rPr lang="en-GB" sz="2000" b="1" dirty="0">
                <a:solidFill>
                  <a:srgbClr val="00B050"/>
                </a:solidFill>
                <a:latin typeface="Times New Roman" panose="02020603050405020304" pitchFamily="18" charset="0"/>
                <a:ea typeface="Times New Roman" panose="02020603050405020304" pitchFamily="18" charset="0"/>
              </a:rPr>
              <a:t>I can create my own pictogram and find simple information from my it.</a:t>
            </a:r>
            <a:endParaRPr lang="en-GB" sz="3600" dirty="0">
              <a:solidFill>
                <a:srgbClr val="000000"/>
              </a:solidFill>
              <a:latin typeface="Times New Roman" panose="02020603050405020304" pitchFamily="18" charset="0"/>
              <a:ea typeface="Times New Roman" panose="02020603050405020304" pitchFamily="18" charset="0"/>
            </a:endParaRPr>
          </a:p>
          <a:p>
            <a:pPr lvl="0"/>
            <a:r>
              <a:rPr lang="en-GB" sz="2000" b="1" dirty="0">
                <a:solidFill>
                  <a:srgbClr val="FFC000"/>
                </a:solidFill>
                <a:latin typeface="Times New Roman" panose="02020603050405020304" pitchFamily="18" charset="0"/>
                <a:ea typeface="Times New Roman" panose="02020603050405020304" pitchFamily="18" charset="0"/>
              </a:rPr>
              <a:t>I know that how much bottles hold can be measured in millilitres.</a:t>
            </a:r>
            <a:endParaRPr lang="en-GB" sz="3600" dirty="0">
              <a:solidFill>
                <a:srgbClr val="000000"/>
              </a:solidFill>
              <a:latin typeface="Times New Roman" panose="02020603050405020304" pitchFamily="18" charset="0"/>
              <a:ea typeface="Times New Roman" panose="02020603050405020304" pitchFamily="18" charset="0"/>
            </a:endParaRPr>
          </a:p>
          <a:p>
            <a:pPr lvl="0"/>
            <a:r>
              <a:rPr lang="en-GB" sz="2000" b="1" dirty="0">
                <a:solidFill>
                  <a:srgbClr val="C00000"/>
                </a:solidFill>
                <a:latin typeface="Times New Roman" panose="02020603050405020304" pitchFamily="18" charset="0"/>
                <a:ea typeface="Times New Roman" panose="02020603050405020304" pitchFamily="18" charset="0"/>
              </a:rPr>
              <a:t>I can draw a pictogram and discuss what it shows.</a:t>
            </a:r>
            <a:endParaRPr lang="en-GB" sz="36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341488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28</a:t>
            </a:fld>
            <a:endParaRPr lang="en-GB" dirty="0">
              <a:solidFill>
                <a:srgbClr val="EA7600"/>
              </a:solidFill>
            </a:endParaRPr>
          </a:p>
        </p:txBody>
      </p:sp>
      <p:sp>
        <p:nvSpPr>
          <p:cNvPr id="5" name="Rectangle 4">
            <a:extLst>
              <a:ext uri="{FF2B5EF4-FFF2-40B4-BE49-F238E27FC236}">
                <a16:creationId xmlns:a16="http://schemas.microsoft.com/office/drawing/2014/main" id="{8A6A29B6-4E23-47C1-8367-36823E5CA408}"/>
              </a:ext>
            </a:extLst>
          </p:cNvPr>
          <p:cNvSpPr/>
          <p:nvPr/>
        </p:nvSpPr>
        <p:spPr>
          <a:xfrm>
            <a:off x="1340285" y="140677"/>
            <a:ext cx="6375748" cy="5908181"/>
          </a:xfrm>
          <a:prstGeom prst="rect">
            <a:avLst/>
          </a:prstGeom>
          <a:solidFill>
            <a:schemeClr val="bg1"/>
          </a:solidFill>
          <a:ln>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66675" algn="ctr">
              <a:spcAft>
                <a:spcPts val="600"/>
              </a:spcAft>
            </a:pPr>
            <a:r>
              <a:rPr lang="en-GB" sz="2000" b="1" dirty="0">
                <a:solidFill>
                  <a:schemeClr val="tx1"/>
                </a:solidFill>
              </a:rPr>
              <a:t>Problem solving and reasoning questions</a:t>
            </a:r>
          </a:p>
          <a:p>
            <a:pPr marL="66675">
              <a:spcAft>
                <a:spcPts val="600"/>
              </a:spcAft>
            </a:pPr>
            <a:endParaRPr lang="en-GB" dirty="0" smtClean="0">
              <a:solidFill>
                <a:schemeClr val="tx1"/>
              </a:solidFill>
            </a:endParaRPr>
          </a:p>
          <a:p>
            <a:pPr marL="66675">
              <a:spcAft>
                <a:spcPts val="600"/>
              </a:spcAft>
            </a:pPr>
            <a:r>
              <a:rPr lang="en-GB" dirty="0" smtClean="0">
                <a:solidFill>
                  <a:schemeClr val="tx1"/>
                </a:solidFill>
              </a:rPr>
              <a:t>How </a:t>
            </a:r>
            <a:r>
              <a:rPr lang="en-GB" dirty="0">
                <a:solidFill>
                  <a:schemeClr val="tx1"/>
                </a:solidFill>
              </a:rPr>
              <a:t>many cups full of sand would it take to fill a tray from the maths equipment cupboard?</a:t>
            </a:r>
          </a:p>
          <a:p>
            <a:pPr marL="66675">
              <a:spcAft>
                <a:spcPts val="600"/>
              </a:spcAft>
            </a:pPr>
            <a:r>
              <a:rPr lang="en-GB" dirty="0">
                <a:solidFill>
                  <a:schemeClr val="tx1"/>
                </a:solidFill>
              </a:rPr>
              <a:t>-- Make a good guess</a:t>
            </a:r>
          </a:p>
          <a:p>
            <a:pPr marL="66675">
              <a:spcAft>
                <a:spcPts val="600"/>
              </a:spcAft>
            </a:pPr>
            <a:r>
              <a:rPr lang="en-GB" dirty="0">
                <a:solidFill>
                  <a:schemeClr val="tx1"/>
                </a:solidFill>
              </a:rPr>
              <a:t>-- Write it down.</a:t>
            </a:r>
          </a:p>
          <a:p>
            <a:pPr marL="66675">
              <a:spcAft>
                <a:spcPts val="600"/>
              </a:spcAft>
            </a:pPr>
            <a:r>
              <a:rPr lang="en-GB" dirty="0">
                <a:solidFill>
                  <a:schemeClr val="tx1"/>
                </a:solidFill>
              </a:rPr>
              <a:t>-- Use cups to measure and check</a:t>
            </a:r>
          </a:p>
          <a:p>
            <a:pPr marL="66675">
              <a:spcAft>
                <a:spcPts val="600"/>
              </a:spcAft>
            </a:pPr>
            <a:endParaRPr lang="en-GB" dirty="0">
              <a:solidFill>
                <a:schemeClr val="tx1"/>
              </a:solidFill>
            </a:endParaRPr>
          </a:p>
          <a:p>
            <a:pPr marL="66675">
              <a:spcAft>
                <a:spcPts val="600"/>
              </a:spcAft>
            </a:pPr>
            <a:r>
              <a:rPr lang="en-GB" dirty="0">
                <a:solidFill>
                  <a:schemeClr val="tx1"/>
                </a:solidFill>
              </a:rPr>
              <a:t>Make a cone out of paper. Estimate how many egg cups of lentils or rice it will hold. Measure to check your estimate.</a:t>
            </a:r>
          </a:p>
          <a:p>
            <a:pPr marL="66675">
              <a:spcAft>
                <a:spcPts val="600"/>
              </a:spcAft>
            </a:pPr>
            <a:endParaRPr lang="en-GB" dirty="0">
              <a:solidFill>
                <a:schemeClr val="tx1"/>
              </a:solidFill>
            </a:endParaRPr>
          </a:p>
          <a:p>
            <a:pPr marL="66675">
              <a:spcAft>
                <a:spcPts val="600"/>
              </a:spcAft>
            </a:pPr>
            <a:r>
              <a:rPr lang="en-GB" dirty="0">
                <a:solidFill>
                  <a:schemeClr val="tx1"/>
                </a:solidFill>
              </a:rPr>
              <a:t>How many cups more does your water bottle hold when it is full, than it does when it is half empty?</a:t>
            </a:r>
            <a:endParaRPr lang="en-GB" sz="2400" dirty="0">
              <a:solidFill>
                <a:schemeClr val="tx1"/>
              </a:solidFill>
            </a:endParaRPr>
          </a:p>
        </p:txBody>
      </p:sp>
    </p:spTree>
    <p:extLst>
      <p:ext uri="{BB962C8B-B14F-4D97-AF65-F5344CB8AC3E}">
        <p14:creationId xmlns:p14="http://schemas.microsoft.com/office/powerpoint/2010/main" val="32626031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29</a:t>
            </a:fld>
            <a:endParaRPr lang="en-GB" dirty="0">
              <a:solidFill>
                <a:srgbClr val="EA7600"/>
              </a:solidFill>
            </a:endParaRPr>
          </a:p>
        </p:txBody>
      </p:sp>
      <p:sp>
        <p:nvSpPr>
          <p:cNvPr id="19" name="Rectangle 18">
            <a:extLst>
              <a:ext uri="{FF2B5EF4-FFF2-40B4-BE49-F238E27FC236}">
                <a16:creationId xmlns:a16="http://schemas.microsoft.com/office/drawing/2014/main" id="{15C486FE-0542-4482-AD40-87B16F714A61}"/>
              </a:ext>
            </a:extLst>
          </p:cNvPr>
          <p:cNvSpPr/>
          <p:nvPr/>
        </p:nvSpPr>
        <p:spPr>
          <a:xfrm>
            <a:off x="881584" y="125499"/>
            <a:ext cx="7327726" cy="5908181"/>
          </a:xfrm>
          <a:prstGeom prst="rect">
            <a:avLst/>
          </a:prstGeom>
          <a:solidFill>
            <a:schemeClr val="bg1"/>
          </a:solidFill>
          <a:ln>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66675" algn="ctr">
              <a:spcAft>
                <a:spcPts val="600"/>
              </a:spcAft>
            </a:pPr>
            <a:r>
              <a:rPr lang="en-GB" sz="2000" b="1" dirty="0">
                <a:solidFill>
                  <a:schemeClr val="tx1"/>
                </a:solidFill>
              </a:rPr>
              <a:t>Problem solving and reasoning questions</a:t>
            </a:r>
          </a:p>
          <a:p>
            <a:pPr marL="66675">
              <a:spcAft>
                <a:spcPts val="600"/>
              </a:spcAft>
            </a:pPr>
            <a:r>
              <a:rPr lang="en-GB" sz="1600" dirty="0" smtClean="0">
                <a:solidFill>
                  <a:schemeClr val="tx1"/>
                </a:solidFill>
              </a:rPr>
              <a:t>Estimate </a:t>
            </a:r>
            <a:r>
              <a:rPr lang="en-GB" sz="1600" dirty="0">
                <a:solidFill>
                  <a:schemeClr val="tx1"/>
                </a:solidFill>
              </a:rPr>
              <a:t>how many egg cups will fill each of these:</a:t>
            </a:r>
          </a:p>
          <a:p>
            <a:pPr marL="263525">
              <a:spcAft>
                <a:spcPts val="600"/>
              </a:spcAft>
            </a:pPr>
            <a:r>
              <a:rPr lang="en-GB" sz="1600" dirty="0">
                <a:solidFill>
                  <a:schemeClr val="tx1"/>
                </a:solidFill>
              </a:rPr>
              <a:t>A yoghurt pot</a:t>
            </a:r>
          </a:p>
          <a:p>
            <a:pPr marL="263525">
              <a:spcAft>
                <a:spcPts val="600"/>
              </a:spcAft>
            </a:pPr>
            <a:r>
              <a:rPr lang="en-GB" sz="1600" dirty="0">
                <a:solidFill>
                  <a:schemeClr val="tx1"/>
                </a:solidFill>
              </a:rPr>
              <a:t>A mug</a:t>
            </a:r>
          </a:p>
          <a:p>
            <a:pPr marL="263525">
              <a:spcAft>
                <a:spcPts val="600"/>
              </a:spcAft>
            </a:pPr>
            <a:r>
              <a:rPr lang="en-GB" sz="1600" dirty="0">
                <a:solidFill>
                  <a:schemeClr val="tx1"/>
                </a:solidFill>
              </a:rPr>
              <a:t>Half an orange when the edible part is gone!</a:t>
            </a:r>
          </a:p>
          <a:p>
            <a:pPr marL="66675">
              <a:spcAft>
                <a:spcPts val="600"/>
              </a:spcAft>
            </a:pPr>
            <a:endParaRPr lang="en-GB" sz="1600" dirty="0">
              <a:solidFill>
                <a:schemeClr val="tx1"/>
              </a:solidFill>
            </a:endParaRPr>
          </a:p>
          <a:p>
            <a:pPr marL="66675">
              <a:spcAft>
                <a:spcPts val="600"/>
              </a:spcAft>
            </a:pPr>
            <a:r>
              <a:rPr lang="en-GB" sz="1600" dirty="0">
                <a:solidFill>
                  <a:schemeClr val="tx1"/>
                </a:solidFill>
              </a:rPr>
              <a:t>Laila has just spilled a </a:t>
            </a:r>
            <a:r>
              <a:rPr lang="en-GB" sz="1600" baseline="30000" dirty="0">
                <a:solidFill>
                  <a:schemeClr val="tx1"/>
                </a:solidFill>
              </a:rPr>
              <a:t>1</a:t>
            </a:r>
            <a:r>
              <a:rPr lang="en-GB" sz="1600" dirty="0">
                <a:solidFill>
                  <a:schemeClr val="tx1"/>
                </a:solidFill>
              </a:rPr>
              <a:t>/</a:t>
            </a:r>
            <a:r>
              <a:rPr lang="en-GB" sz="1600" baseline="-25000" dirty="0">
                <a:solidFill>
                  <a:schemeClr val="tx1"/>
                </a:solidFill>
              </a:rPr>
              <a:t>4</a:t>
            </a:r>
            <a:r>
              <a:rPr lang="en-GB" sz="1600" dirty="0">
                <a:solidFill>
                  <a:schemeClr val="tx1"/>
                </a:solidFill>
              </a:rPr>
              <a:t> litre of juice from a 1-litre measuring jug. There is now a </a:t>
            </a:r>
            <a:r>
              <a:rPr lang="en-GB" sz="1600" baseline="30000" dirty="0">
                <a:solidFill>
                  <a:schemeClr val="tx1"/>
                </a:solidFill>
              </a:rPr>
              <a:t>1</a:t>
            </a:r>
            <a:r>
              <a:rPr lang="en-GB" sz="1600" dirty="0">
                <a:solidFill>
                  <a:schemeClr val="tx1"/>
                </a:solidFill>
              </a:rPr>
              <a:t>/</a:t>
            </a:r>
            <a:r>
              <a:rPr lang="en-GB" sz="1600" baseline="-25000" dirty="0">
                <a:solidFill>
                  <a:schemeClr val="tx1"/>
                </a:solidFill>
              </a:rPr>
              <a:t>2</a:t>
            </a:r>
            <a:r>
              <a:rPr lang="en-GB" sz="1600" dirty="0">
                <a:solidFill>
                  <a:schemeClr val="tx1"/>
                </a:solidFill>
              </a:rPr>
              <a:t> litre in the jug. How much juice was in the jug before some was spilled?</a:t>
            </a:r>
          </a:p>
          <a:p>
            <a:pPr marL="66675">
              <a:spcAft>
                <a:spcPts val="600"/>
              </a:spcAft>
            </a:pPr>
            <a:endParaRPr lang="en-GB" sz="1600" dirty="0">
              <a:solidFill>
                <a:schemeClr val="tx1"/>
              </a:solidFill>
            </a:endParaRPr>
          </a:p>
          <a:p>
            <a:pPr marL="66675">
              <a:spcAft>
                <a:spcPts val="600"/>
              </a:spcAft>
            </a:pPr>
            <a:r>
              <a:rPr lang="en-GB" sz="1600" dirty="0">
                <a:solidFill>
                  <a:schemeClr val="tx1"/>
                </a:solidFill>
              </a:rPr>
              <a:t>Use paper to create a cone. Fill it with dried lentils or beans.</a:t>
            </a:r>
          </a:p>
          <a:p>
            <a:pPr marL="66675">
              <a:spcAft>
                <a:spcPts val="600"/>
              </a:spcAft>
            </a:pPr>
            <a:r>
              <a:rPr lang="en-GB" sz="1600" dirty="0">
                <a:solidFill>
                  <a:schemeClr val="tx1"/>
                </a:solidFill>
              </a:rPr>
              <a:t>Is this less or more than half a litre?</a:t>
            </a:r>
          </a:p>
          <a:p>
            <a:pPr marL="66675">
              <a:spcAft>
                <a:spcPts val="600"/>
              </a:spcAft>
            </a:pPr>
            <a:r>
              <a:rPr lang="en-GB" sz="1600" dirty="0">
                <a:solidFill>
                  <a:schemeClr val="tx1"/>
                </a:solidFill>
              </a:rPr>
              <a:t>Can you make a cone that holds exactly half a litre?</a:t>
            </a:r>
          </a:p>
          <a:p>
            <a:pPr marL="66675">
              <a:spcAft>
                <a:spcPts val="600"/>
              </a:spcAft>
            </a:pPr>
            <a:endParaRPr lang="en-GB" sz="1600" dirty="0">
              <a:solidFill>
                <a:schemeClr val="tx1"/>
              </a:solidFill>
            </a:endParaRPr>
          </a:p>
          <a:p>
            <a:pPr marL="66675">
              <a:spcAft>
                <a:spcPts val="600"/>
              </a:spcAft>
            </a:pPr>
            <a:r>
              <a:rPr lang="en-GB" sz="1600" dirty="0">
                <a:solidFill>
                  <a:schemeClr val="tx1"/>
                </a:solidFill>
              </a:rPr>
              <a:t>Jay found two part-used bottles of squash in the kitchen cupboard.</a:t>
            </a:r>
          </a:p>
          <a:p>
            <a:pPr marL="66675">
              <a:spcAft>
                <a:spcPts val="600"/>
              </a:spcAft>
            </a:pPr>
            <a:r>
              <a:rPr lang="en-GB" sz="1600" dirty="0">
                <a:solidFill>
                  <a:schemeClr val="tx1"/>
                </a:solidFill>
              </a:rPr>
              <a:t>He poured them both into one bottle and discovered that he had </a:t>
            </a:r>
            <a:r>
              <a:rPr lang="en-GB" sz="1600" baseline="30000" dirty="0">
                <a:solidFill>
                  <a:schemeClr val="tx1"/>
                </a:solidFill>
              </a:rPr>
              <a:t>1</a:t>
            </a:r>
            <a:r>
              <a:rPr lang="en-GB" sz="1600" dirty="0">
                <a:solidFill>
                  <a:schemeClr val="tx1"/>
                </a:solidFill>
              </a:rPr>
              <a:t>/</a:t>
            </a:r>
            <a:r>
              <a:rPr lang="en-GB" sz="1600" baseline="-25000" dirty="0">
                <a:solidFill>
                  <a:schemeClr val="tx1"/>
                </a:solidFill>
              </a:rPr>
              <a:t>4</a:t>
            </a:r>
            <a:r>
              <a:rPr lang="en-GB" sz="1600" dirty="0">
                <a:solidFill>
                  <a:schemeClr val="tx1"/>
                </a:solidFill>
              </a:rPr>
              <a:t> of a litre in total.</a:t>
            </a:r>
          </a:p>
          <a:p>
            <a:pPr marL="66675">
              <a:spcAft>
                <a:spcPts val="600"/>
              </a:spcAft>
            </a:pPr>
            <a:r>
              <a:rPr lang="en-GB" sz="1600" dirty="0">
                <a:solidFill>
                  <a:schemeClr val="tx1"/>
                </a:solidFill>
              </a:rPr>
              <a:t>How much more would he need to make 1 litre?</a:t>
            </a:r>
          </a:p>
          <a:p>
            <a:pPr marL="450850">
              <a:spcAft>
                <a:spcPts val="600"/>
              </a:spcAft>
            </a:pPr>
            <a:endParaRPr lang="en-GB" sz="1600" dirty="0">
              <a:solidFill>
                <a:schemeClr val="tx1"/>
              </a:solidFill>
            </a:endParaRPr>
          </a:p>
        </p:txBody>
      </p:sp>
    </p:spTree>
    <p:extLst>
      <p:ext uri="{BB962C8B-B14F-4D97-AF65-F5344CB8AC3E}">
        <p14:creationId xmlns:p14="http://schemas.microsoft.com/office/powerpoint/2010/main" val="3140067637"/>
      </p:ext>
    </p:extLst>
  </p:cSld>
  <p:clrMapOvr>
    <a:masterClrMapping/>
  </p:clrMapOvr>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EA7600"/>
      </a:hlink>
      <a:folHlink>
        <a:srgbClr val="EA76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5036</TotalTime>
  <Words>3284</Words>
  <Application>Microsoft Office PowerPoint</Application>
  <PresentationFormat>On-screen Show (4:3)</PresentationFormat>
  <Paragraphs>312</Paragraphs>
  <Slides>29</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Calibri Light</vt:lpstr>
      <vt:lpstr>Chalkboard</vt:lpstr>
      <vt:lpstr>Myriad Pro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PC</dc:creator>
  <cp:lastModifiedBy>Catherine &amp; Francine</cp:lastModifiedBy>
  <cp:revision>310</cp:revision>
  <dcterms:created xsi:type="dcterms:W3CDTF">2018-09-13T11:08:58Z</dcterms:created>
  <dcterms:modified xsi:type="dcterms:W3CDTF">2021-01-12T18:31:38Z</dcterms:modified>
</cp:coreProperties>
</file>