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96" r:id="rId3"/>
    <p:sldId id="300" r:id="rId4"/>
    <p:sldId id="301" r:id="rId5"/>
    <p:sldId id="302" r:id="rId6"/>
    <p:sldId id="303" r:id="rId7"/>
    <p:sldId id="299" r:id="rId8"/>
    <p:sldId id="304" r:id="rId9"/>
    <p:sldId id="298" r:id="rId10"/>
    <p:sldId id="279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2F54"/>
    <a:srgbClr val="87BD31"/>
    <a:srgbClr val="AFDEF8"/>
    <a:srgbClr val="E9C501"/>
    <a:srgbClr val="FAB001"/>
    <a:srgbClr val="FFE001"/>
    <a:srgbClr val="4DB1E3"/>
    <a:srgbClr val="E52122"/>
    <a:srgbClr val="0079C3"/>
    <a:srgbClr val="FFE7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440" y="66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pring-block-3-fractions-year-4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</p:cNvPr>
          <p:cNvSpPr/>
          <p:nvPr/>
        </p:nvSpPr>
        <p:spPr>
          <a:xfrm>
            <a:off x="390525" y="5695950"/>
            <a:ext cx="1143000" cy="80010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63A0B4-45F0-49E7-B3D6-C817D47B7323}"/>
              </a:ext>
            </a:extLst>
          </p:cNvPr>
          <p:cNvSpPr txBox="1"/>
          <p:nvPr/>
        </p:nvSpPr>
        <p:spPr>
          <a:xfrm>
            <a:off x="781878" y="730458"/>
            <a:ext cx="65068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a fraction?</a:t>
            </a:r>
          </a:p>
          <a:p>
            <a:endParaRPr lang="en-GB" dirty="0"/>
          </a:p>
          <a:p>
            <a:r>
              <a:rPr lang="en-GB" dirty="0"/>
              <a:t>A fraction means part of a whole.</a:t>
            </a:r>
          </a:p>
          <a:p>
            <a:endParaRPr lang="en-GB" dirty="0"/>
          </a:p>
          <a:p>
            <a:r>
              <a:rPr lang="en-GB" dirty="0"/>
              <a:t>Here are some whole things…what could be a part of them?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851686-FA98-40D3-96E6-E9BA2B080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488" y="2450886"/>
            <a:ext cx="1857833" cy="18661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8DD522-F77D-4864-9B9A-369A4CD0C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323" y="2540986"/>
            <a:ext cx="2371087" cy="17760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8C8ACD-1F49-40C2-857B-BD60D4C1A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8389" y="2586036"/>
            <a:ext cx="27051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97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F863A8-5FAD-4819-B29E-D4B0B06806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72" t="16645" r="8123" b="8053"/>
          <a:stretch/>
        </p:blipFill>
        <p:spPr>
          <a:xfrm>
            <a:off x="2213114" y="394642"/>
            <a:ext cx="5367130" cy="6068716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9F23A97-592F-480A-A1A9-632041E57F39}"/>
              </a:ext>
            </a:extLst>
          </p:cNvPr>
          <p:cNvCxnSpPr/>
          <p:nvPr/>
        </p:nvCxnSpPr>
        <p:spPr>
          <a:xfrm>
            <a:off x="6374296" y="1603513"/>
            <a:ext cx="109993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F254367-C05B-4E3D-9470-0CBFEEA3B969}"/>
              </a:ext>
            </a:extLst>
          </p:cNvPr>
          <p:cNvSpPr txBox="1"/>
          <p:nvPr/>
        </p:nvSpPr>
        <p:spPr>
          <a:xfrm>
            <a:off x="437323" y="1095681"/>
            <a:ext cx="17757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parts of a fraction </a:t>
            </a:r>
            <a:r>
              <a:rPr lang="en-GB" sz="2000" b="1" dirty="0"/>
              <a:t>must</a:t>
            </a:r>
            <a:r>
              <a:rPr lang="en-GB" sz="2000" dirty="0"/>
              <a:t> be equal.</a:t>
            </a:r>
          </a:p>
          <a:p>
            <a:r>
              <a:rPr lang="en-GB" sz="2000" dirty="0"/>
              <a:t>Which of these shapes is split into fractions?</a:t>
            </a:r>
          </a:p>
          <a:p>
            <a:r>
              <a:rPr lang="en-GB" sz="2000" dirty="0"/>
              <a:t>(There are 9!)</a:t>
            </a:r>
          </a:p>
        </p:txBody>
      </p:sp>
    </p:spTree>
    <p:extLst>
      <p:ext uri="{BB962C8B-B14F-4D97-AF65-F5344CB8AC3E}">
        <p14:creationId xmlns:p14="http://schemas.microsoft.com/office/powerpoint/2010/main" val="2733507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2AFF0F5-ACBE-422C-8800-9245FA7C665F}"/>
              </a:ext>
            </a:extLst>
          </p:cNvPr>
          <p:cNvSpPr/>
          <p:nvPr/>
        </p:nvSpPr>
        <p:spPr>
          <a:xfrm>
            <a:off x="4273781" y="1729408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6BF7C3-8B97-4D02-81F7-50E37AE2145B}"/>
              </a:ext>
            </a:extLst>
          </p:cNvPr>
          <p:cNvSpPr/>
          <p:nvPr/>
        </p:nvSpPr>
        <p:spPr>
          <a:xfrm>
            <a:off x="4280425" y="708990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0F1174C-9071-4FDD-8DE9-A4BA30829728}"/>
              </a:ext>
            </a:extLst>
          </p:cNvPr>
          <p:cNvSpPr/>
          <p:nvPr/>
        </p:nvSpPr>
        <p:spPr>
          <a:xfrm>
            <a:off x="3379288" y="1716156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1A147C-2541-4785-9441-CE1E2A2FD21D}"/>
              </a:ext>
            </a:extLst>
          </p:cNvPr>
          <p:cNvSpPr/>
          <p:nvPr/>
        </p:nvSpPr>
        <p:spPr>
          <a:xfrm>
            <a:off x="3405799" y="722242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396408E-8FE9-41BF-84BE-2B7ADB338F27}"/>
              </a:ext>
            </a:extLst>
          </p:cNvPr>
          <p:cNvSpPr/>
          <p:nvPr/>
        </p:nvSpPr>
        <p:spPr>
          <a:xfrm>
            <a:off x="2484774" y="1742659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CCB2FEA-A0D5-4AB7-A8CD-7123BF2D903B}"/>
              </a:ext>
            </a:extLst>
          </p:cNvPr>
          <p:cNvSpPr/>
          <p:nvPr/>
        </p:nvSpPr>
        <p:spPr>
          <a:xfrm>
            <a:off x="2484774" y="722242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E7A1D1-40BF-4063-B775-7D07BFAFD5A5}"/>
              </a:ext>
            </a:extLst>
          </p:cNvPr>
          <p:cNvSpPr/>
          <p:nvPr/>
        </p:nvSpPr>
        <p:spPr>
          <a:xfrm>
            <a:off x="1610131" y="1742659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30BDF22-87CA-441E-9ECE-E5CCE50B5674}"/>
              </a:ext>
            </a:extLst>
          </p:cNvPr>
          <p:cNvSpPr/>
          <p:nvPr/>
        </p:nvSpPr>
        <p:spPr>
          <a:xfrm>
            <a:off x="1610132" y="708990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F5D0D2-08B9-4B18-8862-FDFE5F70575B}"/>
              </a:ext>
            </a:extLst>
          </p:cNvPr>
          <p:cNvSpPr/>
          <p:nvPr/>
        </p:nvSpPr>
        <p:spPr>
          <a:xfrm>
            <a:off x="682483" y="1742659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7A9A1D-12E2-4284-8301-B8239AAF5E18}"/>
              </a:ext>
            </a:extLst>
          </p:cNvPr>
          <p:cNvSpPr/>
          <p:nvPr/>
        </p:nvSpPr>
        <p:spPr>
          <a:xfrm>
            <a:off x="682484" y="708990"/>
            <a:ext cx="874643" cy="1007166"/>
          </a:xfrm>
          <a:prstGeom prst="rect">
            <a:avLst/>
          </a:prstGeom>
          <a:solidFill>
            <a:srgbClr val="18A0DB"/>
          </a:solidFill>
          <a:ln w="47625">
            <a:solidFill>
              <a:srgbClr val="072F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765D537-1FFE-414A-8BB0-0AF008C712BA}"/>
              </a:ext>
            </a:extLst>
          </p:cNvPr>
          <p:cNvSpPr txBox="1"/>
          <p:nvPr/>
        </p:nvSpPr>
        <p:spPr>
          <a:xfrm>
            <a:off x="5539409" y="708990"/>
            <a:ext cx="292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whole is 10 rectangles.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727E3C1-518A-48DD-8664-B099572D846C}"/>
              </a:ext>
            </a:extLst>
          </p:cNvPr>
          <p:cNvSpPr txBox="1"/>
          <p:nvPr/>
        </p:nvSpPr>
        <p:spPr>
          <a:xfrm>
            <a:off x="5539409" y="1232452"/>
            <a:ext cx="28351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equal parts can we make from it with no pieces left over?</a:t>
            </a:r>
          </a:p>
        </p:txBody>
      </p:sp>
    </p:spTree>
    <p:extLst>
      <p:ext uri="{BB962C8B-B14F-4D97-AF65-F5344CB8AC3E}">
        <p14:creationId xmlns:p14="http://schemas.microsoft.com/office/powerpoint/2010/main" val="1714220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01A9F8-E247-48DF-B689-7F956E004B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50" t="31505" r="16376" b="26220"/>
          <a:stretch/>
        </p:blipFill>
        <p:spPr>
          <a:xfrm>
            <a:off x="1187200" y="3160249"/>
            <a:ext cx="6876747" cy="25746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5A181D-A844-4BD0-8486-33517C47DE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695" t="32278" r="15797" b="30345"/>
          <a:stretch/>
        </p:blipFill>
        <p:spPr>
          <a:xfrm>
            <a:off x="1080052" y="528562"/>
            <a:ext cx="6983896" cy="224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867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EC404-E863-4C70-959A-213059303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77" t="30730" r="16522" b="30346"/>
          <a:stretch/>
        </p:blipFill>
        <p:spPr>
          <a:xfrm>
            <a:off x="1318267" y="742123"/>
            <a:ext cx="6917959" cy="22561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495592-6783-401F-A3A3-F1895D8A2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797" t="27896" r="14417" b="28219"/>
          <a:stretch/>
        </p:blipFill>
        <p:spPr>
          <a:xfrm>
            <a:off x="1318267" y="3429000"/>
            <a:ext cx="6917959" cy="225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49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B68568-181C-475A-B214-4B80C7C64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597" y="1238519"/>
            <a:ext cx="5494788" cy="27045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EDDB4A-40CB-43FD-A08A-311E3A2EE466}"/>
              </a:ext>
            </a:extLst>
          </p:cNvPr>
          <p:cNvSpPr txBox="1"/>
          <p:nvPr/>
        </p:nvSpPr>
        <p:spPr>
          <a:xfrm>
            <a:off x="3034747" y="3573749"/>
            <a:ext cx="1815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whole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D61BDD-E04D-4F16-98E3-758CC3E4EA5C}"/>
              </a:ext>
            </a:extLst>
          </p:cNvPr>
          <p:cNvSpPr txBox="1"/>
          <p:nvPr/>
        </p:nvSpPr>
        <p:spPr>
          <a:xfrm>
            <a:off x="1338469" y="1457739"/>
            <a:ext cx="2266122" cy="371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part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9CE1DE-D447-4D78-9AC7-C4E98E0F9A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167" y="3668595"/>
            <a:ext cx="2228849" cy="2043112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D264D76-3E99-4CA4-89FF-9A915EE81B8E}"/>
              </a:ext>
            </a:extLst>
          </p:cNvPr>
          <p:cNvCxnSpPr/>
          <p:nvPr/>
        </p:nvCxnSpPr>
        <p:spPr>
          <a:xfrm>
            <a:off x="1722783" y="1828800"/>
            <a:ext cx="622825" cy="35780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C5CB074-AA1F-4888-B860-BC924EB5B0D3}"/>
              </a:ext>
            </a:extLst>
          </p:cNvPr>
          <p:cNvCxnSpPr>
            <a:cxnSpLocks/>
          </p:cNvCxnSpPr>
          <p:nvPr/>
        </p:nvCxnSpPr>
        <p:spPr>
          <a:xfrm flipH="1" flipV="1">
            <a:off x="3001603" y="3059669"/>
            <a:ext cx="596362" cy="5140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743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2C6EFB-C6DF-4B2C-B890-89EF556777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84" t="24544" r="22464" b="14363"/>
          <a:stretch/>
        </p:blipFill>
        <p:spPr>
          <a:xfrm>
            <a:off x="771561" y="1083416"/>
            <a:ext cx="7600877" cy="46911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751843-BEF6-4F1F-AA62-B1FB43BA4AEB}"/>
              </a:ext>
            </a:extLst>
          </p:cNvPr>
          <p:cNvSpPr txBox="1"/>
          <p:nvPr/>
        </p:nvSpPr>
        <p:spPr>
          <a:xfrm>
            <a:off x="1007165" y="662609"/>
            <a:ext cx="658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fraction is white?</a:t>
            </a:r>
          </a:p>
        </p:txBody>
      </p:sp>
    </p:spTree>
    <p:extLst>
      <p:ext uri="{BB962C8B-B14F-4D97-AF65-F5344CB8AC3E}">
        <p14:creationId xmlns:p14="http://schemas.microsoft.com/office/powerpoint/2010/main" val="4081426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B09AF9-6195-4AE7-8D33-03FBF8AA0B99}"/>
              </a:ext>
            </a:extLst>
          </p:cNvPr>
          <p:cNvSpPr txBox="1"/>
          <p:nvPr/>
        </p:nvSpPr>
        <p:spPr>
          <a:xfrm>
            <a:off x="2143541" y="2598003"/>
            <a:ext cx="854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</a:rPr>
              <a:t>½</a:t>
            </a:r>
            <a:endParaRPr lang="en-GB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ECD9DD-A394-444F-BA65-5DDB4FD5FCCB}"/>
              </a:ext>
            </a:extLst>
          </p:cNvPr>
          <p:cNvSpPr txBox="1"/>
          <p:nvPr/>
        </p:nvSpPr>
        <p:spPr>
          <a:xfrm>
            <a:off x="1709532" y="4232849"/>
            <a:ext cx="85476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231F20"/>
                </a:solidFill>
                <a:latin typeface="ReithSans"/>
              </a:rPr>
              <a:t>¼</a:t>
            </a:r>
          </a:p>
          <a:p>
            <a:endParaRPr lang="en-GB" sz="4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B3BDCC-8AFA-40DE-A038-34B4267AB32E}"/>
              </a:ext>
            </a:extLst>
          </p:cNvPr>
          <p:cNvSpPr txBox="1"/>
          <p:nvPr/>
        </p:nvSpPr>
        <p:spPr>
          <a:xfrm>
            <a:off x="5890593" y="1071746"/>
            <a:ext cx="76200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</a:rPr>
              <a:t>1/5</a:t>
            </a:r>
          </a:p>
          <a:p>
            <a:endParaRPr lang="en-GB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EAE52B-3C50-4F6B-8DB2-3C7A50B2C9A9}"/>
              </a:ext>
            </a:extLst>
          </p:cNvPr>
          <p:cNvSpPr txBox="1"/>
          <p:nvPr/>
        </p:nvSpPr>
        <p:spPr>
          <a:xfrm>
            <a:off x="6636027" y="2845225"/>
            <a:ext cx="1103243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</a:rPr>
              <a:t>1/3</a:t>
            </a:r>
          </a:p>
          <a:p>
            <a:endParaRPr lang="en-GB" sz="4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FCBB23-B3A9-4196-934B-5FDE08CB13DE}"/>
              </a:ext>
            </a:extLst>
          </p:cNvPr>
          <p:cNvSpPr txBox="1"/>
          <p:nvPr/>
        </p:nvSpPr>
        <p:spPr>
          <a:xfrm>
            <a:off x="4717775" y="4232849"/>
            <a:ext cx="8547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</a:rPr>
              <a:t>1/8</a:t>
            </a:r>
            <a:endParaRPr lang="en-GB" sz="28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9E1145-4474-4335-8273-14A5A296E90B}"/>
              </a:ext>
            </a:extLst>
          </p:cNvPr>
          <p:cNvSpPr txBox="1"/>
          <p:nvPr/>
        </p:nvSpPr>
        <p:spPr>
          <a:xfrm>
            <a:off x="3690732" y="1871965"/>
            <a:ext cx="10270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</a:rPr>
              <a:t>1/10</a:t>
            </a:r>
            <a:endParaRPr lang="en-GB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90F9F82-4457-48A1-80A7-9EE5CC86B2DD}"/>
              </a:ext>
            </a:extLst>
          </p:cNvPr>
          <p:cNvSpPr/>
          <p:nvPr/>
        </p:nvSpPr>
        <p:spPr>
          <a:xfrm>
            <a:off x="834887" y="967409"/>
            <a:ext cx="1166191" cy="1166191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FC0A6E-6BF0-45B2-B5A5-EB33E2E81B44}"/>
              </a:ext>
            </a:extLst>
          </p:cNvPr>
          <p:cNvSpPr txBox="1"/>
          <p:nvPr/>
        </p:nvSpPr>
        <p:spPr>
          <a:xfrm>
            <a:off x="1007166" y="5194852"/>
            <a:ext cx="1136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smallest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5F6BD3-83B8-4DCC-BDB7-3FE8648B84FC}"/>
              </a:ext>
            </a:extLst>
          </p:cNvPr>
          <p:cNvSpPr txBox="1"/>
          <p:nvPr/>
        </p:nvSpPr>
        <p:spPr>
          <a:xfrm>
            <a:off x="6636027" y="5158314"/>
            <a:ext cx="302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largest</a:t>
            </a:r>
          </a:p>
        </p:txBody>
      </p:sp>
    </p:spTree>
    <p:extLst>
      <p:ext uri="{BB962C8B-B14F-4D97-AF65-F5344CB8AC3E}">
        <p14:creationId xmlns:p14="http://schemas.microsoft.com/office/powerpoint/2010/main" val="3525843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41"/>
          <a:stretch/>
        </p:blipFill>
        <p:spPr>
          <a:xfrm>
            <a:off x="6895750" y="1300293"/>
            <a:ext cx="1708500" cy="3485351"/>
          </a:xfrm>
          <a:prstGeom prst="rect">
            <a:avLst/>
          </a:prstGeom>
          <a:effectLst>
            <a:outerShdw blurRad="12700" dist="63500" dir="12240000" algn="ctr" rotWithShape="0">
              <a:srgbClr val="000000">
                <a:alpha val="1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61239" flipH="1">
            <a:off x="5957476" y="4174526"/>
            <a:ext cx="3565285" cy="2028255"/>
          </a:xfrm>
          <a:prstGeom prst="rect">
            <a:avLst/>
          </a:prstGeom>
          <a:effectLst>
            <a:outerShdw blurRad="25400" dist="38100" dir="5040000" algn="ctr" rotWithShape="0">
              <a:srgbClr val="000000">
                <a:alpha val="29000"/>
              </a:srgbClr>
            </a:outerShdw>
          </a:effectLst>
        </p:spPr>
      </p:pic>
      <p:grpSp>
        <p:nvGrpSpPr>
          <p:cNvPr id="30" name="Group 29"/>
          <p:cNvGrpSpPr/>
          <p:nvPr/>
        </p:nvGrpSpPr>
        <p:grpSpPr>
          <a:xfrm>
            <a:off x="5880031" y="1561773"/>
            <a:ext cx="4048126" cy="865692"/>
            <a:chOff x="5267324" y="4724405"/>
            <a:chExt cx="4048126" cy="865692"/>
          </a:xfrm>
        </p:grpSpPr>
        <p:sp>
          <p:nvSpPr>
            <p:cNvPr id="24" name="Pentagon 23"/>
            <p:cNvSpPr/>
            <p:nvPr/>
          </p:nvSpPr>
          <p:spPr>
            <a:xfrm rot="10800000">
              <a:off x="5267324" y="4724405"/>
              <a:ext cx="4048126" cy="865692"/>
            </a:xfrm>
            <a:prstGeom prst="homePlate">
              <a:avLst>
                <a:gd name="adj" fmla="val 12007"/>
              </a:avLst>
            </a:prstGeom>
            <a:solidFill>
              <a:srgbClr val="4DB1E3"/>
            </a:solidFill>
            <a:ln>
              <a:noFill/>
            </a:ln>
            <a:effectLst>
              <a:outerShdw blurRad="25400" dist="38100" dir="6480000" algn="ctr" rotWithShape="0">
                <a:srgbClr val="000000">
                  <a:alpha val="1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54118" y="4809318"/>
              <a:ext cx="260462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>
                  <a:solidFill>
                    <a:schemeClr val="bg1"/>
                  </a:solidFill>
                </a:rPr>
                <a:t>Have these shapes been split into fractions? 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501650" y="532799"/>
            <a:ext cx="4133850" cy="7674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265650" y="1140903"/>
            <a:ext cx="1417740" cy="159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0045"/>
          <a:stretch/>
        </p:blipFill>
        <p:spPr>
          <a:xfrm>
            <a:off x="0" y="-266699"/>
            <a:ext cx="9144000" cy="15964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83952" cy="6858000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38742" y="2704200"/>
            <a:ext cx="705258" cy="41538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02827" y="2301214"/>
            <a:ext cx="5598780" cy="4175248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grpSp>
        <p:nvGrpSpPr>
          <p:cNvPr id="23" name="Group 22"/>
          <p:cNvGrpSpPr/>
          <p:nvPr/>
        </p:nvGrpSpPr>
        <p:grpSpPr>
          <a:xfrm>
            <a:off x="2028702" y="1998834"/>
            <a:ext cx="2177652" cy="2164114"/>
            <a:chOff x="1675947" y="3042968"/>
            <a:chExt cx="1753578" cy="1742676"/>
          </a:xfrm>
        </p:grpSpPr>
        <p:sp>
          <p:nvSpPr>
            <p:cNvPr id="27" name="Oval 26"/>
            <p:cNvSpPr/>
            <p:nvPr/>
          </p:nvSpPr>
          <p:spPr>
            <a:xfrm>
              <a:off x="1686849" y="3042968"/>
              <a:ext cx="1742676" cy="1742676"/>
            </a:xfrm>
            <a:prstGeom prst="ellipse">
              <a:avLst/>
            </a:prstGeom>
            <a:solidFill>
              <a:srgbClr val="4DB1E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1675948" y="3042968"/>
              <a:ext cx="880865" cy="1487466"/>
            </a:xfrm>
            <a:custGeom>
              <a:avLst/>
              <a:gdLst>
                <a:gd name="connsiteX0" fmla="*/ 871338 w 880865"/>
                <a:gd name="connsiteY0" fmla="*/ 0 h 1487466"/>
                <a:gd name="connsiteX1" fmla="*/ 880865 w 880865"/>
                <a:gd name="connsiteY1" fmla="*/ 481 h 1487466"/>
                <a:gd name="connsiteX2" fmla="*/ 880865 w 880865"/>
                <a:gd name="connsiteY2" fmla="*/ 871337 h 1487466"/>
                <a:gd name="connsiteX3" fmla="*/ 255208 w 880865"/>
                <a:gd name="connsiteY3" fmla="*/ 871337 h 1487466"/>
                <a:gd name="connsiteX4" fmla="*/ 255208 w 880865"/>
                <a:gd name="connsiteY4" fmla="*/ 1487466 h 1487466"/>
                <a:gd name="connsiteX5" fmla="*/ 148811 w 880865"/>
                <a:gd name="connsiteY5" fmla="*/ 1358512 h 1487466"/>
                <a:gd name="connsiteX6" fmla="*/ 0 w 880865"/>
                <a:gd name="connsiteY6" fmla="*/ 871338 h 1487466"/>
                <a:gd name="connsiteX7" fmla="*/ 871338 w 880865"/>
                <a:gd name="connsiteY7" fmla="*/ 0 h 148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865" h="1487466">
                  <a:moveTo>
                    <a:pt x="871338" y="0"/>
                  </a:moveTo>
                  <a:lnTo>
                    <a:pt x="880865" y="481"/>
                  </a:lnTo>
                  <a:lnTo>
                    <a:pt x="880865" y="871337"/>
                  </a:lnTo>
                  <a:lnTo>
                    <a:pt x="255208" y="871337"/>
                  </a:lnTo>
                  <a:lnTo>
                    <a:pt x="255208" y="1487466"/>
                  </a:lnTo>
                  <a:lnTo>
                    <a:pt x="148811" y="1358512"/>
                  </a:lnTo>
                  <a:cubicBezTo>
                    <a:pt x="54859" y="1219445"/>
                    <a:pt x="0" y="1051798"/>
                    <a:pt x="0" y="871338"/>
                  </a:cubicBezTo>
                  <a:cubicBezTo>
                    <a:pt x="0" y="390111"/>
                    <a:pt x="390111" y="0"/>
                    <a:pt x="871338" y="0"/>
                  </a:cubicBezTo>
                  <a:close/>
                </a:path>
              </a:pathLst>
            </a:cu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931156" y="3298177"/>
              <a:ext cx="0" cy="12322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154223" y="3298177"/>
              <a:ext cx="0" cy="12322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547285" y="3042968"/>
              <a:ext cx="0" cy="17426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675947" y="3914306"/>
              <a:ext cx="174267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/>
            <p:cNvSpPr/>
            <p:nvPr/>
          </p:nvSpPr>
          <p:spPr>
            <a:xfrm>
              <a:off x="1675948" y="3042968"/>
              <a:ext cx="1742676" cy="174267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224838" y="1872618"/>
            <a:ext cx="1917700" cy="2164114"/>
            <a:chOff x="4606549" y="1073846"/>
            <a:chExt cx="1917700" cy="2164114"/>
          </a:xfrm>
        </p:grpSpPr>
        <p:sp>
          <p:nvSpPr>
            <p:cNvPr id="36" name="Isosceles Triangle 35"/>
            <p:cNvSpPr/>
            <p:nvPr/>
          </p:nvSpPr>
          <p:spPr>
            <a:xfrm>
              <a:off x="4606549" y="1073846"/>
              <a:ext cx="1917700" cy="2164114"/>
            </a:xfrm>
            <a:prstGeom prst="triangle">
              <a:avLst/>
            </a:prstGeom>
            <a:solidFill>
              <a:srgbClr val="4DB1E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5565398" y="1073846"/>
              <a:ext cx="958851" cy="2164114"/>
            </a:xfrm>
            <a:custGeom>
              <a:avLst/>
              <a:gdLst>
                <a:gd name="connsiteX0" fmla="*/ 1 w 958851"/>
                <a:gd name="connsiteY0" fmla="*/ 0 h 2164114"/>
                <a:gd name="connsiteX1" fmla="*/ 958851 w 958851"/>
                <a:gd name="connsiteY1" fmla="*/ 2164114 h 2164114"/>
                <a:gd name="connsiteX2" fmla="*/ 0 w 958851"/>
                <a:gd name="connsiteY2" fmla="*/ 2164114 h 2164114"/>
                <a:gd name="connsiteX3" fmla="*/ 0 w 958851"/>
                <a:gd name="connsiteY3" fmla="*/ 2 h 216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8851" h="2164114">
                  <a:moveTo>
                    <a:pt x="1" y="0"/>
                  </a:moveTo>
                  <a:lnTo>
                    <a:pt x="958851" y="2164114"/>
                  </a:lnTo>
                  <a:lnTo>
                    <a:pt x="0" y="216411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019283" y="1935439"/>
            <a:ext cx="2257053" cy="2149574"/>
            <a:chOff x="1978068" y="2712366"/>
            <a:chExt cx="2257053" cy="2149574"/>
          </a:xfrm>
        </p:grpSpPr>
        <p:sp>
          <p:nvSpPr>
            <p:cNvPr id="40" name="Regular Pentagon 39"/>
            <p:cNvSpPr/>
            <p:nvPr/>
          </p:nvSpPr>
          <p:spPr>
            <a:xfrm>
              <a:off x="1978068" y="2712366"/>
              <a:ext cx="2257053" cy="2149574"/>
            </a:xfrm>
            <a:prstGeom prst="pentagon">
              <a:avLst/>
            </a:prstGeom>
            <a:solidFill>
              <a:srgbClr val="4DB1E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>
              <a:stCxn id="40" idx="1"/>
              <a:endCxn id="40" idx="5"/>
            </p:cNvCxnSpPr>
            <p:nvPr/>
          </p:nvCxnSpPr>
          <p:spPr>
            <a:xfrm>
              <a:off x="1978070" y="3533428"/>
              <a:ext cx="225704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40" idx="0"/>
            </p:cNvCxnSpPr>
            <p:nvPr/>
          </p:nvCxnSpPr>
          <p:spPr>
            <a:xfrm flipH="1">
              <a:off x="3106594" y="2712366"/>
              <a:ext cx="1" cy="8156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40" idx="5"/>
              <a:endCxn id="40" idx="3"/>
            </p:cNvCxnSpPr>
            <p:nvPr/>
          </p:nvCxnSpPr>
          <p:spPr>
            <a:xfrm flipH="1">
              <a:off x="3106595" y="3533428"/>
              <a:ext cx="1128524" cy="1328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2179685" y="1949610"/>
            <a:ext cx="2038350" cy="2150694"/>
            <a:chOff x="4461537" y="2275218"/>
            <a:chExt cx="2038350" cy="2150694"/>
          </a:xfrm>
        </p:grpSpPr>
        <p:sp>
          <p:nvSpPr>
            <p:cNvPr id="54" name="Isosceles Triangle 53"/>
            <p:cNvSpPr/>
            <p:nvPr/>
          </p:nvSpPr>
          <p:spPr>
            <a:xfrm>
              <a:off x="4461537" y="2275218"/>
              <a:ext cx="2038350" cy="2150694"/>
            </a:xfrm>
            <a:prstGeom prst="triangle">
              <a:avLst/>
            </a:pr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Isosceles Triangle 60"/>
            <p:cNvSpPr/>
            <p:nvPr/>
          </p:nvSpPr>
          <p:spPr>
            <a:xfrm rot="10800000">
              <a:off x="4978981" y="3403599"/>
              <a:ext cx="999543" cy="998875"/>
            </a:xfrm>
            <a:prstGeom prst="triangle">
              <a:avLst/>
            </a:pr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74296"/>
            <a:ext cx="9144000" cy="683703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861794" y="4786721"/>
            <a:ext cx="2654300" cy="1341761"/>
            <a:chOff x="5733676" y="4299493"/>
            <a:chExt cx="2654300" cy="1341761"/>
          </a:xfrm>
        </p:grpSpPr>
        <p:sp>
          <p:nvSpPr>
            <p:cNvPr id="32" name="Rectangle 31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5937181" y="4374481"/>
              <a:ext cx="223677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No, these are not fractions because each part is not the same size.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861794" y="4773378"/>
            <a:ext cx="2654300" cy="1341761"/>
            <a:chOff x="5733676" y="4299493"/>
            <a:chExt cx="2654300" cy="1341761"/>
          </a:xfrm>
        </p:grpSpPr>
        <p:sp>
          <p:nvSpPr>
            <p:cNvPr id="46" name="Rectangle 45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019732" y="4390356"/>
              <a:ext cx="209707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Yes, these are fractions as the two halves are the same size.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861470" y="4777602"/>
            <a:ext cx="2659359" cy="1341761"/>
            <a:chOff x="5733676" y="4299493"/>
            <a:chExt cx="2659359" cy="1341761"/>
          </a:xfrm>
        </p:grpSpPr>
        <p:sp>
          <p:nvSpPr>
            <p:cNvPr id="58" name="Rectangle 57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752080" y="4504656"/>
              <a:ext cx="264095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No, these are not fractions as the sections are different sizes.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849425" y="4773378"/>
            <a:ext cx="2654300" cy="1341761"/>
            <a:chOff x="5733676" y="4299493"/>
            <a:chExt cx="2654300" cy="1341761"/>
          </a:xfrm>
        </p:grpSpPr>
        <p:sp>
          <p:nvSpPr>
            <p:cNvPr id="65" name="Rectangle 64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5971203" y="4376988"/>
              <a:ext cx="21640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Yes, these are fractions. The four smaller triangles are identical.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1586</TotalTime>
  <Words>156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ReithSans</vt:lpstr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Kate Hillsdon</cp:lastModifiedBy>
  <cp:revision>54</cp:revision>
  <dcterms:created xsi:type="dcterms:W3CDTF">2020-01-09T10:11:49Z</dcterms:created>
  <dcterms:modified xsi:type="dcterms:W3CDTF">2021-02-22T13:13:23Z</dcterms:modified>
</cp:coreProperties>
</file>