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3" r:id="rId5"/>
    <p:sldId id="264" r:id="rId6"/>
    <p:sldId id="265" r:id="rId7"/>
    <p:sldId id="266"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CFC828-1CCF-497E-872F-79479DAAB2DF}" v="6" dt="2021-01-02T14:23:45.9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425B5-43B9-4B85-BFE9-C232445E13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721D5A-AED3-4BB6-832F-BBECD4D37C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FF690B8-7F5F-4C49-9BBF-3912743F4FE7}"/>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5" name="Footer Placeholder 4">
            <a:extLst>
              <a:ext uri="{FF2B5EF4-FFF2-40B4-BE49-F238E27FC236}">
                <a16:creationId xmlns:a16="http://schemas.microsoft.com/office/drawing/2014/main" id="{A59C2D91-AB18-4ED5-B18E-548E047814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7D5236-D7BA-4B8E-9383-65571657C822}"/>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6080165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167A2-A33C-4221-840D-5B6939BEB7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5222AA-8EDB-4B1A-B5A2-406FA0D387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A39F39-3F0E-479D-9081-D53B7E8B848D}"/>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5" name="Footer Placeholder 4">
            <a:extLst>
              <a:ext uri="{FF2B5EF4-FFF2-40B4-BE49-F238E27FC236}">
                <a16:creationId xmlns:a16="http://schemas.microsoft.com/office/drawing/2014/main" id="{2CDE6E0E-5A05-4684-A518-849BAA9F65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97F1B2-AA4A-47F9-856F-D2F3B92B1E09}"/>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158071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DD353-E64E-49D9-84B8-3C84FD57F7F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3D78336-5532-4ADD-BF21-C78283F665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499B19-131B-419A-9F38-91421A25345E}"/>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5" name="Footer Placeholder 4">
            <a:extLst>
              <a:ext uri="{FF2B5EF4-FFF2-40B4-BE49-F238E27FC236}">
                <a16:creationId xmlns:a16="http://schemas.microsoft.com/office/drawing/2014/main" id="{302C12E1-AE94-4EBF-8AF4-0BEC0A4C44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799580-BEEE-4F85-A5B0-920D0BD96561}"/>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949367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C49012-39A0-4D53-A5C0-A7BCF8736F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4091BC-0D30-4EDF-94B1-94C20E62D3C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4BE61D9-9FFE-433E-8501-4FBC83EDCC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EF5A9B6-4A96-4A9B-9BCE-348771000C6A}"/>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6" name="Footer Placeholder 5">
            <a:extLst>
              <a:ext uri="{FF2B5EF4-FFF2-40B4-BE49-F238E27FC236}">
                <a16:creationId xmlns:a16="http://schemas.microsoft.com/office/drawing/2014/main" id="{BAD15C9A-E589-494B-88DC-CFA904397E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35DAC3-BBB2-4D97-B3AC-81FE43E30CEB}"/>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62202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3F074-6E67-448B-A7B5-2863F828591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2106E6-A88E-48CC-AA2A-3DC75E5178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F7540C0-AE52-4785-AB6C-61328478D8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8CF120B-6252-44DE-9A3A-8FBFF828FF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8E0E4B3-535C-4B04-8D48-4F3855662C5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4C9130C-1C36-41A0-9D04-7C0DF3922B0A}"/>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8" name="Footer Placeholder 7">
            <a:extLst>
              <a:ext uri="{FF2B5EF4-FFF2-40B4-BE49-F238E27FC236}">
                <a16:creationId xmlns:a16="http://schemas.microsoft.com/office/drawing/2014/main" id="{2E62A6F4-F631-4D87-ACDD-7D18E282B87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0C74A6-B6E4-4D8C-9222-87A0A20342A3}"/>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855831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CC7BD-C5E9-447C-9043-E14A431D76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C11899-79DF-41D5-A8A5-18AD8A9D3522}"/>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4" name="Footer Placeholder 3">
            <a:extLst>
              <a:ext uri="{FF2B5EF4-FFF2-40B4-BE49-F238E27FC236}">
                <a16:creationId xmlns:a16="http://schemas.microsoft.com/office/drawing/2014/main" id="{029B619A-A7A5-47D3-8296-F46E8B2A25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28C0A12-B56A-4206-AD8F-9AEDC8203186}"/>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4154458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975518-496C-4FBC-8647-F1C9785502FC}"/>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3" name="Footer Placeholder 2">
            <a:extLst>
              <a:ext uri="{FF2B5EF4-FFF2-40B4-BE49-F238E27FC236}">
                <a16:creationId xmlns:a16="http://schemas.microsoft.com/office/drawing/2014/main" id="{989847B7-1F77-4243-B9A3-CA4CF218E55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931ECED-58E8-4988-A5A0-984C2D2C8250}"/>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481076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D9D13-703C-4F0F-9538-1529290542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A48A16-9321-4771-94C1-5F58CB0048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36BE455-C6A9-459D-A390-DBC596E49E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DF8B21-8888-41BC-8BA9-8D4D1D83FE14}"/>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6" name="Footer Placeholder 5">
            <a:extLst>
              <a:ext uri="{FF2B5EF4-FFF2-40B4-BE49-F238E27FC236}">
                <a16:creationId xmlns:a16="http://schemas.microsoft.com/office/drawing/2014/main" id="{92BE7AAE-6FDA-449B-8108-919717CCFB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3248F9-BB21-49AF-AB15-05247894CB68}"/>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1030764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1BB4E-9C34-4BC4-A36E-E3E12AB896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A621776-FD82-4822-A62E-40211A295D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48584F2-4BEB-454D-AD24-6EBB8D8445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7F61620-9783-4214-AC3D-705457D41822}"/>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6" name="Footer Placeholder 5">
            <a:extLst>
              <a:ext uri="{FF2B5EF4-FFF2-40B4-BE49-F238E27FC236}">
                <a16:creationId xmlns:a16="http://schemas.microsoft.com/office/drawing/2014/main" id="{895FE2BF-178A-4175-93FE-F7FA06A098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6E49AE-8BE5-45B6-B44D-4977FD2F42B0}"/>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2047396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D20F2-E671-440E-BB09-D82479D7331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13F39C-2420-4F16-8CF9-FBC206733E8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7BEF69-7E6C-4BA5-92FF-0EDD409CC3B9}"/>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5" name="Footer Placeholder 4">
            <a:extLst>
              <a:ext uri="{FF2B5EF4-FFF2-40B4-BE49-F238E27FC236}">
                <a16:creationId xmlns:a16="http://schemas.microsoft.com/office/drawing/2014/main" id="{07A3187F-FAE3-4559-8BDA-8BD0078F34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6CB2D4-EDC7-41CE-8344-98A3239880FA}"/>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1530258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9057F5-DB59-4EC3-A671-D1EDC9ECF8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B5E40D5-A895-40FF-8C06-170CE916B38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836BA0-C3E7-4247-AEA6-984B69317498}"/>
              </a:ext>
            </a:extLst>
          </p:cNvPr>
          <p:cNvSpPr>
            <a:spLocks noGrp="1"/>
          </p:cNvSpPr>
          <p:nvPr>
            <p:ph type="dt" sz="half" idx="10"/>
          </p:nvPr>
        </p:nvSpPr>
        <p:spPr/>
        <p:txBody>
          <a:bodyPr/>
          <a:lstStyle/>
          <a:p>
            <a:fld id="{72CEBC26-A45D-4768-AEC7-86B35814F859}" type="datetimeFigureOut">
              <a:rPr lang="en-GB" smtClean="0"/>
              <a:t>13/01/2021</a:t>
            </a:fld>
            <a:endParaRPr lang="en-GB"/>
          </a:p>
        </p:txBody>
      </p:sp>
      <p:sp>
        <p:nvSpPr>
          <p:cNvPr id="5" name="Footer Placeholder 4">
            <a:extLst>
              <a:ext uri="{FF2B5EF4-FFF2-40B4-BE49-F238E27FC236}">
                <a16:creationId xmlns:a16="http://schemas.microsoft.com/office/drawing/2014/main" id="{5F9505FC-31D2-4F2F-9165-29583A9769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3E9A95-A8CD-4D5C-B01D-50DBDE196420}"/>
              </a:ext>
            </a:extLst>
          </p:cNvPr>
          <p:cNvSpPr>
            <a:spLocks noGrp="1"/>
          </p:cNvSpPr>
          <p:nvPr>
            <p:ph type="sldNum" sz="quarter" idx="12"/>
          </p:nvPr>
        </p:nvSpPr>
        <p:spPr/>
        <p:txBody>
          <a:bodyPr/>
          <a:lstStyle/>
          <a:p>
            <a:fld id="{9C432591-9DD4-4797-8EFA-736531FE46FC}" type="slidenum">
              <a:rPr lang="en-GB" smtClean="0"/>
              <a:t>‹#›</a:t>
            </a:fld>
            <a:endParaRPr lang="en-GB"/>
          </a:p>
        </p:txBody>
      </p:sp>
    </p:spTree>
    <p:extLst>
      <p:ext uri="{BB962C8B-B14F-4D97-AF65-F5344CB8AC3E}">
        <p14:creationId xmlns:p14="http://schemas.microsoft.com/office/powerpoint/2010/main" val="3559453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66FD7F1-3899-4E01-A851-15941A133C4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573842-1137-4C0E-A30D-A87BCB25F7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08EF0C-6B5A-4C60-8F3F-26FE2E6809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CEBC26-A45D-4768-AEC7-86B35814F859}" type="datetimeFigureOut">
              <a:rPr lang="en-GB" smtClean="0"/>
              <a:t>13/01/2021</a:t>
            </a:fld>
            <a:endParaRPr lang="en-GB"/>
          </a:p>
        </p:txBody>
      </p:sp>
      <p:sp>
        <p:nvSpPr>
          <p:cNvPr id="5" name="Footer Placeholder 4">
            <a:extLst>
              <a:ext uri="{FF2B5EF4-FFF2-40B4-BE49-F238E27FC236}">
                <a16:creationId xmlns:a16="http://schemas.microsoft.com/office/drawing/2014/main" id="{E6E94AD5-4F9E-4F37-89A4-BAFA372B26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537A8E6-AFDC-4AD3-B0F7-1FAF46347E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432591-9DD4-4797-8EFA-736531FE46FC}" type="slidenum">
              <a:rPr lang="en-GB" smtClean="0"/>
              <a:t>‹#›</a:t>
            </a:fld>
            <a:endParaRPr lang="en-GB"/>
          </a:p>
        </p:txBody>
      </p:sp>
    </p:spTree>
    <p:extLst>
      <p:ext uri="{BB962C8B-B14F-4D97-AF65-F5344CB8AC3E}">
        <p14:creationId xmlns:p14="http://schemas.microsoft.com/office/powerpoint/2010/main" val="83139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bbc.co.uk/programmes/p02mwy4d" TargetMode="External"/><Relationship Id="rId1" Type="http://schemas.openxmlformats.org/officeDocument/2006/relationships/slideLayout" Target="../slideLayouts/slideLayout6.xml"/><Relationship Id="rId6" Type="http://schemas.openxmlformats.org/officeDocument/2006/relationships/hyperlink" Target="https://www.bbc.co.uk/bitesize/clips/zcb9jxs" TargetMode="External"/><Relationship Id="rId5" Type="http://schemas.openxmlformats.org/officeDocument/2006/relationships/hyperlink" Target="https://www.bbc.co.uk/bitesize/clips/zxd2hyc" TargetMode="External"/><Relationship Id="rId4" Type="http://schemas.openxmlformats.org/officeDocument/2006/relationships/image" Target="../media/image5.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33D619C-0AF2-4368-A137-54547A4A0F73}"/>
              </a:ext>
            </a:extLst>
          </p:cNvPr>
          <p:cNvSpPr>
            <a:spLocks noGrp="1"/>
          </p:cNvSpPr>
          <p:nvPr>
            <p:ph type="title"/>
          </p:nvPr>
        </p:nvSpPr>
        <p:spPr>
          <a:xfrm>
            <a:off x="145473" y="133328"/>
            <a:ext cx="10515600" cy="1325563"/>
          </a:xfrm>
        </p:spPr>
        <p:txBody>
          <a:bodyPr/>
          <a:lstStyle/>
          <a:p>
            <a:r>
              <a:rPr lang="en-GB" dirty="0"/>
              <a:t>Big Question: </a:t>
            </a:r>
            <a:r>
              <a:rPr lang="en-GB" b="1" dirty="0"/>
              <a:t>What is the Trinity?</a:t>
            </a:r>
          </a:p>
        </p:txBody>
      </p:sp>
      <p:sp>
        <p:nvSpPr>
          <p:cNvPr id="3" name="Rectangle 2">
            <a:extLst>
              <a:ext uri="{FF2B5EF4-FFF2-40B4-BE49-F238E27FC236}">
                <a16:creationId xmlns:a16="http://schemas.microsoft.com/office/drawing/2014/main" id="{42FB5D5E-DE01-47FA-A910-C0CADF472B31}"/>
              </a:ext>
            </a:extLst>
          </p:cNvPr>
          <p:cNvSpPr/>
          <p:nvPr/>
        </p:nvSpPr>
        <p:spPr>
          <a:xfrm>
            <a:off x="1430012" y="2875002"/>
            <a:ext cx="9331978" cy="1107996"/>
          </a:xfrm>
          <a:prstGeom prst="rect">
            <a:avLst/>
          </a:prstGeom>
          <a:noFill/>
        </p:spPr>
        <p:txBody>
          <a:bodyPr wrap="none" lIns="91440" tIns="45720" rIns="91440" bIns="45720">
            <a:spAutoFit/>
          </a:bodyPr>
          <a:lstStyle/>
          <a:p>
            <a:pPr algn="ctr"/>
            <a:r>
              <a:rPr lang="en-US" sz="6600" b="0" cap="none" spc="0" dirty="0">
                <a:ln w="0"/>
                <a:solidFill>
                  <a:schemeClr val="tx1"/>
                </a:solidFill>
                <a:effectLst>
                  <a:outerShdw blurRad="38100" dist="19050" dir="2700000" algn="tl" rotWithShape="0">
                    <a:schemeClr val="dk1">
                      <a:alpha val="40000"/>
                    </a:schemeClr>
                  </a:outerShdw>
                </a:effectLst>
              </a:rPr>
              <a:t>Week 2: All About Baptism</a:t>
            </a:r>
          </a:p>
        </p:txBody>
      </p:sp>
    </p:spTree>
    <p:extLst>
      <p:ext uri="{BB962C8B-B14F-4D97-AF65-F5344CB8AC3E}">
        <p14:creationId xmlns:p14="http://schemas.microsoft.com/office/powerpoint/2010/main" val="321221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A2A8D-B291-499F-BB88-FD5E2B7AB994}"/>
              </a:ext>
            </a:extLst>
          </p:cNvPr>
          <p:cNvSpPr>
            <a:spLocks noGrp="1"/>
          </p:cNvSpPr>
          <p:nvPr>
            <p:ph type="title"/>
          </p:nvPr>
        </p:nvSpPr>
        <p:spPr/>
        <p:txBody>
          <a:bodyPr/>
          <a:lstStyle/>
          <a:p>
            <a:r>
              <a:rPr lang="en-GB" dirty="0"/>
              <a:t>Last week: Water and Baptism</a:t>
            </a:r>
          </a:p>
        </p:txBody>
      </p:sp>
      <p:pic>
        <p:nvPicPr>
          <p:cNvPr id="3" name="Picture 2" descr="See the source image">
            <a:extLst>
              <a:ext uri="{FF2B5EF4-FFF2-40B4-BE49-F238E27FC236}">
                <a16:creationId xmlns:a16="http://schemas.microsoft.com/office/drawing/2014/main" id="{A9ED9383-AECE-4F96-AD48-97EC6A1C1B4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5336" y="1692997"/>
            <a:ext cx="3409537" cy="2352979"/>
          </a:xfrm>
          <a:prstGeom prst="rect">
            <a:avLst/>
          </a:prstGeom>
          <a:noFill/>
          <a:ln>
            <a:noFill/>
          </a:ln>
        </p:spPr>
      </p:pic>
      <p:pic>
        <p:nvPicPr>
          <p:cNvPr id="4" name="Picture 3" descr="See the source image">
            <a:extLst>
              <a:ext uri="{FF2B5EF4-FFF2-40B4-BE49-F238E27FC236}">
                <a16:creationId xmlns:a16="http://schemas.microsoft.com/office/drawing/2014/main" id="{0E12615C-791C-4D9A-9561-573CE9482DDA}"/>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305645" y="1692997"/>
            <a:ext cx="3868691" cy="2352979"/>
          </a:xfrm>
          <a:prstGeom prst="rect">
            <a:avLst/>
          </a:prstGeom>
          <a:noFill/>
          <a:ln>
            <a:noFill/>
          </a:ln>
        </p:spPr>
      </p:pic>
      <p:sp>
        <p:nvSpPr>
          <p:cNvPr id="6" name="TextBox 5">
            <a:extLst>
              <a:ext uri="{FF2B5EF4-FFF2-40B4-BE49-F238E27FC236}">
                <a16:creationId xmlns:a16="http://schemas.microsoft.com/office/drawing/2014/main" id="{5CD7BDB6-8A84-4913-A282-C1A30CEFCAFE}"/>
              </a:ext>
            </a:extLst>
          </p:cNvPr>
          <p:cNvSpPr txBox="1"/>
          <p:nvPr/>
        </p:nvSpPr>
        <p:spPr>
          <a:xfrm>
            <a:off x="1199595" y="4151649"/>
            <a:ext cx="9792810" cy="1015663"/>
          </a:xfrm>
          <a:prstGeom prst="rect">
            <a:avLst/>
          </a:prstGeom>
          <a:noFill/>
        </p:spPr>
        <p:txBody>
          <a:bodyPr wrap="square">
            <a:spAutoFit/>
          </a:bodyPr>
          <a:lstStyle/>
          <a:p>
            <a:pPr algn="ctr"/>
            <a:r>
              <a:rPr lang="en-GB" sz="2000" dirty="0">
                <a:effectLst/>
                <a:latin typeface="+mj-lt"/>
                <a:ea typeface="Calibri" panose="020F0502020204030204" pitchFamily="34" charset="0"/>
                <a:cs typeface="Times New Roman" panose="02020603050405020304" pitchFamily="18" charset="0"/>
              </a:rPr>
              <a:t>Baptism is a ceremony or act that many Christians do either as a baby or as an adult, to show that they are now part of the Christian family. Water is used within the ceremony because of its different symbolic meanings. </a:t>
            </a:r>
            <a:endParaRPr lang="en-GB" sz="2000" dirty="0">
              <a:latin typeface="+mj-lt"/>
            </a:endParaRPr>
          </a:p>
        </p:txBody>
      </p:sp>
      <p:pic>
        <p:nvPicPr>
          <p:cNvPr id="7" name="Slide 7">
            <a:hlinkClick r:id="" action="ppaction://media"/>
            <a:extLst>
              <a:ext uri="{FF2B5EF4-FFF2-40B4-BE49-F238E27FC236}">
                <a16:creationId xmlns:a16="http://schemas.microsoft.com/office/drawing/2014/main" id="{1DE1B743-AF3D-4A6D-96D5-2D3ED7F5DC3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65271" y="784224"/>
            <a:ext cx="487363" cy="487363"/>
          </a:xfrm>
          <a:prstGeom prst="rect">
            <a:avLst/>
          </a:prstGeom>
        </p:spPr>
      </p:pic>
      <p:sp>
        <p:nvSpPr>
          <p:cNvPr id="8" name="Rectangle 7">
            <a:extLst>
              <a:ext uri="{FF2B5EF4-FFF2-40B4-BE49-F238E27FC236}">
                <a16:creationId xmlns:a16="http://schemas.microsoft.com/office/drawing/2014/main" id="{9053D5BE-B1B1-4C66-998D-8535758BCED5}"/>
              </a:ext>
            </a:extLst>
          </p:cNvPr>
          <p:cNvSpPr/>
          <p:nvPr/>
        </p:nvSpPr>
        <p:spPr>
          <a:xfrm>
            <a:off x="377467" y="5581227"/>
            <a:ext cx="4011034" cy="707886"/>
          </a:xfrm>
          <a:prstGeom prst="rect">
            <a:avLst/>
          </a:prstGeom>
          <a:noFill/>
        </p:spPr>
        <p:txBody>
          <a:bodyPr wrap="square" lIns="91440" tIns="45720" rIns="91440" bIns="45720">
            <a:spAutoFit/>
          </a:bodyPr>
          <a:lstStyle/>
          <a:p>
            <a:pPr algn="ctr"/>
            <a:r>
              <a:rPr lang="en-US" sz="4000" b="1" cap="none" spc="0" dirty="0">
                <a:ln w="22225">
                  <a:solidFill>
                    <a:schemeClr val="accent2"/>
                  </a:solidFill>
                  <a:prstDash val="solid"/>
                </a:ln>
                <a:solidFill>
                  <a:schemeClr val="accent2">
                    <a:lumMod val="40000"/>
                    <a:lumOff val="60000"/>
                  </a:schemeClr>
                </a:solidFill>
                <a:effectLst/>
              </a:rPr>
              <a:t>Final Activity:</a:t>
            </a:r>
          </a:p>
        </p:txBody>
      </p:sp>
      <p:sp>
        <p:nvSpPr>
          <p:cNvPr id="9" name="TextBox 8">
            <a:extLst>
              <a:ext uri="{FF2B5EF4-FFF2-40B4-BE49-F238E27FC236}">
                <a16:creationId xmlns:a16="http://schemas.microsoft.com/office/drawing/2014/main" id="{B3DF801D-ED95-496B-AA6C-5A39B42CF01D}"/>
              </a:ext>
            </a:extLst>
          </p:cNvPr>
          <p:cNvSpPr txBox="1"/>
          <p:nvPr/>
        </p:nvSpPr>
        <p:spPr>
          <a:xfrm>
            <a:off x="3953164" y="5421751"/>
            <a:ext cx="7509163" cy="1200329"/>
          </a:xfrm>
          <a:prstGeom prst="rect">
            <a:avLst/>
          </a:prstGeom>
          <a:noFill/>
        </p:spPr>
        <p:txBody>
          <a:bodyPr wrap="square" rtlCol="0">
            <a:spAutoFit/>
          </a:bodyPr>
          <a:lstStyle/>
          <a:p>
            <a:r>
              <a:rPr lang="en-GB" dirty="0"/>
              <a:t>What happens in a baptism service? Are they all the same? Can you spot the Trinity in the service? </a:t>
            </a:r>
          </a:p>
          <a:p>
            <a:r>
              <a:rPr lang="en-GB" dirty="0"/>
              <a:t>Look at some pictures and videos to find out and talk about what you find with a grown up.</a:t>
            </a:r>
          </a:p>
        </p:txBody>
      </p:sp>
      <p:sp>
        <p:nvSpPr>
          <p:cNvPr id="10" name="Rectangle 9">
            <a:extLst>
              <a:ext uri="{FF2B5EF4-FFF2-40B4-BE49-F238E27FC236}">
                <a16:creationId xmlns:a16="http://schemas.microsoft.com/office/drawing/2014/main" id="{C377D06A-35B1-4FD4-BCA4-F3DDE3B614DA}"/>
              </a:ext>
            </a:extLst>
          </p:cNvPr>
          <p:cNvSpPr/>
          <p:nvPr/>
        </p:nvSpPr>
        <p:spPr>
          <a:xfrm>
            <a:off x="738909" y="5283200"/>
            <a:ext cx="11075624" cy="1422400"/>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2874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54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C875B6-F9D8-4C9B-8745-B35853373874}"/>
              </a:ext>
            </a:extLst>
          </p:cNvPr>
          <p:cNvSpPr>
            <a:spLocks noGrp="1"/>
          </p:cNvSpPr>
          <p:nvPr>
            <p:ph type="title"/>
          </p:nvPr>
        </p:nvSpPr>
        <p:spPr>
          <a:xfrm>
            <a:off x="205854" y="267019"/>
            <a:ext cx="10515600" cy="1325563"/>
          </a:xfrm>
        </p:spPr>
        <p:txBody>
          <a:bodyPr/>
          <a:lstStyle/>
          <a:p>
            <a:r>
              <a:rPr lang="en-GB" dirty="0"/>
              <a:t>Different Types of Baptism</a:t>
            </a:r>
          </a:p>
        </p:txBody>
      </p:sp>
      <p:sp>
        <p:nvSpPr>
          <p:cNvPr id="3" name="TextBox 2">
            <a:extLst>
              <a:ext uri="{FF2B5EF4-FFF2-40B4-BE49-F238E27FC236}">
                <a16:creationId xmlns:a16="http://schemas.microsoft.com/office/drawing/2014/main" id="{6E229E51-E088-4E8C-9FD3-BA7FB355C2B1}"/>
              </a:ext>
            </a:extLst>
          </p:cNvPr>
          <p:cNvSpPr txBox="1"/>
          <p:nvPr/>
        </p:nvSpPr>
        <p:spPr>
          <a:xfrm>
            <a:off x="477078" y="1444487"/>
            <a:ext cx="10515600" cy="646331"/>
          </a:xfrm>
          <a:prstGeom prst="rect">
            <a:avLst/>
          </a:prstGeom>
          <a:noFill/>
        </p:spPr>
        <p:txBody>
          <a:bodyPr wrap="square" rtlCol="0">
            <a:spAutoFit/>
          </a:bodyPr>
          <a:lstStyle/>
          <a:p>
            <a:r>
              <a:rPr lang="en-GB" dirty="0"/>
              <a:t>Watch these videos about Christian baptism – can you spot anything similar or different about the services?</a:t>
            </a:r>
          </a:p>
          <a:p>
            <a:r>
              <a:rPr lang="en-GB" dirty="0"/>
              <a:t>Click the shells to watch.</a:t>
            </a:r>
          </a:p>
        </p:txBody>
      </p:sp>
      <p:grpSp>
        <p:nvGrpSpPr>
          <p:cNvPr id="19" name="Group 18">
            <a:extLst>
              <a:ext uri="{FF2B5EF4-FFF2-40B4-BE49-F238E27FC236}">
                <a16:creationId xmlns:a16="http://schemas.microsoft.com/office/drawing/2014/main" id="{0801DECE-4FE1-4EEB-98F4-30B80CF68B91}"/>
              </a:ext>
            </a:extLst>
          </p:cNvPr>
          <p:cNvGrpSpPr/>
          <p:nvPr/>
        </p:nvGrpSpPr>
        <p:grpSpPr>
          <a:xfrm>
            <a:off x="672700" y="2770050"/>
            <a:ext cx="2717409" cy="2717409"/>
            <a:chOff x="477078" y="1813819"/>
            <a:chExt cx="2717409" cy="2717409"/>
          </a:xfrm>
        </p:grpSpPr>
        <p:pic>
          <p:nvPicPr>
            <p:cNvPr id="16" name="Graphic 15" descr="Shell outline">
              <a:hlinkClick r:id="rId2"/>
              <a:extLst>
                <a:ext uri="{FF2B5EF4-FFF2-40B4-BE49-F238E27FC236}">
                  <a16:creationId xmlns:a16="http://schemas.microsoft.com/office/drawing/2014/main" id="{B25E5226-0B9D-4B91-899F-6A86577607D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77078" y="1813819"/>
              <a:ext cx="2717409" cy="2717409"/>
            </a:xfrm>
            <a:prstGeom prst="rect">
              <a:avLst/>
            </a:prstGeom>
          </p:spPr>
        </p:pic>
        <p:sp>
          <p:nvSpPr>
            <p:cNvPr id="18" name="Rectangle 17">
              <a:extLst>
                <a:ext uri="{FF2B5EF4-FFF2-40B4-BE49-F238E27FC236}">
                  <a16:creationId xmlns:a16="http://schemas.microsoft.com/office/drawing/2014/main" id="{51E3CF30-92F7-44F9-82BC-3BAD455CCEB6}"/>
                </a:ext>
              </a:extLst>
            </p:cNvPr>
            <p:cNvSpPr/>
            <p:nvPr/>
          </p:nvSpPr>
          <p:spPr>
            <a:xfrm>
              <a:off x="1567920" y="2991287"/>
              <a:ext cx="53572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1</a:t>
              </a:r>
            </a:p>
          </p:txBody>
        </p:sp>
      </p:grpSp>
      <p:grpSp>
        <p:nvGrpSpPr>
          <p:cNvPr id="23" name="Group 22">
            <a:extLst>
              <a:ext uri="{FF2B5EF4-FFF2-40B4-BE49-F238E27FC236}">
                <a16:creationId xmlns:a16="http://schemas.microsoft.com/office/drawing/2014/main" id="{D2C817CC-E42D-4880-A919-CC186CE3B110}"/>
              </a:ext>
            </a:extLst>
          </p:cNvPr>
          <p:cNvGrpSpPr/>
          <p:nvPr/>
        </p:nvGrpSpPr>
        <p:grpSpPr>
          <a:xfrm>
            <a:off x="4307976" y="2770050"/>
            <a:ext cx="2612630" cy="2612630"/>
            <a:chOff x="3817337" y="1866208"/>
            <a:chExt cx="2612630" cy="2612630"/>
          </a:xfrm>
        </p:grpSpPr>
        <p:pic>
          <p:nvPicPr>
            <p:cNvPr id="21" name="Graphic 20" descr="Shell outline">
              <a:hlinkClick r:id="rId5"/>
              <a:extLst>
                <a:ext uri="{FF2B5EF4-FFF2-40B4-BE49-F238E27FC236}">
                  <a16:creationId xmlns:a16="http://schemas.microsoft.com/office/drawing/2014/main" id="{0073B249-6683-4CA2-B41D-E547F86DA1C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17337" y="1866208"/>
              <a:ext cx="2612630" cy="2612630"/>
            </a:xfrm>
            <a:prstGeom prst="rect">
              <a:avLst/>
            </a:prstGeom>
          </p:spPr>
        </p:pic>
        <p:sp>
          <p:nvSpPr>
            <p:cNvPr id="22" name="Rectangle 21">
              <a:extLst>
                <a:ext uri="{FF2B5EF4-FFF2-40B4-BE49-F238E27FC236}">
                  <a16:creationId xmlns:a16="http://schemas.microsoft.com/office/drawing/2014/main" id="{B4124150-37F6-4775-BFFB-D038B117A0B5}"/>
                </a:ext>
              </a:extLst>
            </p:cNvPr>
            <p:cNvSpPr/>
            <p:nvPr/>
          </p:nvSpPr>
          <p:spPr>
            <a:xfrm>
              <a:off x="4855790" y="2991287"/>
              <a:ext cx="53572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2</a:t>
              </a:r>
            </a:p>
          </p:txBody>
        </p:sp>
      </p:grpSp>
      <p:grpSp>
        <p:nvGrpSpPr>
          <p:cNvPr id="27" name="Group 26">
            <a:extLst>
              <a:ext uri="{FF2B5EF4-FFF2-40B4-BE49-F238E27FC236}">
                <a16:creationId xmlns:a16="http://schemas.microsoft.com/office/drawing/2014/main" id="{BB49C815-8F03-409F-BA8E-ADFF61D9D387}"/>
              </a:ext>
            </a:extLst>
          </p:cNvPr>
          <p:cNvGrpSpPr/>
          <p:nvPr/>
        </p:nvGrpSpPr>
        <p:grpSpPr>
          <a:xfrm>
            <a:off x="8113128" y="2770050"/>
            <a:ext cx="2612630" cy="2612630"/>
            <a:chOff x="7264853" y="1837010"/>
            <a:chExt cx="2612630" cy="2612630"/>
          </a:xfrm>
        </p:grpSpPr>
        <p:pic>
          <p:nvPicPr>
            <p:cNvPr id="25" name="Graphic 24" descr="Shell outline">
              <a:hlinkClick r:id="rId6"/>
              <a:extLst>
                <a:ext uri="{FF2B5EF4-FFF2-40B4-BE49-F238E27FC236}">
                  <a16:creationId xmlns:a16="http://schemas.microsoft.com/office/drawing/2014/main" id="{435FEC40-745A-4DEA-A5BB-71CC6AC9475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64853" y="1837010"/>
              <a:ext cx="2612630" cy="2612630"/>
            </a:xfrm>
            <a:prstGeom prst="rect">
              <a:avLst/>
            </a:prstGeom>
          </p:spPr>
        </p:pic>
        <p:sp>
          <p:nvSpPr>
            <p:cNvPr id="26" name="Rectangle 25">
              <a:extLst>
                <a:ext uri="{FF2B5EF4-FFF2-40B4-BE49-F238E27FC236}">
                  <a16:creationId xmlns:a16="http://schemas.microsoft.com/office/drawing/2014/main" id="{DD02AAB5-D52D-4126-A70C-1921654FF587}"/>
                </a:ext>
              </a:extLst>
            </p:cNvPr>
            <p:cNvSpPr/>
            <p:nvPr/>
          </p:nvSpPr>
          <p:spPr>
            <a:xfrm>
              <a:off x="8303306" y="2991287"/>
              <a:ext cx="53572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3</a:t>
              </a:r>
            </a:p>
          </p:txBody>
        </p:sp>
      </p:grpSp>
    </p:spTree>
    <p:extLst>
      <p:ext uri="{BB962C8B-B14F-4D97-AF65-F5344CB8AC3E}">
        <p14:creationId xmlns:p14="http://schemas.microsoft.com/office/powerpoint/2010/main" val="1941475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EFFB8D-A4E6-4894-9FCF-A410F403C7F7}"/>
              </a:ext>
            </a:extLst>
          </p:cNvPr>
          <p:cNvSpPr>
            <a:spLocks noGrp="1"/>
          </p:cNvSpPr>
          <p:nvPr>
            <p:ph type="title"/>
          </p:nvPr>
        </p:nvSpPr>
        <p:spPr>
          <a:xfrm>
            <a:off x="188843" y="149460"/>
            <a:ext cx="10515600" cy="804697"/>
          </a:xfrm>
        </p:spPr>
        <p:txBody>
          <a:bodyPr>
            <a:normAutofit/>
          </a:bodyPr>
          <a:lstStyle/>
          <a:p>
            <a:r>
              <a:rPr lang="en-GB" sz="3600" dirty="0"/>
              <a:t>Jesus’ Baptism</a:t>
            </a:r>
          </a:p>
        </p:txBody>
      </p:sp>
      <p:sp>
        <p:nvSpPr>
          <p:cNvPr id="3" name="TextBox 2">
            <a:extLst>
              <a:ext uri="{FF2B5EF4-FFF2-40B4-BE49-F238E27FC236}">
                <a16:creationId xmlns:a16="http://schemas.microsoft.com/office/drawing/2014/main" id="{1A7E21E8-46DE-4128-A95A-3F2B3A094714}"/>
              </a:ext>
            </a:extLst>
          </p:cNvPr>
          <p:cNvSpPr txBox="1"/>
          <p:nvPr/>
        </p:nvSpPr>
        <p:spPr>
          <a:xfrm>
            <a:off x="188843" y="829296"/>
            <a:ext cx="11764618" cy="1200329"/>
          </a:xfrm>
          <a:prstGeom prst="rect">
            <a:avLst/>
          </a:prstGeom>
          <a:noFill/>
        </p:spPr>
        <p:txBody>
          <a:bodyPr wrap="square" rtlCol="0">
            <a:spAutoFit/>
          </a:bodyPr>
          <a:lstStyle/>
          <a:p>
            <a:r>
              <a:rPr lang="en-GB" dirty="0"/>
              <a:t>Jesus was baptised by his cousin, John the Baptist, and the story of this event is retold in the gospel of Matthew, Chapter 3. Read the chapter below with your grown up and then watch the clip of it that is posted on the website. </a:t>
            </a:r>
          </a:p>
          <a:p>
            <a:r>
              <a:rPr lang="en-GB" dirty="0"/>
              <a:t>*NB – You Tube link is suitable for viewing but to avoid opening in You Tube, click on the red ‘play’ button to watch through the website.</a:t>
            </a:r>
          </a:p>
        </p:txBody>
      </p:sp>
      <p:sp>
        <p:nvSpPr>
          <p:cNvPr id="5" name="TextBox 4">
            <a:extLst>
              <a:ext uri="{FF2B5EF4-FFF2-40B4-BE49-F238E27FC236}">
                <a16:creationId xmlns:a16="http://schemas.microsoft.com/office/drawing/2014/main" id="{01C98DC2-41B7-4D80-84C6-166031D61148}"/>
              </a:ext>
            </a:extLst>
          </p:cNvPr>
          <p:cNvSpPr txBox="1"/>
          <p:nvPr/>
        </p:nvSpPr>
        <p:spPr>
          <a:xfrm>
            <a:off x="188843" y="2243052"/>
            <a:ext cx="11582400" cy="4616648"/>
          </a:xfrm>
          <a:prstGeom prst="rect">
            <a:avLst/>
          </a:prstGeom>
          <a:noFill/>
        </p:spPr>
        <p:txBody>
          <a:bodyPr wrap="square">
            <a:spAutoFit/>
          </a:bodyPr>
          <a:lstStyle/>
          <a:p>
            <a:pPr algn="l"/>
            <a:r>
              <a:rPr lang="en-GB" sz="1400" b="1" i="0" dirty="0">
                <a:solidFill>
                  <a:srgbClr val="000000"/>
                </a:solidFill>
                <a:effectLst/>
                <a:latin typeface="+mj-lt"/>
              </a:rPr>
              <a:t>The Preaching of John the Baptist</a:t>
            </a:r>
          </a:p>
          <a:p>
            <a:pPr algn="l"/>
            <a:r>
              <a:rPr lang="en-GB" sz="1400" b="1" i="0" dirty="0">
                <a:solidFill>
                  <a:srgbClr val="000000"/>
                </a:solidFill>
                <a:effectLst/>
                <a:latin typeface="+mj-lt"/>
              </a:rPr>
              <a:t>3 </a:t>
            </a:r>
            <a:r>
              <a:rPr lang="en-GB" sz="1400" b="0" i="0" dirty="0">
                <a:solidFill>
                  <a:srgbClr val="000000"/>
                </a:solidFill>
                <a:effectLst/>
                <a:latin typeface="+mj-lt"/>
              </a:rPr>
              <a:t>At that time John the Baptist came to the desert of Judea and started preaching. </a:t>
            </a:r>
            <a:r>
              <a:rPr lang="en-GB" sz="1400" b="1" i="0" baseline="30000" dirty="0">
                <a:solidFill>
                  <a:srgbClr val="000000"/>
                </a:solidFill>
                <a:effectLst/>
                <a:latin typeface="+mj-lt"/>
              </a:rPr>
              <a:t>2 </a:t>
            </a:r>
            <a:r>
              <a:rPr lang="en-GB" sz="1400" b="0" i="0" dirty="0">
                <a:solidFill>
                  <a:srgbClr val="000000"/>
                </a:solidFill>
                <a:effectLst/>
                <a:latin typeface="+mj-lt"/>
              </a:rPr>
              <a:t>“Turn away from your sins,” he said, “because the Kingdom of heaven is near!” </a:t>
            </a:r>
            <a:r>
              <a:rPr lang="en-GB" sz="1400" b="1" i="0" baseline="30000" dirty="0">
                <a:solidFill>
                  <a:srgbClr val="000000"/>
                </a:solidFill>
                <a:effectLst/>
                <a:latin typeface="+mj-lt"/>
              </a:rPr>
              <a:t>3 </a:t>
            </a:r>
            <a:r>
              <a:rPr lang="en-GB" sz="1400" b="0" i="0" dirty="0">
                <a:solidFill>
                  <a:srgbClr val="000000"/>
                </a:solidFill>
                <a:effectLst/>
                <a:latin typeface="+mj-lt"/>
              </a:rPr>
              <a:t>John was the man the prophet Isaiah was talking about when he said,</a:t>
            </a:r>
          </a:p>
          <a:p>
            <a:pPr algn="l"/>
            <a:r>
              <a:rPr lang="en-GB" sz="1400" b="0" i="0" dirty="0">
                <a:solidFill>
                  <a:srgbClr val="000000"/>
                </a:solidFill>
                <a:effectLst/>
                <a:latin typeface="+mj-lt"/>
              </a:rPr>
              <a:t>“Someone is shouting in the desert,</a:t>
            </a:r>
            <a:br>
              <a:rPr lang="en-GB" sz="1400" b="0" i="0" dirty="0">
                <a:solidFill>
                  <a:srgbClr val="000000"/>
                </a:solidFill>
                <a:effectLst/>
                <a:latin typeface="+mj-lt"/>
              </a:rPr>
            </a:br>
            <a:r>
              <a:rPr lang="en-GB" sz="1400" b="0" i="0" dirty="0">
                <a:solidFill>
                  <a:srgbClr val="000000"/>
                </a:solidFill>
                <a:effectLst/>
                <a:latin typeface="+mj-lt"/>
              </a:rPr>
              <a:t>    ‘Prepare a road for the Lord;</a:t>
            </a:r>
            <a:br>
              <a:rPr lang="en-GB" sz="1400" b="0" i="0" dirty="0">
                <a:solidFill>
                  <a:srgbClr val="000000"/>
                </a:solidFill>
                <a:effectLst/>
                <a:latin typeface="+mj-lt"/>
              </a:rPr>
            </a:br>
            <a:r>
              <a:rPr lang="en-GB" sz="1400" b="0" i="0" dirty="0">
                <a:solidFill>
                  <a:srgbClr val="000000"/>
                </a:solidFill>
                <a:effectLst/>
                <a:latin typeface="+mj-lt"/>
              </a:rPr>
              <a:t>    make a straight path for him to travel!’”</a:t>
            </a:r>
          </a:p>
          <a:p>
            <a:pPr algn="l"/>
            <a:r>
              <a:rPr lang="en-GB" sz="1400" b="1" i="0" baseline="30000" dirty="0">
                <a:solidFill>
                  <a:srgbClr val="000000"/>
                </a:solidFill>
                <a:effectLst/>
                <a:latin typeface="+mj-lt"/>
              </a:rPr>
              <a:t>4 </a:t>
            </a:r>
            <a:r>
              <a:rPr lang="en-GB" sz="1400" b="0" i="0" dirty="0">
                <a:solidFill>
                  <a:srgbClr val="000000"/>
                </a:solidFill>
                <a:effectLst/>
                <a:latin typeface="+mj-lt"/>
              </a:rPr>
              <a:t>John's clothes were made of camel's hair; he wore a leather belt around his waist, and his food was locusts and wild honey. </a:t>
            </a:r>
            <a:r>
              <a:rPr lang="en-GB" sz="1400" b="1" i="0" baseline="30000" dirty="0">
                <a:solidFill>
                  <a:srgbClr val="000000"/>
                </a:solidFill>
                <a:effectLst/>
                <a:latin typeface="+mj-lt"/>
              </a:rPr>
              <a:t>5 </a:t>
            </a:r>
            <a:r>
              <a:rPr lang="en-GB" sz="1400" b="0" i="0" dirty="0">
                <a:solidFill>
                  <a:srgbClr val="000000"/>
                </a:solidFill>
                <a:effectLst/>
                <a:latin typeface="+mj-lt"/>
              </a:rPr>
              <a:t>People came to him from Jerusalem, from the whole province of Judea, and from all over the country near the Jordan River. </a:t>
            </a:r>
            <a:r>
              <a:rPr lang="en-GB" sz="1400" b="1" i="0" baseline="30000" dirty="0">
                <a:solidFill>
                  <a:srgbClr val="000000"/>
                </a:solidFill>
                <a:effectLst/>
                <a:latin typeface="+mj-lt"/>
              </a:rPr>
              <a:t>6 </a:t>
            </a:r>
            <a:r>
              <a:rPr lang="en-GB" sz="1400" b="0" i="0" dirty="0">
                <a:solidFill>
                  <a:srgbClr val="000000"/>
                </a:solidFill>
                <a:effectLst/>
                <a:latin typeface="+mj-lt"/>
              </a:rPr>
              <a:t>They confessed their sins, and he baptized them in the Jordan.</a:t>
            </a:r>
          </a:p>
          <a:p>
            <a:pPr algn="l"/>
            <a:r>
              <a:rPr lang="en-GB" sz="1400" b="1" i="0" baseline="30000" dirty="0">
                <a:solidFill>
                  <a:srgbClr val="000000"/>
                </a:solidFill>
                <a:effectLst/>
                <a:latin typeface="+mj-lt"/>
              </a:rPr>
              <a:t>7 </a:t>
            </a:r>
            <a:r>
              <a:rPr lang="en-GB" sz="1400" b="0" i="0" dirty="0">
                <a:solidFill>
                  <a:srgbClr val="000000"/>
                </a:solidFill>
                <a:effectLst/>
                <a:latin typeface="+mj-lt"/>
              </a:rPr>
              <a:t>When John saw many Pharisees and Sadducees coming to him to be baptized, he said to them, “You snakes—who told you that you could escape from the punishment God is about to send? </a:t>
            </a:r>
            <a:r>
              <a:rPr lang="en-GB" sz="1400" b="1" i="0" baseline="30000" dirty="0">
                <a:solidFill>
                  <a:srgbClr val="000000"/>
                </a:solidFill>
                <a:effectLst/>
                <a:latin typeface="+mj-lt"/>
              </a:rPr>
              <a:t>8 </a:t>
            </a:r>
            <a:r>
              <a:rPr lang="en-GB" sz="1400" b="0" i="0" dirty="0">
                <a:solidFill>
                  <a:srgbClr val="000000"/>
                </a:solidFill>
                <a:effectLst/>
                <a:latin typeface="+mj-lt"/>
              </a:rPr>
              <a:t>Do those things that will show that you have turned from your sins. </a:t>
            </a:r>
            <a:r>
              <a:rPr lang="en-GB" sz="1400" b="1" i="0" baseline="30000" dirty="0">
                <a:solidFill>
                  <a:srgbClr val="000000"/>
                </a:solidFill>
                <a:effectLst/>
                <a:latin typeface="+mj-lt"/>
              </a:rPr>
              <a:t>9 </a:t>
            </a:r>
            <a:r>
              <a:rPr lang="en-GB" sz="1400" b="0" i="0" dirty="0">
                <a:solidFill>
                  <a:srgbClr val="000000"/>
                </a:solidFill>
                <a:effectLst/>
                <a:latin typeface="+mj-lt"/>
              </a:rPr>
              <a:t>And don't think you can escape punishment by saying that Abraham is your ancestor. I tell you that God can take these rocks and make descendants for Abraham! </a:t>
            </a:r>
            <a:r>
              <a:rPr lang="en-GB" sz="1400" b="1" i="0" baseline="30000" dirty="0">
                <a:solidFill>
                  <a:srgbClr val="000000"/>
                </a:solidFill>
                <a:effectLst/>
                <a:latin typeface="+mj-lt"/>
              </a:rPr>
              <a:t>10 </a:t>
            </a:r>
            <a:r>
              <a:rPr lang="en-GB" sz="1400" b="0" i="0" dirty="0">
                <a:solidFill>
                  <a:srgbClr val="000000"/>
                </a:solidFill>
                <a:effectLst/>
                <a:latin typeface="+mj-lt"/>
              </a:rPr>
              <a:t>The </a:t>
            </a:r>
            <a:r>
              <a:rPr lang="en-GB" sz="1400" b="0" i="0" dirty="0" err="1">
                <a:solidFill>
                  <a:srgbClr val="000000"/>
                </a:solidFill>
                <a:effectLst/>
                <a:latin typeface="+mj-lt"/>
              </a:rPr>
              <a:t>ax</a:t>
            </a:r>
            <a:r>
              <a:rPr lang="en-GB" sz="1400" b="0" i="0" dirty="0">
                <a:solidFill>
                  <a:srgbClr val="000000"/>
                </a:solidFill>
                <a:effectLst/>
                <a:latin typeface="+mj-lt"/>
              </a:rPr>
              <a:t> is ready to cut down the trees at the roots; every tree that does not bear good fruit will be cut down and thrown in the fire. </a:t>
            </a:r>
            <a:r>
              <a:rPr lang="en-GB" sz="1400" b="1" i="0" baseline="30000" dirty="0">
                <a:solidFill>
                  <a:srgbClr val="000000"/>
                </a:solidFill>
                <a:effectLst/>
                <a:latin typeface="+mj-lt"/>
              </a:rPr>
              <a:t>11 </a:t>
            </a:r>
            <a:r>
              <a:rPr lang="en-GB" sz="1400" b="0" i="0" dirty="0">
                <a:solidFill>
                  <a:srgbClr val="000000"/>
                </a:solidFill>
                <a:effectLst/>
                <a:latin typeface="+mj-lt"/>
              </a:rPr>
              <a:t>I baptize you with water to show that you have repented, but the one who will come after me will baptize you with the Holy Spirit and fire. He is much greater than I am; and I am not good enough even to carry his sandals. </a:t>
            </a:r>
            <a:r>
              <a:rPr lang="en-GB" sz="1400" b="1" i="0" baseline="30000" dirty="0">
                <a:solidFill>
                  <a:srgbClr val="000000"/>
                </a:solidFill>
                <a:effectLst/>
                <a:latin typeface="+mj-lt"/>
              </a:rPr>
              <a:t>12 </a:t>
            </a:r>
            <a:r>
              <a:rPr lang="en-GB" sz="1400" b="0" i="0" dirty="0">
                <a:solidFill>
                  <a:srgbClr val="000000"/>
                </a:solidFill>
                <a:effectLst/>
                <a:latin typeface="+mj-lt"/>
              </a:rPr>
              <a:t>He has his winnowing shovel with him to thresh out all the grain. He will gather his wheat into his barn, but he will burn the chaff in a fire that never goes out.”</a:t>
            </a:r>
          </a:p>
          <a:p>
            <a:pPr algn="l"/>
            <a:r>
              <a:rPr lang="en-GB" sz="1400" b="1" i="0" dirty="0">
                <a:solidFill>
                  <a:srgbClr val="000000"/>
                </a:solidFill>
                <a:effectLst/>
                <a:latin typeface="+mj-lt"/>
              </a:rPr>
              <a:t>The Baptism of Jesus</a:t>
            </a:r>
          </a:p>
          <a:p>
            <a:pPr algn="l"/>
            <a:r>
              <a:rPr lang="en-GB" sz="1400" b="1" i="0" baseline="30000" dirty="0">
                <a:solidFill>
                  <a:srgbClr val="000000"/>
                </a:solidFill>
                <a:effectLst/>
                <a:latin typeface="+mj-lt"/>
              </a:rPr>
              <a:t>13 </a:t>
            </a:r>
            <a:r>
              <a:rPr lang="en-GB" sz="1400" b="0" i="0" dirty="0">
                <a:solidFill>
                  <a:srgbClr val="000000"/>
                </a:solidFill>
                <a:effectLst/>
                <a:latin typeface="+mj-lt"/>
              </a:rPr>
              <a:t>At that time Jesus arrived from Galilee and came to John at the Jordan to be baptized by him. </a:t>
            </a:r>
            <a:r>
              <a:rPr lang="en-GB" sz="1400" b="1" i="0" baseline="30000" dirty="0">
                <a:solidFill>
                  <a:srgbClr val="000000"/>
                </a:solidFill>
                <a:effectLst/>
                <a:latin typeface="+mj-lt"/>
              </a:rPr>
              <a:t>14 </a:t>
            </a:r>
            <a:r>
              <a:rPr lang="en-GB" sz="1400" b="0" i="0" dirty="0">
                <a:solidFill>
                  <a:srgbClr val="000000"/>
                </a:solidFill>
                <a:effectLst/>
                <a:latin typeface="+mj-lt"/>
              </a:rPr>
              <a:t>But John tried to make him change his mind. “I ought to be baptized by you,” John said, “and yet you have come to me!”</a:t>
            </a:r>
          </a:p>
          <a:p>
            <a:pPr algn="l"/>
            <a:r>
              <a:rPr lang="en-GB" sz="1400" b="1" i="0" baseline="30000" dirty="0">
                <a:solidFill>
                  <a:srgbClr val="000000"/>
                </a:solidFill>
                <a:effectLst/>
                <a:latin typeface="+mj-lt"/>
              </a:rPr>
              <a:t>15 </a:t>
            </a:r>
            <a:r>
              <a:rPr lang="en-GB" sz="1400" b="0" i="0" dirty="0">
                <a:solidFill>
                  <a:srgbClr val="000000"/>
                </a:solidFill>
                <a:effectLst/>
                <a:latin typeface="+mj-lt"/>
              </a:rPr>
              <a:t>But Jesus answered him, “Let it be so for now. For in this way we shall do all that God requires.” So John agreed.</a:t>
            </a:r>
          </a:p>
          <a:p>
            <a:pPr algn="l"/>
            <a:r>
              <a:rPr lang="en-GB" sz="1400" b="1" i="0" baseline="30000" dirty="0">
                <a:solidFill>
                  <a:srgbClr val="000000"/>
                </a:solidFill>
                <a:effectLst/>
                <a:latin typeface="+mj-lt"/>
              </a:rPr>
              <a:t>16 </a:t>
            </a:r>
            <a:r>
              <a:rPr lang="en-GB" sz="1400" b="0" i="0" dirty="0">
                <a:solidFill>
                  <a:srgbClr val="000000"/>
                </a:solidFill>
                <a:effectLst/>
                <a:latin typeface="+mj-lt"/>
              </a:rPr>
              <a:t>As soon as Jesus was baptized, he came up out of the water. Then heaven was opened to him, and he saw the Spirit of God coming down like a dove and lighting on him. </a:t>
            </a:r>
            <a:r>
              <a:rPr lang="en-GB" sz="1400" b="1" i="0" baseline="30000" dirty="0">
                <a:solidFill>
                  <a:srgbClr val="000000"/>
                </a:solidFill>
                <a:effectLst/>
                <a:latin typeface="+mj-lt"/>
              </a:rPr>
              <a:t>17 </a:t>
            </a:r>
            <a:r>
              <a:rPr lang="en-GB" sz="1400" b="0" i="0" dirty="0">
                <a:solidFill>
                  <a:srgbClr val="000000"/>
                </a:solidFill>
                <a:effectLst/>
                <a:latin typeface="+mj-lt"/>
              </a:rPr>
              <a:t>Then a voice said from heaven, “This is my own dear Son, with whom I am pleased.”</a:t>
            </a:r>
          </a:p>
        </p:txBody>
      </p:sp>
    </p:spTree>
    <p:extLst>
      <p:ext uri="{BB962C8B-B14F-4D97-AF65-F5344CB8AC3E}">
        <p14:creationId xmlns:p14="http://schemas.microsoft.com/office/powerpoint/2010/main" val="2704906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041F4-9AFD-4D02-9B51-DC4B07FCAE55}"/>
              </a:ext>
            </a:extLst>
          </p:cNvPr>
          <p:cNvSpPr>
            <a:spLocks noGrp="1"/>
          </p:cNvSpPr>
          <p:nvPr>
            <p:ph type="title"/>
          </p:nvPr>
        </p:nvSpPr>
        <p:spPr>
          <a:xfrm>
            <a:off x="838200" y="755719"/>
            <a:ext cx="10515600" cy="5346562"/>
          </a:xfrm>
        </p:spPr>
        <p:txBody>
          <a:bodyPr>
            <a:normAutofit/>
          </a:bodyPr>
          <a:lstStyle/>
          <a:p>
            <a:r>
              <a:rPr lang="en-GB" dirty="0"/>
              <a:t>What do you think the dove, water and voice mean?</a:t>
            </a:r>
            <a:br>
              <a:rPr lang="en-GB" dirty="0"/>
            </a:br>
            <a:br>
              <a:rPr lang="en-GB" dirty="0"/>
            </a:br>
            <a:r>
              <a:rPr lang="en-GB" dirty="0"/>
              <a:t>Talk about your ideas with your grown-up…</a:t>
            </a:r>
          </a:p>
        </p:txBody>
      </p:sp>
    </p:spTree>
    <p:extLst>
      <p:ext uri="{BB962C8B-B14F-4D97-AF65-F5344CB8AC3E}">
        <p14:creationId xmlns:p14="http://schemas.microsoft.com/office/powerpoint/2010/main" val="2005145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07C896-5851-4595-A6EF-CB8C32226C84}"/>
              </a:ext>
            </a:extLst>
          </p:cNvPr>
          <p:cNvSpPr>
            <a:spLocks noGrp="1"/>
          </p:cNvSpPr>
          <p:nvPr>
            <p:ph type="title"/>
          </p:nvPr>
        </p:nvSpPr>
        <p:spPr/>
        <p:txBody>
          <a:bodyPr/>
          <a:lstStyle/>
          <a:p>
            <a:r>
              <a:rPr lang="en-GB" dirty="0"/>
              <a:t>Baptism in Art</a:t>
            </a:r>
          </a:p>
        </p:txBody>
      </p:sp>
      <p:sp>
        <p:nvSpPr>
          <p:cNvPr id="4" name="TextBox 3">
            <a:extLst>
              <a:ext uri="{FF2B5EF4-FFF2-40B4-BE49-F238E27FC236}">
                <a16:creationId xmlns:a16="http://schemas.microsoft.com/office/drawing/2014/main" id="{03D9FA58-53A3-4AC2-BB6D-DFCA2767D8CF}"/>
              </a:ext>
            </a:extLst>
          </p:cNvPr>
          <p:cNvSpPr txBox="1"/>
          <p:nvPr/>
        </p:nvSpPr>
        <p:spPr>
          <a:xfrm>
            <a:off x="838200" y="1435018"/>
            <a:ext cx="10757452" cy="671915"/>
          </a:xfrm>
          <a:prstGeom prst="rect">
            <a:avLst/>
          </a:prstGeom>
          <a:noFill/>
        </p:spPr>
        <p:txBody>
          <a:bodyPr wrap="square">
            <a:spAutoFit/>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Look carefully at these two paintings of the Baptism. What is similar and different about how the different painters show God? Christians believe God is three in one, Father, Son and Holy Spirit.</a:t>
            </a:r>
          </a:p>
        </p:txBody>
      </p:sp>
      <p:pic>
        <p:nvPicPr>
          <p:cNvPr id="5" name="Picture 2" descr="The Baptism of Christ (Verrocchio and Leonardo) - Wikipedia">
            <a:extLst>
              <a:ext uri="{FF2B5EF4-FFF2-40B4-BE49-F238E27FC236}">
                <a16:creationId xmlns:a16="http://schemas.microsoft.com/office/drawing/2014/main" id="{3776426E-BDB4-46EE-BBE2-E1D18C2D42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12873" y="2143354"/>
            <a:ext cx="3702219" cy="434952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he Baptism of the Christ by Daniel Bonnell | Jesus, How he loves us,  Abstract artwork">
            <a:extLst>
              <a:ext uri="{FF2B5EF4-FFF2-40B4-BE49-F238E27FC236}">
                <a16:creationId xmlns:a16="http://schemas.microsoft.com/office/drawing/2014/main" id="{8556579B-4830-4E28-BEFE-3FFD6B2F39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2992" y="2408020"/>
            <a:ext cx="5453575" cy="3616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682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CB742-AEE6-4C39-9889-ED4CACD5B600}"/>
              </a:ext>
            </a:extLst>
          </p:cNvPr>
          <p:cNvSpPr>
            <a:spLocks noGrp="1"/>
          </p:cNvSpPr>
          <p:nvPr>
            <p:ph type="title"/>
          </p:nvPr>
        </p:nvSpPr>
        <p:spPr/>
        <p:txBody>
          <a:bodyPr/>
          <a:lstStyle/>
          <a:p>
            <a:r>
              <a:rPr lang="en-GB" dirty="0"/>
              <a:t>Baptism in stained glass</a:t>
            </a:r>
          </a:p>
        </p:txBody>
      </p:sp>
      <p:sp>
        <p:nvSpPr>
          <p:cNvPr id="3" name="TextBox 2">
            <a:extLst>
              <a:ext uri="{FF2B5EF4-FFF2-40B4-BE49-F238E27FC236}">
                <a16:creationId xmlns:a16="http://schemas.microsoft.com/office/drawing/2014/main" id="{E2CFFE3F-C500-4916-9708-07CA2F0917EE}"/>
              </a:ext>
            </a:extLst>
          </p:cNvPr>
          <p:cNvSpPr txBox="1"/>
          <p:nvPr/>
        </p:nvSpPr>
        <p:spPr>
          <a:xfrm>
            <a:off x="838200" y="1420837"/>
            <a:ext cx="10641037" cy="369332"/>
          </a:xfrm>
          <a:prstGeom prst="rect">
            <a:avLst/>
          </a:prstGeom>
          <a:noFill/>
        </p:spPr>
        <p:txBody>
          <a:bodyPr wrap="square" rtlCol="0">
            <a:spAutoFit/>
          </a:bodyPr>
          <a:lstStyle/>
          <a:p>
            <a:r>
              <a:rPr lang="en-GB" dirty="0"/>
              <a:t>Jesus’ baptism can be shown using stained glass windows as well – like in the pictures here. </a:t>
            </a:r>
          </a:p>
        </p:txBody>
      </p:sp>
      <p:pic>
        <p:nvPicPr>
          <p:cNvPr id="4" name="Picture 2" descr="Jesus stained glass windows showing His baptism not only commemorate the… | Stained  glass church, Catholic church stained glass, Stained glass art">
            <a:extLst>
              <a:ext uri="{FF2B5EF4-FFF2-40B4-BE49-F238E27FC236}">
                <a16:creationId xmlns:a16="http://schemas.microsoft.com/office/drawing/2014/main" id="{E13408EB-C0A4-4619-AC00-C18F2F1FF96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6603" y="1903242"/>
            <a:ext cx="4589633" cy="458963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ile:Baptism of Christ by Tiffany.jpg - Wikimedia Commons">
            <a:extLst>
              <a:ext uri="{FF2B5EF4-FFF2-40B4-BE49-F238E27FC236}">
                <a16:creationId xmlns:a16="http://schemas.microsoft.com/office/drawing/2014/main" id="{24FB10F3-7470-42D8-9F05-3DFE8B6BEC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1159" y="1903242"/>
            <a:ext cx="2380957" cy="4761914"/>
          </a:xfrm>
          <a:prstGeom prst="rect">
            <a:avLst/>
          </a:prstGeom>
          <a:noFill/>
          <a:extLst>
            <a:ext uri="{909E8E84-426E-40DD-AFC4-6F175D3DCCD1}">
              <a14:hiddenFill xmlns:a14="http://schemas.microsoft.com/office/drawing/2010/main">
                <a:solidFill>
                  <a:srgbClr val="FFFFFF"/>
                </a:solidFill>
              </a14:hiddenFill>
            </a:ext>
          </a:extLst>
        </p:spPr>
      </p:pic>
      <p:sp>
        <p:nvSpPr>
          <p:cNvPr id="6" name="Flowchart: Alternate Process 5">
            <a:extLst>
              <a:ext uri="{FF2B5EF4-FFF2-40B4-BE49-F238E27FC236}">
                <a16:creationId xmlns:a16="http://schemas.microsoft.com/office/drawing/2014/main" id="{3D7EA03D-0007-4CA3-858D-3F150C124628}"/>
              </a:ext>
            </a:extLst>
          </p:cNvPr>
          <p:cNvSpPr/>
          <p:nvPr/>
        </p:nvSpPr>
        <p:spPr>
          <a:xfrm>
            <a:off x="8370277" y="1903242"/>
            <a:ext cx="3643532" cy="458963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CHALLENGE:</a:t>
            </a:r>
          </a:p>
          <a:p>
            <a:pPr algn="ctr"/>
            <a:endParaRPr lang="en-GB" dirty="0"/>
          </a:p>
          <a:p>
            <a:pPr algn="ctr"/>
            <a:r>
              <a:rPr lang="en-GB" dirty="0"/>
              <a:t>St. Mary’s Church needs a new window! </a:t>
            </a:r>
          </a:p>
          <a:p>
            <a:pPr algn="ctr"/>
            <a:endParaRPr lang="en-GB" dirty="0"/>
          </a:p>
          <a:p>
            <a:pPr algn="ctr"/>
            <a:r>
              <a:rPr lang="en-GB" dirty="0"/>
              <a:t>Make your own ‘stained glass’ window of Jesus’ baptism – how will yours look? </a:t>
            </a:r>
          </a:p>
          <a:p>
            <a:pPr algn="ctr"/>
            <a:endParaRPr lang="en-GB" dirty="0"/>
          </a:p>
          <a:p>
            <a:pPr algn="ctr"/>
            <a:r>
              <a:rPr lang="en-GB" dirty="0"/>
              <a:t>Make sure you include things to show the Father, Son and Holy Spirit.</a:t>
            </a:r>
          </a:p>
        </p:txBody>
      </p:sp>
    </p:spTree>
    <p:extLst>
      <p:ext uri="{BB962C8B-B14F-4D97-AF65-F5344CB8AC3E}">
        <p14:creationId xmlns:p14="http://schemas.microsoft.com/office/powerpoint/2010/main" val="2316018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162</TotalTime>
  <Words>871</Words>
  <Application>Microsoft Office PowerPoint</Application>
  <PresentationFormat>Widescreen</PresentationFormat>
  <Paragraphs>37</Paragraphs>
  <Slides>7</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Big Question: What is the Trinity?</vt:lpstr>
      <vt:lpstr>Last week: Water and Baptism</vt:lpstr>
      <vt:lpstr>Different Types of Baptism</vt:lpstr>
      <vt:lpstr>Jesus’ Baptism</vt:lpstr>
      <vt:lpstr>What do you think the dove, water and voice mean?  Talk about your ideas with your grown-up…</vt:lpstr>
      <vt:lpstr>Baptism in Art</vt:lpstr>
      <vt:lpstr>Baptism in stained glass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Big Question: What is the Trinity?</dc:title>
  <dc:creator>Daniel Reeves</dc:creator>
  <cp:lastModifiedBy>Emily REEVES</cp:lastModifiedBy>
  <cp:revision>12</cp:revision>
  <dcterms:created xsi:type="dcterms:W3CDTF">2021-01-02T12:41:17Z</dcterms:created>
  <dcterms:modified xsi:type="dcterms:W3CDTF">2021-01-13T22:15:51Z</dcterms:modified>
</cp:coreProperties>
</file>