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2D8450D-3192-4A19-9ECF-2663EF5C9FC9}" type="datetimeFigureOut">
              <a:rPr lang="en-GB" smtClean="0"/>
              <a:t>25/09/2020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2903667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D8450D-3192-4A19-9ECF-2663EF5C9FC9}" type="datetimeFigureOut">
              <a:rPr lang="en-GB" smtClean="0"/>
              <a:t>25/09/2020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3001821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D8450D-3192-4A19-9ECF-2663EF5C9FC9}" type="datetimeFigureOut">
              <a:rPr lang="en-GB" smtClean="0"/>
              <a:t>25/09/2020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1368145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2D8450D-3192-4A19-9ECF-2663EF5C9FC9}" type="datetimeFigureOut">
              <a:rPr lang="en-GB" smtClean="0"/>
              <a:t>25/09/2020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948265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2D8450D-3192-4A19-9ECF-2663EF5C9FC9}" type="datetimeFigureOut">
              <a:rPr lang="en-GB" smtClean="0"/>
              <a:t>25/09/2020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1216566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2D8450D-3192-4A19-9ECF-2663EF5C9FC9}" type="datetimeFigureOut">
              <a:rPr lang="en-GB" smtClean="0"/>
              <a:t>25/09/2020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3064958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D8450D-3192-4A19-9ECF-2663EF5C9FC9}" type="datetimeFigureOut">
              <a:rPr lang="en-GB" smtClean="0"/>
              <a:t>25/09/2020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3914661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2D8450D-3192-4A19-9ECF-2663EF5C9FC9}" type="datetimeFigureOut">
              <a:rPr lang="en-GB" smtClean="0"/>
              <a:t>25/09/2020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2690111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2D8450D-3192-4A19-9ECF-2663EF5C9FC9}" type="datetimeFigureOut">
              <a:rPr lang="en-GB" smtClean="0"/>
              <a:t>25/09/2020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4063210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D8450D-3192-4A19-9ECF-2663EF5C9FC9}" type="datetimeFigureOut">
              <a:rPr lang="en-GB" smtClean="0"/>
              <a:t>25/09/2020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101921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D8450D-3192-4A19-9ECF-2663EF5C9FC9}" type="datetimeFigureOut">
              <a:rPr lang="en-GB" smtClean="0"/>
              <a:t>25/09/2020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3299DC-A84D-468B-BA67-F97A7784A5EE}" type="slidenum">
              <a:rPr lang="en-GB" smtClean="0"/>
              <a:t>‹#›</a:t>
            </a:fld>
            <a:endParaRPr lang="en-GB"/>
          </a:p>
        </p:txBody>
      </p:sp>
    </p:spTree>
    <p:extLst>
      <p:ext uri="{BB962C8B-B14F-4D97-AF65-F5344CB8AC3E}">
        <p14:creationId xmlns:p14="http://schemas.microsoft.com/office/powerpoint/2010/main" val="2327172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D8450D-3192-4A19-9ECF-2663EF5C9FC9}" type="datetimeFigureOut">
              <a:rPr lang="en-GB" smtClean="0"/>
              <a:t>25/09/2020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3299DC-A84D-468B-BA67-F97A7784A5EE}" type="slidenum">
              <a:rPr lang="en-GB" smtClean="0"/>
              <a:t>‹#›</a:t>
            </a:fld>
            <a:endParaRPr lang="en-GB"/>
          </a:p>
        </p:txBody>
      </p:sp>
    </p:spTree>
    <p:extLst>
      <p:ext uri="{BB962C8B-B14F-4D97-AF65-F5344CB8AC3E}">
        <p14:creationId xmlns:p14="http://schemas.microsoft.com/office/powerpoint/2010/main" val="423466113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kent.gov.uk/secondaryadmission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kent.gov.uk/ola"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hyperlink" Target="http://www.direct.gov.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kent.gov.uk/secondaryadmission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kent.gov.uk/ola"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kent.gov.uk/schooladmissions" TargetMode="External"/><Relationship Id="rId2" Type="http://schemas.openxmlformats.org/officeDocument/2006/relationships/hyperlink" Target="http://www.direct.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Transfer to Secondary School 2021</a:t>
            </a:r>
          </a:p>
        </p:txBody>
      </p:sp>
      <p:sp>
        <p:nvSpPr>
          <p:cNvPr id="5" name="Subtitle 4"/>
          <p:cNvSpPr>
            <a:spLocks noGrp="1"/>
          </p:cNvSpPr>
          <p:nvPr>
            <p:ph type="subTitle" idx="1"/>
          </p:nvPr>
        </p:nvSpPr>
        <p:spPr/>
        <p:txBody>
          <a:bodyPr/>
          <a:lstStyle/>
          <a:p>
            <a:r>
              <a:rPr lang="en-GB" dirty="0"/>
              <a:t>West </a:t>
            </a:r>
            <a:r>
              <a:rPr lang="en-GB" dirty="0" err="1"/>
              <a:t>Malling</a:t>
            </a:r>
            <a:r>
              <a:rPr lang="en-GB" dirty="0"/>
              <a:t> CE Primary School</a:t>
            </a:r>
          </a:p>
          <a:p>
            <a:r>
              <a:rPr lang="en-GB" dirty="0"/>
              <a:t>September 2020 Briefing</a:t>
            </a:r>
          </a:p>
        </p:txBody>
      </p:sp>
    </p:spTree>
    <p:extLst>
      <p:ext uri="{BB962C8B-B14F-4D97-AF65-F5344CB8AC3E}">
        <p14:creationId xmlns:p14="http://schemas.microsoft.com/office/powerpoint/2010/main" val="4269737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Transfer to Secondary School 2021</a:t>
            </a:r>
          </a:p>
        </p:txBody>
      </p:sp>
      <p:sp>
        <p:nvSpPr>
          <p:cNvPr id="3" name="Content Placeholder 2"/>
          <p:cNvSpPr>
            <a:spLocks noGrp="1"/>
          </p:cNvSpPr>
          <p:nvPr>
            <p:ph idx="1"/>
          </p:nvPr>
        </p:nvSpPr>
        <p:spPr/>
        <p:txBody>
          <a:bodyPr/>
          <a:lstStyle/>
          <a:p>
            <a:r>
              <a:rPr lang="en-GB" dirty="0"/>
              <a:t>Applying for secondary school is one of the most important decisions you will make for your child. The application process begins in September.</a:t>
            </a:r>
          </a:p>
          <a:p>
            <a:r>
              <a:rPr lang="en-GB" dirty="0"/>
              <a:t>Key reading: ‘Admission to Secondary School in Kent 2021’ booklet available on the Kent website </a:t>
            </a:r>
            <a:r>
              <a:rPr lang="en-GB" dirty="0">
                <a:hlinkClick r:id="rId2"/>
              </a:rPr>
              <a:t>www.kent.gov.uk/secondaryadmissions</a:t>
            </a:r>
            <a:r>
              <a:rPr lang="en-GB" dirty="0"/>
              <a:t> </a:t>
            </a:r>
          </a:p>
        </p:txBody>
      </p:sp>
    </p:spTree>
    <p:extLst>
      <p:ext uri="{BB962C8B-B14F-4D97-AF65-F5344CB8AC3E}">
        <p14:creationId xmlns:p14="http://schemas.microsoft.com/office/powerpoint/2010/main" val="50479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Dates</a:t>
            </a:r>
          </a:p>
        </p:txBody>
      </p:sp>
      <p:sp>
        <p:nvSpPr>
          <p:cNvPr id="4" name="Content Placeholder 3"/>
          <p:cNvSpPr>
            <a:spLocks noGrp="1"/>
          </p:cNvSpPr>
          <p:nvPr>
            <p:ph sz="half" idx="1"/>
          </p:nvPr>
        </p:nvSpPr>
        <p:spPr>
          <a:xfrm>
            <a:off x="179512" y="1600200"/>
            <a:ext cx="2952328" cy="4525963"/>
          </a:xfrm>
        </p:spPr>
        <p:txBody>
          <a:bodyPr>
            <a:noAutofit/>
          </a:bodyPr>
          <a:lstStyle/>
          <a:p>
            <a:r>
              <a:rPr lang="en-GB" sz="2000" dirty="0"/>
              <a:t>September 2020</a:t>
            </a:r>
          </a:p>
          <a:p>
            <a:endParaRPr lang="en-GB" sz="2000" dirty="0"/>
          </a:p>
          <a:p>
            <a:r>
              <a:rPr lang="en-GB" sz="2000" dirty="0"/>
              <a:t>15 October 2020</a:t>
            </a:r>
          </a:p>
          <a:p>
            <a:r>
              <a:rPr lang="en-GB" sz="2000" dirty="0"/>
              <a:t>September / October 2020</a:t>
            </a:r>
          </a:p>
          <a:p>
            <a:pPr lvl="0"/>
            <a:r>
              <a:rPr lang="en-GB" sz="2000" dirty="0">
                <a:solidFill>
                  <a:prstClr val="white"/>
                </a:solidFill>
              </a:rPr>
              <a:t>26 November 2020</a:t>
            </a:r>
          </a:p>
          <a:p>
            <a:pPr lvl="0"/>
            <a:endParaRPr lang="en-GB" sz="2000" dirty="0"/>
          </a:p>
          <a:p>
            <a:r>
              <a:rPr lang="en-GB" sz="2000" dirty="0"/>
              <a:t>1 March 2021</a:t>
            </a:r>
          </a:p>
          <a:p>
            <a:r>
              <a:rPr lang="en-GB" sz="2000" dirty="0"/>
              <a:t>15 March 2021</a:t>
            </a:r>
          </a:p>
          <a:p>
            <a:endParaRPr lang="en-GB" sz="2000" dirty="0"/>
          </a:p>
          <a:p>
            <a:r>
              <a:rPr lang="en-GB" sz="2000" dirty="0"/>
              <a:t>26 March 2021</a:t>
            </a:r>
          </a:p>
          <a:p>
            <a:r>
              <a:rPr lang="en-GB" sz="2000" dirty="0"/>
              <a:t>April to June 2021</a:t>
            </a:r>
          </a:p>
          <a:p>
            <a:r>
              <a:rPr lang="en-GB" sz="2000" dirty="0"/>
              <a:t>September 2021</a:t>
            </a:r>
          </a:p>
        </p:txBody>
      </p:sp>
      <p:sp>
        <p:nvSpPr>
          <p:cNvPr id="5" name="Content Placeholder 4"/>
          <p:cNvSpPr>
            <a:spLocks noGrp="1"/>
          </p:cNvSpPr>
          <p:nvPr>
            <p:ph sz="half" idx="2"/>
          </p:nvPr>
        </p:nvSpPr>
        <p:spPr>
          <a:xfrm>
            <a:off x="3203848" y="1600200"/>
            <a:ext cx="5688632" cy="4525963"/>
          </a:xfrm>
        </p:spPr>
        <p:txBody>
          <a:bodyPr>
            <a:noAutofit/>
          </a:bodyPr>
          <a:lstStyle/>
          <a:p>
            <a:r>
              <a:rPr lang="en-GB" sz="2000" dirty="0"/>
              <a:t>Information about secondary schools available on County website. School open evenings begin.</a:t>
            </a:r>
          </a:p>
          <a:p>
            <a:r>
              <a:rPr lang="en-GB" sz="2000" dirty="0"/>
              <a:t>Children who registered take the Kent Test (11+)</a:t>
            </a:r>
          </a:p>
          <a:p>
            <a:r>
              <a:rPr lang="en-GB" sz="2000" dirty="0"/>
              <a:t>Apply online for a secondary school place at </a:t>
            </a:r>
            <a:r>
              <a:rPr lang="en-GB" sz="2000" dirty="0">
                <a:hlinkClick r:id="rId2"/>
              </a:rPr>
              <a:t>www.kent.gov.uk/ola</a:t>
            </a:r>
            <a:r>
              <a:rPr lang="en-GB" sz="2000" dirty="0"/>
              <a:t> by 2 November</a:t>
            </a:r>
          </a:p>
          <a:p>
            <a:pPr lvl="0"/>
            <a:r>
              <a:rPr lang="en-GB" sz="2000" dirty="0">
                <a:solidFill>
                  <a:prstClr val="white"/>
                </a:solidFill>
              </a:rPr>
              <a:t>Kent Test (11+) assessment decisions sent to parents</a:t>
            </a:r>
            <a:endParaRPr lang="en-GB" sz="2000" dirty="0"/>
          </a:p>
          <a:p>
            <a:r>
              <a:rPr lang="en-GB" sz="2000" dirty="0"/>
              <a:t>Offers of school places sent to parents</a:t>
            </a:r>
          </a:p>
          <a:p>
            <a:r>
              <a:rPr lang="en-GB" sz="2000" dirty="0"/>
              <a:t>Date by which you should ask to go on a school’s waiting list and accept or refuse the place offered</a:t>
            </a:r>
          </a:p>
          <a:p>
            <a:endParaRPr lang="en-GB" sz="2000" dirty="0"/>
          </a:p>
          <a:p>
            <a:r>
              <a:rPr lang="en-GB" sz="2000" dirty="0"/>
              <a:t>Date by which you should lodge any appeal</a:t>
            </a:r>
          </a:p>
          <a:p>
            <a:r>
              <a:rPr lang="en-GB" sz="2000" dirty="0"/>
              <a:t>Admission appeals held</a:t>
            </a:r>
          </a:p>
          <a:p>
            <a:r>
              <a:rPr lang="en-GB" sz="2000" dirty="0"/>
              <a:t>Children start in Year 7 at secondary school</a:t>
            </a:r>
          </a:p>
        </p:txBody>
      </p:sp>
    </p:spTree>
    <p:extLst>
      <p:ext uri="{BB962C8B-B14F-4D97-AF65-F5344CB8AC3E}">
        <p14:creationId xmlns:p14="http://schemas.microsoft.com/office/powerpoint/2010/main" val="1566803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What do I need to do?</a:t>
            </a:r>
          </a:p>
        </p:txBody>
      </p:sp>
      <p:sp>
        <p:nvSpPr>
          <p:cNvPr id="6" name="Content Placeholder 5"/>
          <p:cNvSpPr>
            <a:spLocks noGrp="1"/>
          </p:cNvSpPr>
          <p:nvPr>
            <p:ph idx="1"/>
          </p:nvPr>
        </p:nvSpPr>
        <p:spPr/>
        <p:txBody>
          <a:bodyPr>
            <a:normAutofit lnSpcReduction="10000"/>
          </a:bodyPr>
          <a:lstStyle/>
          <a:p>
            <a:r>
              <a:rPr lang="en-GB" sz="2400" dirty="0"/>
              <a:t>Visit schools if possible:</a:t>
            </a:r>
          </a:p>
          <a:p>
            <a:pPr marL="0" indent="0">
              <a:buNone/>
            </a:pPr>
            <a:r>
              <a:rPr lang="en-GB" sz="2400" dirty="0"/>
              <a:t>Many schools are attempting to hold open sessions. They are a good way for you and your child to find out about different schools. You can get details of the dates direct from the school you want to visit. However, there are restrictions in place.</a:t>
            </a:r>
          </a:p>
          <a:p>
            <a:pPr marL="0" indent="0">
              <a:buNone/>
            </a:pPr>
            <a:endParaRPr lang="en-GB" sz="2400" dirty="0"/>
          </a:p>
          <a:p>
            <a:r>
              <a:rPr lang="en-GB" sz="2400" dirty="0"/>
              <a:t>Get more information about the schools:</a:t>
            </a:r>
          </a:p>
          <a:p>
            <a:pPr marL="0" indent="0">
              <a:buNone/>
            </a:pPr>
            <a:r>
              <a:rPr lang="en-GB" sz="2400" dirty="0"/>
              <a:t>Look at the school website or ask for a prospectus.</a:t>
            </a:r>
          </a:p>
          <a:p>
            <a:pPr marL="0" indent="0">
              <a:buNone/>
            </a:pPr>
            <a:r>
              <a:rPr lang="en-GB" sz="2400" dirty="0"/>
              <a:t>Read the information about each school in the ‘Admission to Secondary School in Kent 2021’ booklet.</a:t>
            </a:r>
          </a:p>
          <a:p>
            <a:pPr marL="0" indent="0">
              <a:buNone/>
            </a:pPr>
            <a:r>
              <a:rPr lang="en-GB" sz="2400" dirty="0"/>
              <a:t>Visit the Government website </a:t>
            </a:r>
            <a:r>
              <a:rPr lang="en-GB" sz="2400" dirty="0">
                <a:hlinkClick r:id="rId2"/>
              </a:rPr>
              <a:t>www.direct.gov.uk</a:t>
            </a:r>
            <a:r>
              <a:rPr lang="en-GB" sz="2400" dirty="0"/>
              <a:t> for links to school Ofsted reports and performance data.</a:t>
            </a:r>
          </a:p>
        </p:txBody>
      </p:sp>
    </p:spTree>
    <p:extLst>
      <p:ext uri="{BB962C8B-B14F-4D97-AF65-F5344CB8AC3E}">
        <p14:creationId xmlns:p14="http://schemas.microsoft.com/office/powerpoint/2010/main" val="1210460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Admission Rules</a:t>
            </a:r>
          </a:p>
        </p:txBody>
      </p:sp>
      <p:sp>
        <p:nvSpPr>
          <p:cNvPr id="3" name="Content Placeholder 2"/>
          <p:cNvSpPr>
            <a:spLocks noGrp="1"/>
          </p:cNvSpPr>
          <p:nvPr>
            <p:ph idx="1"/>
          </p:nvPr>
        </p:nvSpPr>
        <p:spPr>
          <a:xfrm>
            <a:off x="457200" y="1600200"/>
            <a:ext cx="8229600" cy="5069160"/>
          </a:xfrm>
        </p:spPr>
        <p:txBody>
          <a:bodyPr>
            <a:normAutofit/>
          </a:bodyPr>
          <a:lstStyle/>
          <a:p>
            <a:pPr marL="0" indent="0">
              <a:buNone/>
            </a:pPr>
            <a:r>
              <a:rPr lang="en-GB" sz="2000" dirty="0"/>
              <a:t>If the school has more applications than places it will use admission rules called ‘Oversubscription Criteria’ to decide who should be offered a place. For example, all schools must give priority to children in care. Other common criteria may take account of:</a:t>
            </a:r>
          </a:p>
          <a:p>
            <a:r>
              <a:rPr lang="en-GB" sz="2000" dirty="0"/>
              <a:t>Where you live</a:t>
            </a:r>
          </a:p>
          <a:p>
            <a:r>
              <a:rPr lang="en-GB" sz="2000" dirty="0"/>
              <a:t>How far away your home is from the school</a:t>
            </a:r>
          </a:p>
          <a:p>
            <a:r>
              <a:rPr lang="en-GB" sz="2000" dirty="0"/>
              <a:t>Whether or not you have other children already at the school</a:t>
            </a:r>
          </a:p>
          <a:p>
            <a:r>
              <a:rPr lang="en-GB" sz="2000" dirty="0"/>
              <a:t>Whether (if it’s a church school) you belong to or practise a particular faith</a:t>
            </a:r>
          </a:p>
          <a:p>
            <a:r>
              <a:rPr lang="en-GB" sz="2000" dirty="0"/>
              <a:t>Whether (if it’s a Grammar school) your child has met the entry requirements through the Kent Test.</a:t>
            </a:r>
          </a:p>
          <a:p>
            <a:pPr marL="0" indent="0">
              <a:buNone/>
            </a:pPr>
            <a:r>
              <a:rPr lang="en-GB" sz="2000" dirty="0"/>
              <a:t>Some schools use other rules. Look up the school you want at </a:t>
            </a:r>
            <a:r>
              <a:rPr lang="en-GB" sz="2000" dirty="0">
                <a:hlinkClick r:id="rId2"/>
              </a:rPr>
              <a:t>www.kent.gov.uk/secondaryadmissions</a:t>
            </a:r>
            <a:r>
              <a:rPr lang="en-GB" sz="2000" dirty="0"/>
              <a:t>. Read the list of oversubscription criteria carefully , and consider whether or not your child would meet them.</a:t>
            </a:r>
          </a:p>
          <a:p>
            <a:pPr marL="0" indent="0">
              <a:buNone/>
            </a:pPr>
            <a:r>
              <a:rPr lang="en-GB" sz="2000" dirty="0"/>
              <a:t>Ask if there is anything you don’t understand.</a:t>
            </a:r>
          </a:p>
        </p:txBody>
      </p:sp>
    </p:spTree>
    <p:extLst>
      <p:ext uri="{BB962C8B-B14F-4D97-AF65-F5344CB8AC3E}">
        <p14:creationId xmlns:p14="http://schemas.microsoft.com/office/powerpoint/2010/main" val="292473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school to apply to?</a:t>
            </a:r>
          </a:p>
        </p:txBody>
      </p:sp>
      <p:sp>
        <p:nvSpPr>
          <p:cNvPr id="3" name="Content Placeholder 2"/>
          <p:cNvSpPr>
            <a:spLocks noGrp="1"/>
          </p:cNvSpPr>
          <p:nvPr>
            <p:ph idx="1"/>
          </p:nvPr>
        </p:nvSpPr>
        <p:spPr/>
        <p:txBody>
          <a:bodyPr>
            <a:normAutofit/>
          </a:bodyPr>
          <a:lstStyle/>
          <a:p>
            <a:pPr marL="0" indent="0">
              <a:buNone/>
            </a:pPr>
            <a:r>
              <a:rPr lang="en-GB" sz="2400" dirty="0"/>
              <a:t>Some things to think about:</a:t>
            </a:r>
          </a:p>
          <a:p>
            <a:r>
              <a:rPr lang="en-GB" sz="2400" dirty="0"/>
              <a:t>Where does your child want to go to school?</a:t>
            </a:r>
          </a:p>
          <a:p>
            <a:r>
              <a:rPr lang="en-GB" sz="2400" dirty="0"/>
              <a:t>Where do his/her brothers and sisters go?</a:t>
            </a:r>
          </a:p>
          <a:p>
            <a:r>
              <a:rPr lang="en-GB" sz="2400" dirty="0"/>
              <a:t>How will your child get to school?</a:t>
            </a:r>
          </a:p>
          <a:p>
            <a:r>
              <a:rPr lang="en-GB" sz="2400" dirty="0"/>
              <a:t>Which of the schools you have looked at seem right for your child?</a:t>
            </a:r>
          </a:p>
          <a:p>
            <a:r>
              <a:rPr lang="en-GB" sz="2400" dirty="0"/>
              <a:t>How likely is it that you can get a place under the admission rules?</a:t>
            </a:r>
          </a:p>
          <a:p>
            <a:r>
              <a:rPr lang="en-GB" sz="2400" dirty="0"/>
              <a:t>If you are looking at a grammar school has your child taken the Kent grammar school test?</a:t>
            </a:r>
          </a:p>
        </p:txBody>
      </p:sp>
    </p:spTree>
    <p:extLst>
      <p:ext uri="{BB962C8B-B14F-4D97-AF65-F5344CB8AC3E}">
        <p14:creationId xmlns:p14="http://schemas.microsoft.com/office/powerpoint/2010/main" val="1520488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Complete the application form</a:t>
            </a:r>
          </a:p>
        </p:txBody>
      </p:sp>
      <p:sp>
        <p:nvSpPr>
          <p:cNvPr id="3" name="Content Placeholder 2"/>
          <p:cNvSpPr>
            <a:spLocks noGrp="1"/>
          </p:cNvSpPr>
          <p:nvPr>
            <p:ph idx="1"/>
          </p:nvPr>
        </p:nvSpPr>
        <p:spPr>
          <a:xfrm>
            <a:off x="457200" y="1600200"/>
            <a:ext cx="8229600" cy="4781128"/>
          </a:xfrm>
        </p:spPr>
        <p:txBody>
          <a:bodyPr>
            <a:normAutofit/>
          </a:bodyPr>
          <a:lstStyle/>
          <a:p>
            <a:r>
              <a:rPr lang="en-GB" sz="2400" dirty="0"/>
              <a:t>Kent residents apply on a Kent Secondary Common Application Form (SCAF) or online at </a:t>
            </a:r>
            <a:r>
              <a:rPr lang="en-GB" sz="2400" dirty="0">
                <a:hlinkClick r:id="rId2"/>
              </a:rPr>
              <a:t>www.kent.gov.uk/ola</a:t>
            </a:r>
            <a:r>
              <a:rPr lang="en-GB" sz="2400" dirty="0"/>
              <a:t>. It is vital you apply by the closing date of 2 November.</a:t>
            </a:r>
          </a:p>
          <a:p>
            <a:r>
              <a:rPr lang="en-GB" sz="2400" dirty="0"/>
              <a:t>If you have already used the online system to register your child for the Kent Test (11+), you will be able to log on and simply add your preferences then submit your application.</a:t>
            </a:r>
          </a:p>
          <a:p>
            <a:r>
              <a:rPr lang="en-GB" sz="2400" dirty="0"/>
              <a:t>Some schools, especially church schools, ask for extra information and have an extra form you must complete and send back to the school. You can find out which schools need extra forms by looking at their entry in the ‘Admission to Secondary School in Kent 2021’ book.</a:t>
            </a:r>
          </a:p>
        </p:txBody>
      </p:sp>
    </p:spTree>
    <p:extLst>
      <p:ext uri="{BB962C8B-B14F-4D97-AF65-F5344CB8AC3E}">
        <p14:creationId xmlns:p14="http://schemas.microsoft.com/office/powerpoint/2010/main" val="37220041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Complete the application form</a:t>
            </a:r>
          </a:p>
        </p:txBody>
      </p:sp>
      <p:sp>
        <p:nvSpPr>
          <p:cNvPr id="3" name="Content Placeholder 2"/>
          <p:cNvSpPr>
            <a:spLocks noGrp="1"/>
          </p:cNvSpPr>
          <p:nvPr>
            <p:ph idx="1"/>
          </p:nvPr>
        </p:nvSpPr>
        <p:spPr>
          <a:xfrm>
            <a:off x="457200" y="1600200"/>
            <a:ext cx="8229600" cy="4997152"/>
          </a:xfrm>
        </p:spPr>
        <p:txBody>
          <a:bodyPr>
            <a:noAutofit/>
          </a:bodyPr>
          <a:lstStyle/>
          <a:p>
            <a:r>
              <a:rPr lang="en-GB" sz="2400" dirty="0">
                <a:solidFill>
                  <a:prstClr val="white"/>
                </a:solidFill>
              </a:rPr>
              <a:t>Place the schools you would like on the form in the order you want them. Secondary schools are not told if you have put them as first, second, third, fourth, fifth or sixth preference so put them in the order you really want. If possible use all six preferences to increase your chances of getting one of your preferred schools.</a:t>
            </a:r>
          </a:p>
          <a:p>
            <a:r>
              <a:rPr lang="en-GB" sz="2400" dirty="0">
                <a:solidFill>
                  <a:prstClr val="white"/>
                </a:solidFill>
              </a:rPr>
              <a:t>Putting the same school six times does not give your child a greater chance of getting a place at the school. Putting just one school does not give your child more chance; both are a waste of the other preferences.</a:t>
            </a:r>
          </a:p>
        </p:txBody>
      </p:sp>
    </p:spTree>
    <p:extLst>
      <p:ext uri="{BB962C8B-B14F-4D97-AF65-F5344CB8AC3E}">
        <p14:creationId xmlns:p14="http://schemas.microsoft.com/office/powerpoint/2010/main" val="3900277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happens next?</a:t>
            </a:r>
          </a:p>
        </p:txBody>
      </p:sp>
      <p:sp>
        <p:nvSpPr>
          <p:cNvPr id="3" name="Content Placeholder 2"/>
          <p:cNvSpPr>
            <a:spLocks noGrp="1"/>
          </p:cNvSpPr>
          <p:nvPr>
            <p:ph idx="1"/>
          </p:nvPr>
        </p:nvSpPr>
        <p:spPr>
          <a:xfrm>
            <a:off x="457200" y="1600200"/>
            <a:ext cx="8229600" cy="4925144"/>
          </a:xfrm>
        </p:spPr>
        <p:txBody>
          <a:bodyPr>
            <a:normAutofit fontScale="77500" lnSpcReduction="20000"/>
          </a:bodyPr>
          <a:lstStyle/>
          <a:p>
            <a:r>
              <a:rPr lang="en-GB" dirty="0"/>
              <a:t>All the applications for a school are put in order according to their Oversubscription Criteria.</a:t>
            </a:r>
          </a:p>
          <a:p>
            <a:r>
              <a:rPr lang="en-GB" dirty="0"/>
              <a:t>If there are more applications than places, then places are filled in this order until the school is full.</a:t>
            </a:r>
          </a:p>
          <a:p>
            <a:r>
              <a:rPr lang="en-GB" dirty="0"/>
              <a:t>If your child meets the rules for your first preference school and is high enough on the list he/she will be offered a place.</a:t>
            </a:r>
          </a:p>
          <a:p>
            <a:r>
              <a:rPr lang="en-GB" dirty="0"/>
              <a:t>The same process will be applied to your 2</a:t>
            </a:r>
            <a:r>
              <a:rPr lang="en-GB" baseline="30000" dirty="0"/>
              <a:t>nd</a:t>
            </a:r>
            <a:r>
              <a:rPr lang="en-GB" dirty="0"/>
              <a:t>, 3</a:t>
            </a:r>
            <a:r>
              <a:rPr lang="en-GB" baseline="30000" dirty="0"/>
              <a:t>rd</a:t>
            </a:r>
            <a:r>
              <a:rPr lang="en-GB" dirty="0"/>
              <a:t>,4</a:t>
            </a:r>
            <a:r>
              <a:rPr lang="en-GB" baseline="30000" dirty="0"/>
              <a:t>th</a:t>
            </a:r>
            <a:r>
              <a:rPr lang="en-GB" dirty="0"/>
              <a:t>, 5</a:t>
            </a:r>
            <a:r>
              <a:rPr lang="en-GB" baseline="30000" dirty="0"/>
              <a:t>th</a:t>
            </a:r>
            <a:r>
              <a:rPr lang="en-GB" dirty="0"/>
              <a:t> and 6</a:t>
            </a:r>
            <a:r>
              <a:rPr lang="en-GB" baseline="30000" dirty="0"/>
              <a:t>th</a:t>
            </a:r>
            <a:r>
              <a:rPr lang="en-GB" dirty="0"/>
              <a:t> preference schools. If the County Council can offer you a place at more than one of these schools they will offer a place at whichever of them you put highest in your list of preferences. This is why it is so important to name schools in the genuine order of preference.</a:t>
            </a:r>
          </a:p>
          <a:p>
            <a:endParaRPr lang="en-GB" dirty="0"/>
          </a:p>
        </p:txBody>
      </p:sp>
    </p:spTree>
    <p:extLst>
      <p:ext uri="{BB962C8B-B14F-4D97-AF65-F5344CB8AC3E}">
        <p14:creationId xmlns:p14="http://schemas.microsoft.com/office/powerpoint/2010/main" val="1051179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can I get help?</a:t>
            </a:r>
          </a:p>
        </p:txBody>
      </p:sp>
      <p:sp>
        <p:nvSpPr>
          <p:cNvPr id="3" name="Content Placeholder 2"/>
          <p:cNvSpPr>
            <a:spLocks noGrp="1"/>
          </p:cNvSpPr>
          <p:nvPr>
            <p:ph idx="1"/>
          </p:nvPr>
        </p:nvSpPr>
        <p:spPr/>
        <p:txBody>
          <a:bodyPr/>
          <a:lstStyle/>
          <a:p>
            <a:r>
              <a:rPr lang="en-GB" dirty="0"/>
              <a:t>Speak to Mrs </a:t>
            </a:r>
            <a:r>
              <a:rPr lang="en-GB" dirty="0" err="1"/>
              <a:t>Lyall</a:t>
            </a:r>
            <a:r>
              <a:rPr lang="en-GB" dirty="0"/>
              <a:t>, Mr Clark or Mr Rye.</a:t>
            </a:r>
          </a:p>
          <a:p>
            <a:r>
              <a:rPr lang="en-GB" dirty="0"/>
              <a:t>Ring the Secondary Admissions Team on 03000 41 21 21 between 9:00am and 5:00pm.</a:t>
            </a:r>
          </a:p>
          <a:p>
            <a:r>
              <a:rPr lang="en-GB" dirty="0"/>
              <a:t>Visit the Government website </a:t>
            </a:r>
            <a:r>
              <a:rPr lang="en-GB" dirty="0">
                <a:hlinkClick r:id="rId2"/>
              </a:rPr>
              <a:t>www.direct.gov.uk</a:t>
            </a:r>
            <a:r>
              <a:rPr lang="en-GB" dirty="0"/>
              <a:t> for links to school Ofsted reports and performance data.</a:t>
            </a:r>
          </a:p>
          <a:p>
            <a:r>
              <a:rPr lang="en-GB" dirty="0"/>
              <a:t>Go to </a:t>
            </a:r>
            <a:r>
              <a:rPr lang="en-GB" dirty="0">
                <a:hlinkClick r:id="rId3"/>
              </a:rPr>
              <a:t>www.kent.gov.uk/schooladmissions</a:t>
            </a:r>
            <a:r>
              <a:rPr lang="en-GB" dirty="0"/>
              <a:t>. </a:t>
            </a:r>
          </a:p>
        </p:txBody>
      </p:sp>
    </p:spTree>
    <p:extLst>
      <p:ext uri="{BB962C8B-B14F-4D97-AF65-F5344CB8AC3E}">
        <p14:creationId xmlns:p14="http://schemas.microsoft.com/office/powerpoint/2010/main" val="38695233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TotalTime>
  <Words>1016</Words>
  <Application>Microsoft Office PowerPoint</Application>
  <PresentationFormat>On-screen Show (4:3)</PresentationFormat>
  <Paragraphs>71</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Transfer to Secondary School 2021</vt:lpstr>
      <vt:lpstr>Transfer to Secondary School 2021</vt:lpstr>
      <vt:lpstr>Key Dates</vt:lpstr>
      <vt:lpstr>What do I need to do?</vt:lpstr>
      <vt:lpstr>Admission Rules</vt:lpstr>
      <vt:lpstr>Which school to apply to?</vt:lpstr>
      <vt:lpstr>Complete the application form</vt:lpstr>
      <vt:lpstr>Complete the application form</vt:lpstr>
      <vt:lpstr>What happens next?</vt:lpstr>
      <vt:lpstr>Where can I get help?</vt:lpstr>
    </vt:vector>
  </TitlesOfParts>
  <Company>Holmesdale Technology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Transfer to Secondary School 2016</dc:title>
  <dc:creator>David Rye</dc:creator>
  <cp:lastModifiedBy>David Rye</cp:lastModifiedBy>
  <cp:revision>22</cp:revision>
  <dcterms:created xsi:type="dcterms:W3CDTF">2015-09-21T07:26:07Z</dcterms:created>
  <dcterms:modified xsi:type="dcterms:W3CDTF">2020-09-25T12:49:20Z</dcterms:modified>
</cp:coreProperties>
</file>