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6" r:id="rId2"/>
    <p:sldId id="27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30435-F7A4-48AD-9133-93F808913C33}" type="datetimeFigureOut">
              <a:rPr lang="en-GB" smtClean="0"/>
              <a:t>05/01/2021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2785A-6575-4762-8E81-CA580ED7CAF8}" type="slidenum">
              <a:rPr lang="en-GB" smtClean="0"/>
              <a:t>‹#›</a:t>
            </a:fld>
            <a:endParaRPr lang="en-GB"/>
          </a:p>
        </p:txBody>
      </p:sp>
    </p:spTree>
    <p:extLst>
      <p:ext uri="{BB962C8B-B14F-4D97-AF65-F5344CB8AC3E}">
        <p14:creationId xmlns:p14="http://schemas.microsoft.com/office/powerpoint/2010/main" val="2247596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prepare for our investigation, I would like you to make two more spinners.  The spinners should have different surface areas for each spinner.  Please record how you worked out the surface area of your blades on this table.</a:t>
            </a:r>
          </a:p>
        </p:txBody>
      </p:sp>
      <p:sp>
        <p:nvSpPr>
          <p:cNvPr id="4" name="Slide Number Placeholder 3"/>
          <p:cNvSpPr>
            <a:spLocks noGrp="1"/>
          </p:cNvSpPr>
          <p:nvPr>
            <p:ph type="sldNum" sz="quarter" idx="5"/>
          </p:nvPr>
        </p:nvSpPr>
        <p:spPr/>
        <p:txBody>
          <a:bodyPr/>
          <a:lstStyle/>
          <a:p>
            <a:fld id="{19318D8D-9F86-4961-AD84-8627330E3DD7}" type="slidenum">
              <a:rPr lang="en-GB" smtClean="0"/>
              <a:t>1</a:t>
            </a:fld>
            <a:endParaRPr lang="en-GB"/>
          </a:p>
        </p:txBody>
      </p:sp>
    </p:spTree>
    <p:extLst>
      <p:ext uri="{BB962C8B-B14F-4D97-AF65-F5344CB8AC3E}">
        <p14:creationId xmlns:p14="http://schemas.microsoft.com/office/powerpoint/2010/main" val="2606177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it is time to investigate.  Remember to hold your spinners at the same height.  Start the stop watch as soon as you drop the spinner.  The weight at the bottom of each spinner should be the same.  Please record your results on the table.  I have also asked you to work out the average time taken to fall.  To do this add all three times spinner 1 took to fall and then divide by three.  Repeat this for spinner 2 and 3.</a:t>
            </a:r>
          </a:p>
        </p:txBody>
      </p:sp>
      <p:sp>
        <p:nvSpPr>
          <p:cNvPr id="4" name="Slide Number Placeholder 3"/>
          <p:cNvSpPr>
            <a:spLocks noGrp="1"/>
          </p:cNvSpPr>
          <p:nvPr>
            <p:ph type="sldNum" sz="quarter" idx="5"/>
          </p:nvPr>
        </p:nvSpPr>
        <p:spPr/>
        <p:txBody>
          <a:bodyPr/>
          <a:lstStyle/>
          <a:p>
            <a:fld id="{19318D8D-9F86-4961-AD84-8627330E3DD7}" type="slidenum">
              <a:rPr lang="en-GB" smtClean="0"/>
              <a:t>2</a:t>
            </a:fld>
            <a:endParaRPr lang="en-GB"/>
          </a:p>
        </p:txBody>
      </p:sp>
    </p:spTree>
    <p:extLst>
      <p:ext uri="{BB962C8B-B14F-4D97-AF65-F5344CB8AC3E}">
        <p14:creationId xmlns:p14="http://schemas.microsoft.com/office/powerpoint/2010/main" val="3237194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B9CC7-9467-4CCB-B207-88952E0751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EACA653-D6DE-4D73-9ED5-2D3A697192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ACC7832-E742-4BE4-AF62-DE1B656137D1}"/>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5" name="Footer Placeholder 4">
            <a:extLst>
              <a:ext uri="{FF2B5EF4-FFF2-40B4-BE49-F238E27FC236}">
                <a16:creationId xmlns:a16="http://schemas.microsoft.com/office/drawing/2014/main" id="{76BFA6A5-CAE6-4876-BCF4-664A0EFBC1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AA2451-A2B9-49BA-9D35-F8A67C5AE009}"/>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2485085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48BB3-C2AE-4647-B3D1-5B26D1F55B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1F79C4-81C0-4488-9FD3-A814701FFAC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D6E61D-3C37-4C28-A2A7-39FC886C7F56}"/>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5" name="Footer Placeholder 4">
            <a:extLst>
              <a:ext uri="{FF2B5EF4-FFF2-40B4-BE49-F238E27FC236}">
                <a16:creationId xmlns:a16="http://schemas.microsoft.com/office/drawing/2014/main" id="{29780E32-DE73-4EC5-B9C5-668C78A06C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05626A-F9CD-4107-814A-780BDB610403}"/>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381898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9827D-4F7F-4DF4-B4A7-E572F320A8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9FFB514-0386-48B4-ADDF-6E26C08BA6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7E4BB2-BF1D-4A99-B874-A1F3C0867D98}"/>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5" name="Footer Placeholder 4">
            <a:extLst>
              <a:ext uri="{FF2B5EF4-FFF2-40B4-BE49-F238E27FC236}">
                <a16:creationId xmlns:a16="http://schemas.microsoft.com/office/drawing/2014/main" id="{21792C1A-96CF-4374-821D-33008F47E0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4E89CA-7C64-486C-9A13-7CA6A1B20968}"/>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3304723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9EC42-E4DA-40C6-AFE1-09F1F24510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33F0C-88A9-4831-AC75-D881E3B41B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C56CE3-A9CF-45FF-9A9F-F6831EEBCB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DBDA57-E63B-45CA-B2EC-432F9218D8A1}"/>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6" name="Footer Placeholder 5">
            <a:extLst>
              <a:ext uri="{FF2B5EF4-FFF2-40B4-BE49-F238E27FC236}">
                <a16:creationId xmlns:a16="http://schemas.microsoft.com/office/drawing/2014/main" id="{8549F4FE-9A8F-427C-B3FC-0B68CD16E7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96180B-C16E-42F8-9778-E108ABC1610B}"/>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2806448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B6FAC-8C12-40D9-9703-266206C6A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F229A8-2A58-48B8-9414-03E6B33EA6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F6119F-D0C1-44BB-816E-4FD0AB1284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C7CC3A-7999-4D9D-81C4-D64FC1F8C1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37D4A7-5565-4BE2-B3FD-D88AADFC14B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2CB293-3480-476D-97E5-3A17D10AFA68}"/>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8" name="Footer Placeholder 7">
            <a:extLst>
              <a:ext uri="{FF2B5EF4-FFF2-40B4-BE49-F238E27FC236}">
                <a16:creationId xmlns:a16="http://schemas.microsoft.com/office/drawing/2014/main" id="{FE49CC66-9457-438C-B0E3-33F5A4D803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87157C-CC30-4A94-966C-C7023A57904A}"/>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704185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C1AE6-ACEB-4ED1-8D89-0EF1AE287A7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3A1BB8-4D88-44FB-B614-25D07C7570D3}"/>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4" name="Footer Placeholder 3">
            <a:extLst>
              <a:ext uri="{FF2B5EF4-FFF2-40B4-BE49-F238E27FC236}">
                <a16:creationId xmlns:a16="http://schemas.microsoft.com/office/drawing/2014/main" id="{2C2954F4-EFB8-4368-9A85-A7D39859BF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AFC5FB-BD5A-4969-86D4-D9BBCCB55DE5}"/>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1637179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245825-7D5F-49DB-885D-514FF6882353}"/>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3" name="Footer Placeholder 2">
            <a:extLst>
              <a:ext uri="{FF2B5EF4-FFF2-40B4-BE49-F238E27FC236}">
                <a16:creationId xmlns:a16="http://schemas.microsoft.com/office/drawing/2014/main" id="{7EB088BE-A759-444D-A746-F7F528BBD62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CD4C8ED-BC75-49FF-BD6E-30572EA76844}"/>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2686270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16DFF-6820-4B9B-8954-04D22BCFE2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30E3E6-CFAB-4ED5-B4DE-2DFC47BB60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AB3619E-BE88-4074-A162-8D70A89390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5992DC-8FC6-486C-B10E-314E33DA3291}"/>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6" name="Footer Placeholder 5">
            <a:extLst>
              <a:ext uri="{FF2B5EF4-FFF2-40B4-BE49-F238E27FC236}">
                <a16:creationId xmlns:a16="http://schemas.microsoft.com/office/drawing/2014/main" id="{8D298251-C415-4037-8F0C-CD3DF7BF4E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D7C8EB-66B3-4F8C-A779-788B0484A935}"/>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419955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DE106-B70F-4CD8-AEC8-083560FE4D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73D46E-F135-4422-B30F-F6F4C4AB11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FFEED34-7A5D-4650-9A24-3B560D9FCD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FF54CC-5245-44A7-B54E-FA83B45D07A4}"/>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6" name="Footer Placeholder 5">
            <a:extLst>
              <a:ext uri="{FF2B5EF4-FFF2-40B4-BE49-F238E27FC236}">
                <a16:creationId xmlns:a16="http://schemas.microsoft.com/office/drawing/2014/main" id="{21278922-3908-4C4F-8D9E-A6F57C16B3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4E1E88-20BE-4DA6-AF05-BFD4BB29FC6F}"/>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2884610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6CFBC-D0CB-4977-8FC7-9B527FD454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D99706-E5D9-4EF3-8867-FAE1C22FD4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2A852-1014-4040-A4D4-848C18848B1E}"/>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5" name="Footer Placeholder 4">
            <a:extLst>
              <a:ext uri="{FF2B5EF4-FFF2-40B4-BE49-F238E27FC236}">
                <a16:creationId xmlns:a16="http://schemas.microsoft.com/office/drawing/2014/main" id="{7D877F72-EAC7-4699-B531-F8ABE5228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6C2037-C0A3-4ABC-BC4C-A9698CBE3435}"/>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3382979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4D9D59-1B37-43C5-AC1B-CCDC4EC1BB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E0C264-9E6D-44B0-8ED8-038B400A9F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384FE5-57C6-4402-9D1E-0329C304D48F}"/>
              </a:ext>
            </a:extLst>
          </p:cNvPr>
          <p:cNvSpPr>
            <a:spLocks noGrp="1"/>
          </p:cNvSpPr>
          <p:nvPr>
            <p:ph type="dt" sz="half" idx="10"/>
          </p:nvPr>
        </p:nvSpPr>
        <p:spPr/>
        <p:txBody>
          <a:bodyPr/>
          <a:lstStyle/>
          <a:p>
            <a:fld id="{B01004B2-F061-434E-937A-040C5D988D66}" type="datetimeFigureOut">
              <a:rPr lang="en-GB" smtClean="0"/>
              <a:t>05/01/2021</a:t>
            </a:fld>
            <a:endParaRPr lang="en-GB"/>
          </a:p>
        </p:txBody>
      </p:sp>
      <p:sp>
        <p:nvSpPr>
          <p:cNvPr id="5" name="Footer Placeholder 4">
            <a:extLst>
              <a:ext uri="{FF2B5EF4-FFF2-40B4-BE49-F238E27FC236}">
                <a16:creationId xmlns:a16="http://schemas.microsoft.com/office/drawing/2014/main" id="{F67BAD68-39B7-402B-BA8E-CD7B4668A3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6E4B21-F23D-4043-B4F9-EDC7C6075B67}"/>
              </a:ext>
            </a:extLst>
          </p:cNvPr>
          <p:cNvSpPr>
            <a:spLocks noGrp="1"/>
          </p:cNvSpPr>
          <p:nvPr>
            <p:ph type="sldNum" sz="quarter" idx="12"/>
          </p:nvPr>
        </p:nvSpPr>
        <p:spPr/>
        <p:txBody>
          <a:bodyPr/>
          <a:lstStyle/>
          <a:p>
            <a:fld id="{69D56582-1047-44D0-96AE-79095592461D}" type="slidenum">
              <a:rPr lang="en-GB" smtClean="0"/>
              <a:t>‹#›</a:t>
            </a:fld>
            <a:endParaRPr lang="en-GB"/>
          </a:p>
        </p:txBody>
      </p:sp>
    </p:spTree>
    <p:extLst>
      <p:ext uri="{BB962C8B-B14F-4D97-AF65-F5344CB8AC3E}">
        <p14:creationId xmlns:p14="http://schemas.microsoft.com/office/powerpoint/2010/main" val="3424800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A0037B-71E9-41AE-A160-FC66AB5A2B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F41B3C-7843-4119-956A-C62B7512EB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92D12-9106-45FE-983C-A9EC35A26F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1004B2-F061-434E-937A-040C5D988D66}" type="datetimeFigureOut">
              <a:rPr lang="en-GB" smtClean="0"/>
              <a:t>05/01/2021</a:t>
            </a:fld>
            <a:endParaRPr lang="en-GB"/>
          </a:p>
        </p:txBody>
      </p:sp>
      <p:sp>
        <p:nvSpPr>
          <p:cNvPr id="5" name="Footer Placeholder 4">
            <a:extLst>
              <a:ext uri="{FF2B5EF4-FFF2-40B4-BE49-F238E27FC236}">
                <a16:creationId xmlns:a16="http://schemas.microsoft.com/office/drawing/2014/main" id="{239C83E9-762E-4766-BED7-AD896A4C8E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C66E99-37C6-4ED1-91E9-F2829DF017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D56582-1047-44D0-96AE-79095592461D}" type="slidenum">
              <a:rPr lang="en-GB" smtClean="0"/>
              <a:t>‹#›</a:t>
            </a:fld>
            <a:endParaRPr lang="en-GB"/>
          </a:p>
        </p:txBody>
      </p:sp>
    </p:spTree>
    <p:extLst>
      <p:ext uri="{BB962C8B-B14F-4D97-AF65-F5344CB8AC3E}">
        <p14:creationId xmlns:p14="http://schemas.microsoft.com/office/powerpoint/2010/main" val="150174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CF9217-C88B-471F-9883-B0FA7EC919DB}"/>
              </a:ext>
            </a:extLst>
          </p:cNvPr>
          <p:cNvSpPr txBox="1"/>
          <p:nvPr/>
        </p:nvSpPr>
        <p:spPr>
          <a:xfrm>
            <a:off x="276448" y="2270184"/>
            <a:ext cx="10296301" cy="369332"/>
          </a:xfrm>
          <a:prstGeom prst="rect">
            <a:avLst/>
          </a:prstGeom>
          <a:noFill/>
        </p:spPr>
        <p:txBody>
          <a:bodyPr wrap="square">
            <a:spAutoFit/>
          </a:bodyPr>
          <a:lstStyle/>
          <a:p>
            <a:pPr marL="114935">
              <a:spcBef>
                <a:spcPts val="600"/>
              </a:spcBef>
              <a:spcAft>
                <a:spcPts val="0"/>
              </a:spcAft>
            </a:pPr>
            <a:r>
              <a:rPr lang="en-GB" sz="18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Illustrative fair-test – How does the surface are of the blades affect the time it takes the spinner to fall?</a:t>
            </a:r>
            <a:endParaRPr lang="en-GB" sz="1200" dirty="0">
              <a:effectLst/>
              <a:latin typeface="Arial" panose="020B0604020202020204" pitchFamily="34" charset="0"/>
              <a:ea typeface="Times New Roman" panose="02020603050405020304" pitchFamily="18" charset="0"/>
            </a:endParaRPr>
          </a:p>
        </p:txBody>
      </p:sp>
      <p:sp>
        <p:nvSpPr>
          <p:cNvPr id="4" name="TextBox 3">
            <a:extLst>
              <a:ext uri="{FF2B5EF4-FFF2-40B4-BE49-F238E27FC236}">
                <a16:creationId xmlns:a16="http://schemas.microsoft.com/office/drawing/2014/main" id="{A8BD4A9F-EE58-4BDD-98A8-2C4E2AD09D99}"/>
              </a:ext>
            </a:extLst>
          </p:cNvPr>
          <p:cNvSpPr txBox="1"/>
          <p:nvPr/>
        </p:nvSpPr>
        <p:spPr>
          <a:xfrm>
            <a:off x="276449" y="146526"/>
            <a:ext cx="9358489" cy="1938992"/>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Wednesday 6</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pic>
        <p:nvPicPr>
          <p:cNvPr id="2050" name="Picture 2">
            <a:extLst>
              <a:ext uri="{FF2B5EF4-FFF2-40B4-BE49-F238E27FC236}">
                <a16:creationId xmlns:a16="http://schemas.microsoft.com/office/drawing/2014/main" id="{3DFE3722-2A51-48C5-81EE-DCDC220E9C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125" y="2946042"/>
            <a:ext cx="192405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Table 5">
            <a:extLst>
              <a:ext uri="{FF2B5EF4-FFF2-40B4-BE49-F238E27FC236}">
                <a16:creationId xmlns:a16="http://schemas.microsoft.com/office/drawing/2014/main" id="{45CC258C-3478-418B-BD23-DE77D99C4AB0}"/>
              </a:ext>
            </a:extLst>
          </p:cNvPr>
          <p:cNvGraphicFramePr>
            <a:graphicFrameLocks noGrp="1"/>
          </p:cNvGraphicFramePr>
          <p:nvPr/>
        </p:nvGraphicFramePr>
        <p:xfrm>
          <a:off x="2549358" y="2774474"/>
          <a:ext cx="8128000" cy="39370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788118851"/>
                    </a:ext>
                  </a:extLst>
                </a:gridCol>
                <a:gridCol w="2032000">
                  <a:extLst>
                    <a:ext uri="{9D8B030D-6E8A-4147-A177-3AD203B41FA5}">
                      <a16:colId xmlns:a16="http://schemas.microsoft.com/office/drawing/2014/main" val="24792871"/>
                    </a:ext>
                  </a:extLst>
                </a:gridCol>
                <a:gridCol w="2032000">
                  <a:extLst>
                    <a:ext uri="{9D8B030D-6E8A-4147-A177-3AD203B41FA5}">
                      <a16:colId xmlns:a16="http://schemas.microsoft.com/office/drawing/2014/main" val="942026095"/>
                    </a:ext>
                  </a:extLst>
                </a:gridCol>
                <a:gridCol w="2032000">
                  <a:extLst>
                    <a:ext uri="{9D8B030D-6E8A-4147-A177-3AD203B41FA5}">
                      <a16:colId xmlns:a16="http://schemas.microsoft.com/office/drawing/2014/main" val="1922185312"/>
                    </a:ext>
                  </a:extLst>
                </a:gridCol>
              </a:tblGrid>
              <a:tr h="370840">
                <a:tc>
                  <a:txBody>
                    <a:bodyPr/>
                    <a:lstStyle/>
                    <a:p>
                      <a:endParaRPr lang="en-GB" dirty="0"/>
                    </a:p>
                  </a:txBody>
                  <a:tcPr/>
                </a:tc>
                <a:tc>
                  <a:txBody>
                    <a:bodyPr/>
                    <a:lstStyle/>
                    <a:p>
                      <a:r>
                        <a:rPr lang="en-GB" dirty="0"/>
                        <a:t> Width</a:t>
                      </a:r>
                    </a:p>
                  </a:txBody>
                  <a:tcPr/>
                </a:tc>
                <a:tc>
                  <a:txBody>
                    <a:bodyPr/>
                    <a:lstStyle/>
                    <a:p>
                      <a:r>
                        <a:rPr lang="en-GB" dirty="0"/>
                        <a:t>Length</a:t>
                      </a:r>
                    </a:p>
                  </a:txBody>
                  <a:tcPr/>
                </a:tc>
                <a:tc>
                  <a:txBody>
                    <a:bodyPr/>
                    <a:lstStyle/>
                    <a:p>
                      <a:r>
                        <a:rPr lang="en-GB" dirty="0"/>
                        <a:t>Area</a:t>
                      </a:r>
                    </a:p>
                  </a:txBody>
                  <a:tcPr/>
                </a:tc>
                <a:extLst>
                  <a:ext uri="{0D108BD9-81ED-4DB2-BD59-A6C34878D82A}">
                    <a16:rowId xmlns:a16="http://schemas.microsoft.com/office/drawing/2014/main" val="26980522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Spinner 1 blade surface area</a:t>
                      </a:r>
                    </a:p>
                    <a:p>
                      <a:endParaRPr lang="en-GB" dirty="0"/>
                    </a:p>
                  </a:txBody>
                  <a:tcPr/>
                </a:tc>
                <a:tc>
                  <a:txBody>
                    <a:bodyPr/>
                    <a:lstStyle/>
                    <a:p>
                      <a:r>
                        <a:rPr lang="en-GB" dirty="0"/>
                        <a:t>                            </a:t>
                      </a:r>
                    </a:p>
                    <a:p>
                      <a:r>
                        <a:rPr lang="en-GB" dirty="0"/>
                        <a:t>                             cm</a:t>
                      </a:r>
                    </a:p>
                  </a:txBody>
                  <a:tcPr/>
                </a:tc>
                <a:tc>
                  <a:txBody>
                    <a:bodyPr/>
                    <a:lstStyle/>
                    <a:p>
                      <a:r>
                        <a:rPr lang="en-GB" dirty="0"/>
                        <a:t>                            </a:t>
                      </a:r>
                    </a:p>
                    <a:p>
                      <a:r>
                        <a:rPr lang="en-GB" dirty="0"/>
                        <a:t>                           cm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cm²</a:t>
                      </a:r>
                    </a:p>
                    <a:p>
                      <a:endParaRPr lang="en-GB" dirty="0"/>
                    </a:p>
                  </a:txBody>
                  <a:tcPr/>
                </a:tc>
                <a:extLst>
                  <a:ext uri="{0D108BD9-81ED-4DB2-BD59-A6C34878D82A}">
                    <a16:rowId xmlns:a16="http://schemas.microsoft.com/office/drawing/2014/main" val="3517016032"/>
                  </a:ext>
                </a:extLst>
              </a:tr>
              <a:tr h="370840">
                <a:tc>
                  <a:txBody>
                    <a:bodyPr/>
                    <a:lstStyle/>
                    <a:p>
                      <a:r>
                        <a:rPr lang="en-GB" dirty="0"/>
                        <a:t>Spinner 2  blade surface area</a:t>
                      </a:r>
                    </a:p>
                  </a:txBody>
                  <a:tcPr/>
                </a:tc>
                <a:tc>
                  <a:txBody>
                    <a:bodyPr/>
                    <a:lstStyle/>
                    <a:p>
                      <a:r>
                        <a:rPr lang="en-GB" dirty="0"/>
                        <a:t>                                                         </a:t>
                      </a:r>
                    </a:p>
                    <a:p>
                      <a:r>
                        <a:rPr lang="en-GB" dirty="0"/>
                        <a:t>                            cm</a:t>
                      </a:r>
                    </a:p>
                    <a:p>
                      <a:endParaRPr lang="en-GB" dirty="0"/>
                    </a:p>
                  </a:txBody>
                  <a:tcPr/>
                </a:tc>
                <a:tc>
                  <a:txBody>
                    <a:bodyPr/>
                    <a:lstStyle/>
                    <a:p>
                      <a:r>
                        <a:rPr lang="en-GB" dirty="0"/>
                        <a:t>                                                         </a:t>
                      </a:r>
                    </a:p>
                    <a:p>
                      <a:r>
                        <a:rPr lang="en-GB" dirty="0"/>
                        <a:t>                            cm</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cm²</a:t>
                      </a:r>
                    </a:p>
                    <a:p>
                      <a:endParaRPr lang="en-GB" dirty="0"/>
                    </a:p>
                  </a:txBody>
                  <a:tcPr/>
                </a:tc>
                <a:extLst>
                  <a:ext uri="{0D108BD9-81ED-4DB2-BD59-A6C34878D82A}">
                    <a16:rowId xmlns:a16="http://schemas.microsoft.com/office/drawing/2014/main" val="233269509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Spinner 3 blade surface area</a:t>
                      </a:r>
                    </a:p>
                    <a:p>
                      <a:endParaRPr lang="en-GB" dirty="0"/>
                    </a:p>
                  </a:txBody>
                  <a:tcPr/>
                </a:tc>
                <a:tc>
                  <a:txBody>
                    <a:bodyPr/>
                    <a:lstStyle/>
                    <a:p>
                      <a:r>
                        <a:rPr lang="en-GB" dirty="0"/>
                        <a:t>                             </a:t>
                      </a:r>
                    </a:p>
                    <a:p>
                      <a:r>
                        <a:rPr lang="en-GB" dirty="0"/>
                        <a:t>                            cm</a:t>
                      </a:r>
                    </a:p>
                    <a:p>
                      <a:endParaRPr lang="en-GB" dirty="0"/>
                    </a:p>
                  </a:txBody>
                  <a:tcPr/>
                </a:tc>
                <a:tc>
                  <a:txBody>
                    <a:bodyPr/>
                    <a:lstStyle/>
                    <a:p>
                      <a:r>
                        <a:rPr lang="en-GB" dirty="0"/>
                        <a:t>                             </a:t>
                      </a:r>
                    </a:p>
                    <a:p>
                      <a:r>
                        <a:rPr lang="en-GB" dirty="0"/>
                        <a:t>                            cm</a:t>
                      </a:r>
                    </a:p>
                    <a:p>
                      <a:endParaRPr lang="en-GB" dirty="0"/>
                    </a:p>
                  </a:txBody>
                  <a:tcPr/>
                </a:tc>
                <a:tc>
                  <a:txBody>
                    <a:bodyPr/>
                    <a:lstStyle/>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altLang="en-US" dirty="0">
                          <a:solidFill>
                            <a:schemeClr val="tx1"/>
                          </a:solidFill>
                        </a:rPr>
                        <a:t>cm²</a:t>
                      </a:r>
                    </a:p>
                    <a:p>
                      <a:endParaRPr lang="en-GB" dirty="0"/>
                    </a:p>
                  </a:txBody>
                  <a:tcPr/>
                </a:tc>
                <a:extLst>
                  <a:ext uri="{0D108BD9-81ED-4DB2-BD59-A6C34878D82A}">
                    <a16:rowId xmlns:a16="http://schemas.microsoft.com/office/drawing/2014/main" val="4155054839"/>
                  </a:ext>
                </a:extLst>
              </a:tr>
            </a:tbl>
          </a:graphicData>
        </a:graphic>
      </p:graphicFrame>
    </p:spTree>
    <p:extLst>
      <p:ext uri="{BB962C8B-B14F-4D97-AF65-F5344CB8AC3E}">
        <p14:creationId xmlns:p14="http://schemas.microsoft.com/office/powerpoint/2010/main" val="407464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77E2F28-68A4-4C79-B8A3-C51658FBAB0F}"/>
              </a:ext>
            </a:extLst>
          </p:cNvPr>
          <p:cNvGraphicFramePr>
            <a:graphicFrameLocks noGrp="1"/>
          </p:cNvGraphicFramePr>
          <p:nvPr/>
        </p:nvGraphicFramePr>
        <p:xfrm>
          <a:off x="477251" y="440762"/>
          <a:ext cx="10515602" cy="2355282"/>
        </p:xfrm>
        <a:graphic>
          <a:graphicData uri="http://schemas.openxmlformats.org/drawingml/2006/table">
            <a:tbl>
              <a:tblPr firstRow="1" firstCol="1" lastRow="1" lastCol="1" bandRow="1" bandCol="1"/>
              <a:tblGrid>
                <a:gridCol w="2028157">
                  <a:extLst>
                    <a:ext uri="{9D8B030D-6E8A-4147-A177-3AD203B41FA5}">
                      <a16:colId xmlns:a16="http://schemas.microsoft.com/office/drawing/2014/main" val="936635593"/>
                    </a:ext>
                  </a:extLst>
                </a:gridCol>
                <a:gridCol w="2121862">
                  <a:extLst>
                    <a:ext uri="{9D8B030D-6E8A-4147-A177-3AD203B41FA5}">
                      <a16:colId xmlns:a16="http://schemas.microsoft.com/office/drawing/2014/main" val="3496685826"/>
                    </a:ext>
                  </a:extLst>
                </a:gridCol>
                <a:gridCol w="2121862">
                  <a:extLst>
                    <a:ext uri="{9D8B030D-6E8A-4147-A177-3AD203B41FA5}">
                      <a16:colId xmlns:a16="http://schemas.microsoft.com/office/drawing/2014/main" val="3296518714"/>
                    </a:ext>
                  </a:extLst>
                </a:gridCol>
                <a:gridCol w="2121862">
                  <a:extLst>
                    <a:ext uri="{9D8B030D-6E8A-4147-A177-3AD203B41FA5}">
                      <a16:colId xmlns:a16="http://schemas.microsoft.com/office/drawing/2014/main" val="3568409247"/>
                    </a:ext>
                  </a:extLst>
                </a:gridCol>
                <a:gridCol w="2121859">
                  <a:extLst>
                    <a:ext uri="{9D8B030D-6E8A-4147-A177-3AD203B41FA5}">
                      <a16:colId xmlns:a16="http://schemas.microsoft.com/office/drawing/2014/main" val="332972007"/>
                    </a:ext>
                  </a:extLst>
                </a:gridCol>
              </a:tblGrid>
              <a:tr h="509733">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Surface area of blades (cm squared)</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Average 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2553653"/>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8590701"/>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8526003"/>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3446170"/>
                  </a:ext>
                </a:extLst>
              </a:tr>
            </a:tbl>
          </a:graphicData>
        </a:graphic>
      </p:graphicFrame>
      <p:sp>
        <p:nvSpPr>
          <p:cNvPr id="4" name="TextBox 3">
            <a:extLst>
              <a:ext uri="{FF2B5EF4-FFF2-40B4-BE49-F238E27FC236}">
                <a16:creationId xmlns:a16="http://schemas.microsoft.com/office/drawing/2014/main" id="{FDAB2457-70B4-4A7C-AEDE-E2FD83B1EFD4}"/>
              </a:ext>
            </a:extLst>
          </p:cNvPr>
          <p:cNvSpPr txBox="1"/>
          <p:nvPr/>
        </p:nvSpPr>
        <p:spPr>
          <a:xfrm>
            <a:off x="324853" y="2933336"/>
            <a:ext cx="907181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Show your working out.  To find the average add the time taken to fall for each blade, for each spin and then divide the answer by 3.</a:t>
            </a:r>
          </a:p>
        </p:txBody>
      </p:sp>
      <p:sp>
        <p:nvSpPr>
          <p:cNvPr id="5" name="Rectangle 4">
            <a:extLst>
              <a:ext uri="{FF2B5EF4-FFF2-40B4-BE49-F238E27FC236}">
                <a16:creationId xmlns:a16="http://schemas.microsoft.com/office/drawing/2014/main" id="{0A21AB5B-54A4-4705-AB9F-7D0EB032E8DA}"/>
              </a:ext>
            </a:extLst>
          </p:cNvPr>
          <p:cNvSpPr/>
          <p:nvPr/>
        </p:nvSpPr>
        <p:spPr>
          <a:xfrm>
            <a:off x="477250" y="3294782"/>
            <a:ext cx="10724149" cy="34549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3953718-7B49-480E-ADE7-E88183026693}"/>
              </a:ext>
            </a:extLst>
          </p:cNvPr>
          <p:cNvSpPr txBox="1"/>
          <p:nvPr/>
        </p:nvSpPr>
        <p:spPr>
          <a:xfrm>
            <a:off x="477251" y="108284"/>
            <a:ext cx="1207170" cy="276999"/>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Results</a:t>
            </a:r>
          </a:p>
        </p:txBody>
      </p:sp>
      <p:pic>
        <p:nvPicPr>
          <p:cNvPr id="7" name="Picture 6">
            <a:extLst>
              <a:ext uri="{FF2B5EF4-FFF2-40B4-BE49-F238E27FC236}">
                <a16:creationId xmlns:a16="http://schemas.microsoft.com/office/drawing/2014/main" id="{C25E8152-0479-401D-9BAE-FB8A6D72631B}"/>
              </a:ext>
            </a:extLst>
          </p:cNvPr>
          <p:cNvPicPr>
            <a:picLocks noChangeAspect="1"/>
          </p:cNvPicPr>
          <p:nvPr/>
        </p:nvPicPr>
        <p:blipFill>
          <a:blip r:embed="rId3"/>
          <a:stretch>
            <a:fillRect/>
          </a:stretch>
        </p:blipFill>
        <p:spPr>
          <a:xfrm>
            <a:off x="374984" y="3247770"/>
            <a:ext cx="340897" cy="340897"/>
          </a:xfrm>
          <a:prstGeom prst="rect">
            <a:avLst/>
          </a:prstGeom>
        </p:spPr>
      </p:pic>
    </p:spTree>
    <p:extLst>
      <p:ext uri="{BB962C8B-B14F-4D97-AF65-F5344CB8AC3E}">
        <p14:creationId xmlns:p14="http://schemas.microsoft.com/office/powerpoint/2010/main" val="26107027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325</Words>
  <Application>Microsoft Office PowerPoint</Application>
  <PresentationFormat>Widescreen</PresentationFormat>
  <Paragraphs>48</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Excell</dc:creator>
  <cp:lastModifiedBy>Hayley Excell</cp:lastModifiedBy>
  <cp:revision>2</cp:revision>
  <dcterms:created xsi:type="dcterms:W3CDTF">2021-01-05T19:37:20Z</dcterms:created>
  <dcterms:modified xsi:type="dcterms:W3CDTF">2021-01-05T19:39:02Z</dcterms:modified>
</cp:coreProperties>
</file>