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96" r:id="rId2"/>
    <p:sldId id="279" r:id="rId3"/>
    <p:sldId id="309" r:id="rId4"/>
    <p:sldId id="310" r:id="rId5"/>
    <p:sldId id="311" r:id="rId6"/>
    <p:sldId id="312" r:id="rId7"/>
    <p:sldId id="291" r:id="rId8"/>
    <p:sldId id="300" r:id="rId9"/>
    <p:sldId id="301" r:id="rId10"/>
    <p:sldId id="302" r:id="rId11"/>
    <p:sldId id="315" r:id="rId12"/>
    <p:sldId id="316" r:id="rId13"/>
    <p:sldId id="317" r:id="rId14"/>
    <p:sldId id="304" r:id="rId15"/>
    <p:sldId id="318" r:id="rId16"/>
    <p:sldId id="319" r:id="rId17"/>
    <p:sldId id="320" r:id="rId18"/>
    <p:sldId id="290" r:id="rId19"/>
    <p:sldId id="280" r:id="rId20"/>
    <p:sldId id="29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./Workouts" id="{3DBB7E08-96F1-45FD-AF7C-A1D70537509C}">
          <p14:sldIdLst/>
        </p14:section>
        <p14:section name="Day 1" id="{BFD0E266-66B1-4678-BD37-6FADD828D9F9}">
          <p14:sldIdLst>
            <p14:sldId id="296"/>
            <p14:sldId id="279"/>
            <p14:sldId id="309"/>
            <p14:sldId id="310"/>
            <p14:sldId id="311"/>
            <p14:sldId id="312"/>
            <p14:sldId id="291"/>
            <p14:sldId id="300"/>
          </p14:sldIdLst>
        </p14:section>
        <p14:section name="Day 2" id="{EDFEC8A3-5C10-41A2-8536-00555CF973DD}">
          <p14:sldIdLst>
            <p14:sldId id="301"/>
            <p14:sldId id="302"/>
            <p14:sldId id="315"/>
            <p14:sldId id="316"/>
            <p14:sldId id="317"/>
            <p14:sldId id="304"/>
            <p14:sldId id="318"/>
            <p14:sldId id="319"/>
            <p14:sldId id="320"/>
          </p14:sldIdLst>
        </p14:section>
        <p14:section name="Unit end" id="{54273F63-7C9F-4326-9319-BB0D38E370DA}">
          <p14:sldIdLst>
            <p14:sldId id="290"/>
            <p14:sldId id="280"/>
            <p14:sldId id="29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A00"/>
    <a:srgbClr val="F6B350"/>
    <a:srgbClr val="0000CC"/>
    <a:srgbClr val="0000C8"/>
    <a:srgbClr val="006400"/>
    <a:srgbClr val="253746"/>
    <a:srgbClr val="004A76"/>
    <a:srgbClr val="3F9DA7"/>
    <a:srgbClr val="6EBFC8"/>
    <a:srgbClr val="AED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0" autoAdjust="0"/>
    <p:restoredTop sz="88027" autoAdjust="0"/>
  </p:normalViewPr>
  <p:slideViewPr>
    <p:cSldViewPr snapToGrid="0">
      <p:cViewPr varScale="1">
        <p:scale>
          <a:sx n="78" d="100"/>
          <a:sy n="78" d="100"/>
        </p:scale>
        <p:origin x="1642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114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Teaching with Y1 and Y2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Check their prediction using the bucket balance.</a:t>
            </a:r>
          </a:p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Place the potato in one of the buckets. </a:t>
            </a:r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406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50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808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Teaching with Y1 and Y2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1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Y2 children: </a:t>
            </a:r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fruit was the heaviest/lightest?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12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Establish that neither side is lower than the other, so the book and the number of bricks must weigh the same.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1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1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897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You can now use the 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Mastery: Reasoning and Problem-Solving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questions to assess children’s success across this unit.  Go to the next slides.</a:t>
            </a:r>
            <a:endParaRPr lang="en-GB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GB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3251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GB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296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12-flexible-maths-block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1/2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AD3DC-4D9E-42C4-9FB1-70C03C633839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Measures and Data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Compare and measure weight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2FB86E-3814-4BBB-80E5-EED8B6F52253}"/>
              </a:ext>
            </a:extLst>
          </p:cNvPr>
          <p:cNvSpPr txBox="1"/>
          <p:nvPr/>
        </p:nvSpPr>
        <p:spPr>
          <a:xfrm>
            <a:off x="506473" y="1019757"/>
            <a:ext cx="8130503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1</a:t>
            </a:r>
          </a:p>
          <a:p>
            <a:pPr lv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sz="2000" b="1" dirty="0">
                <a:solidFill>
                  <a:srgbClr val="EBE6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a 100g weight.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39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7AA71-DA7F-4E08-AEAF-B6C0945785B5}"/>
              </a:ext>
            </a:extLst>
          </p:cNvPr>
          <p:cNvSpPr txBox="1"/>
          <p:nvPr/>
        </p:nvSpPr>
        <p:spPr>
          <a:xfrm>
            <a:off x="0" y="20918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Day 1: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</a:t>
            </a:r>
            <a:r>
              <a:rPr lang="en-GB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scales.</a:t>
            </a:r>
            <a:r>
              <a:rPr lang="en-GB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 </a:t>
            </a:r>
            <a:r>
              <a:rPr lang="en-GB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compare the 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weight of objects with a 100g </a:t>
            </a:r>
            <a:r>
              <a:rPr lang="en-GB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weight. </a:t>
            </a:r>
            <a:r>
              <a:rPr lang="en-GB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 compare the weight of objects with 100g and 1kg weights.</a:t>
            </a:r>
            <a:endParaRPr lang="en-GB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75761" y="1136900"/>
            <a:ext cx="3290081" cy="1683704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Pass round a potato and a large pebble.</a:t>
            </a:r>
          </a:p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Both objects should be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about the same size</a:t>
            </a:r>
            <a:r>
              <a:rPr lang="en-GB" dirty="0">
                <a:solidFill>
                  <a:srgbClr val="253746"/>
                </a:solidFill>
              </a:rPr>
              <a:t>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3661720" y="175189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Which is </a:t>
              </a:r>
              <a:r>
                <a:rPr lang="en-GB" sz="2000" b="1" dirty="0">
                  <a:solidFill>
                    <a:srgbClr val="C00000"/>
                  </a:solidFill>
                  <a:latin typeface="Myriad Pro Light" panose="020B0603030403020204" pitchFamily="34" charset="0"/>
                </a:rPr>
                <a:t>heavier</a:t>
              </a: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14" name="Picture 2" descr="Rock, Stone, Nature, Pebble, Black, Isolated, Textur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49" y="3040891"/>
            <a:ext cx="3013058" cy="199301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Potatoes, Brown, Close-Up, Food, Fresh, Healthy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6563" b="94219" l="17604" r="61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52" t="44347" r="37241" b="3761"/>
          <a:stretch/>
        </p:blipFill>
        <p:spPr bwMode="auto">
          <a:xfrm>
            <a:off x="2376724" y="4298643"/>
            <a:ext cx="1978236" cy="14972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4511257" y="3219056"/>
            <a:ext cx="4452706" cy="2788428"/>
            <a:chOff x="4220650" y="4958224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20650" y="4958224"/>
              <a:ext cx="2801678" cy="1569186"/>
            </a:xfrm>
            <a:prstGeom prst="cloudCallout">
              <a:avLst>
                <a:gd name="adj1" fmla="val 30882"/>
                <a:gd name="adj2" fmla="val -10292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will happen if we put the potato in one side of a bucket scale and the potato in the other?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79712" y="5076370"/>
              <a:ext cx="295544" cy="5381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Rock, Stone, Nature, Pebble, Black, Isolated, Textu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4" y="775245"/>
            <a:ext cx="2945599" cy="194839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6" name="Picture 4" descr="Potatoes, Brown, Close-Up, Food, Fresh, Healthy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563" b="94219" l="17604" r="61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52" t="44347" r="37241" b="3761"/>
          <a:stretch/>
        </p:blipFill>
        <p:spPr bwMode="auto">
          <a:xfrm>
            <a:off x="6205610" y="981910"/>
            <a:ext cx="1665641" cy="12607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alance, Scale, Weight, Kitchen, Cook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5" y="1062428"/>
            <a:ext cx="7944486" cy="3972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5640780" y="4804828"/>
            <a:ext cx="3418652" cy="12607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Put the </a:t>
            </a:r>
            <a:r>
              <a:rPr lang="en-GB" dirty="0" smtClean="0">
                <a:solidFill>
                  <a:srgbClr val="253746"/>
                </a:solidFill>
              </a:rPr>
              <a:t>stone </a:t>
            </a:r>
            <a:r>
              <a:rPr lang="en-GB" dirty="0">
                <a:solidFill>
                  <a:srgbClr val="253746"/>
                </a:solidFill>
              </a:rPr>
              <a:t>and potato in the buckets on either side of the balance scale.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884969" y="3447383"/>
            <a:ext cx="3160420" cy="1906039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50990"/>
                <a:gd name="adj2" fmla="val 66201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What’s happened? Why?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93754" y="4219416"/>
              <a:ext cx="391606" cy="689045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6012714" y="4914638"/>
            <a:ext cx="2674784" cy="1043279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Compare the scales to</a:t>
            </a:r>
          </a:p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a see-saw.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884969" y="3446073"/>
            <a:ext cx="3160420" cy="1906039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50990"/>
                <a:gd name="adj2" fmla="val 66201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Which is lighter?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93754" y="4219416"/>
              <a:ext cx="391606" cy="689045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A596057-857F-41FD-9451-2988276E0893}"/>
              </a:ext>
            </a:extLst>
          </p:cNvPr>
          <p:cNvSpPr txBox="1"/>
          <p:nvPr/>
        </p:nvSpPr>
        <p:spPr>
          <a:xfrm>
            <a:off x="0" y="20918"/>
            <a:ext cx="8933534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/>
            <a:r>
              <a:rPr lang="en-GB" sz="2400" b="1" dirty="0">
                <a:solidFill>
                  <a:srgbClr val="4472C4">
                    <a:lumMod val="50000"/>
                  </a:srgbClr>
                </a:solidFill>
              </a:rPr>
              <a:t>Day 1: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can compare the weight of objects with a 100g weight. </a:t>
            </a: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  <a:endParaRPr lang="en-GB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54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0BE74C61-4888-400F-B7D3-88F363099DB2}"/>
              </a:ext>
            </a:extLst>
          </p:cNvPr>
          <p:cNvSpPr/>
          <p:nvPr/>
        </p:nvSpPr>
        <p:spPr>
          <a:xfrm>
            <a:off x="626992" y="1035923"/>
            <a:ext cx="3674835" cy="213688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Now pretend that you are a see-saw. </a:t>
            </a:r>
          </a:p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Stretch your arms out to the side.</a:t>
            </a:r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id="{0BE74C61-4888-400F-B7D3-88F363099DB2}"/>
              </a:ext>
            </a:extLst>
          </p:cNvPr>
          <p:cNvSpPr/>
          <p:nvPr/>
        </p:nvSpPr>
        <p:spPr>
          <a:xfrm>
            <a:off x="4599489" y="2720064"/>
            <a:ext cx="3674835" cy="213688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Hold a bag of potatoes in one hand and a bag of large pebbles in the other…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715497" y="4067777"/>
            <a:ext cx="3160420" cy="1906039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63810"/>
                <a:gd name="adj2" fmla="val 45399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will happen? Why?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C2FF01D-345E-4A51-8DB4-3377945E4218}"/>
              </a:ext>
            </a:extLst>
          </p:cNvPr>
          <p:cNvSpPr txBox="1"/>
          <p:nvPr/>
        </p:nvSpPr>
        <p:spPr>
          <a:xfrm>
            <a:off x="0" y="20918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b="1" dirty="0">
                <a:solidFill>
                  <a:srgbClr val="4472C4">
                    <a:lumMod val="50000"/>
                  </a:srgbClr>
                </a:solidFill>
              </a:rPr>
              <a:t>Day 1: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can compare the weight of objects with a 100g weight. </a:t>
            </a: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  <a:endParaRPr lang="en-GB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54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0BE74C61-4888-400F-B7D3-88F363099DB2}"/>
              </a:ext>
            </a:extLst>
          </p:cNvPr>
          <p:cNvSpPr/>
          <p:nvPr/>
        </p:nvSpPr>
        <p:spPr>
          <a:xfrm>
            <a:off x="4583448" y="1024291"/>
            <a:ext cx="3954910" cy="213688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Now imagine one bag is </a:t>
            </a:r>
            <a:r>
              <a:rPr lang="en-GB" sz="2000" b="1" dirty="0" smtClean="0">
                <a:solidFill>
                  <a:srgbClr val="253746"/>
                </a:solidFill>
                <a:latin typeface="Myriad Pro Light" panose="020B0603030403020204" pitchFamily="34" charset="0"/>
              </a:rPr>
              <a:t>of cotton wool and 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other </a:t>
            </a:r>
            <a:r>
              <a:rPr lang="en-GB" sz="2000" b="1" dirty="0" smtClean="0">
                <a:solidFill>
                  <a:srgbClr val="253746"/>
                </a:solidFill>
                <a:latin typeface="Myriad Pro Light" panose="020B0603030403020204" pitchFamily="34" charset="0"/>
              </a:rPr>
              <a:t>bag of potatoes…</a:t>
            </a:r>
            <a:endParaRPr lang="en-GB" sz="2000" b="1" dirty="0">
              <a:solidFill>
                <a:srgbClr val="253746"/>
              </a:solidFill>
              <a:latin typeface="Myriad Pro Light" panose="020B0603030403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699456" y="3706533"/>
            <a:ext cx="3160420" cy="1906039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63810"/>
                <a:gd name="adj2" fmla="val 45399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will happen? Why?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5292516" y="5149499"/>
            <a:ext cx="3750596" cy="926146"/>
          </a:xfrm>
          <a:prstGeom prst="flowChartTerminato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Suggest other items, one obviously heavier than the other.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CD6A13-40F9-4EFB-9D0C-B82039CE2BFB}"/>
              </a:ext>
            </a:extLst>
          </p:cNvPr>
          <p:cNvSpPr txBox="1"/>
          <p:nvPr/>
        </p:nvSpPr>
        <p:spPr>
          <a:xfrm>
            <a:off x="0" y="20918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b="1" dirty="0">
                <a:solidFill>
                  <a:srgbClr val="4472C4">
                    <a:lumMod val="50000"/>
                  </a:srgbClr>
                </a:solidFill>
              </a:rPr>
              <a:t>Day 1: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can compare the weight of objects with a 100g weight. </a:t>
            </a: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  <a:endParaRPr lang="en-GB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54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6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13" name="Picture 4" descr="Potatoes, Brown, Close-Up, Food, Fresh, Health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563" b="94219" l="17604" r="61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52" t="44347" r="37241" b="3761"/>
          <a:stretch/>
        </p:blipFill>
        <p:spPr bwMode="auto">
          <a:xfrm>
            <a:off x="6205610" y="981910"/>
            <a:ext cx="1665641" cy="12607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Balance, Scale, Weight, Kitchen, Cook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5" y="1062428"/>
            <a:ext cx="7944486" cy="3972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1060701" y="3932311"/>
            <a:ext cx="3160420" cy="1906039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76925"/>
                <a:gd name="adj2" fmla="val 4362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do you think might be </a:t>
              </a:r>
              <a:r>
                <a:rPr lang="en-GB" sz="2000" b="1" u="sng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heavier</a:t>
              </a: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 than this potato?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3878010" y="4284410"/>
            <a:ext cx="3160420" cy="1906039"/>
            <a:chOff x="4729465" y="4128464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729465" y="4128464"/>
              <a:ext cx="2801678" cy="1569186"/>
            </a:xfrm>
            <a:prstGeom prst="cloudCallout">
              <a:avLst>
                <a:gd name="adj1" fmla="val 59881"/>
                <a:gd name="adj2" fmla="val 4658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do you think might be </a:t>
              </a:r>
              <a:r>
                <a:rPr lang="en-GB" sz="2000" b="1" u="sng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lighter</a:t>
              </a: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 than this potato?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88660" y="4128464"/>
              <a:ext cx="391606" cy="849534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9A13DDD0-1D1C-43F3-86D3-A132B4B7C730}"/>
              </a:ext>
            </a:extLst>
          </p:cNvPr>
          <p:cNvSpPr txBox="1"/>
          <p:nvPr/>
        </p:nvSpPr>
        <p:spPr>
          <a:xfrm>
            <a:off x="0" y="20918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b="1" dirty="0">
                <a:solidFill>
                  <a:srgbClr val="4472C4">
                    <a:lumMod val="50000"/>
                  </a:srgbClr>
                </a:solidFill>
              </a:rPr>
              <a:t>Day 1: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r>
              <a:rPr lang="en-GB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can compare the weight of objects with a 100g weight. </a:t>
            </a: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  <a:endParaRPr lang="en-GB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34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6F7C3F5-B3C2-4CB5-83B0-9370A5AB49E0}"/>
              </a:ext>
            </a:extLst>
          </p:cNvPr>
          <p:cNvGrpSpPr/>
          <p:nvPr/>
        </p:nvGrpSpPr>
        <p:grpSpPr>
          <a:xfrm>
            <a:off x="254755" y="125500"/>
            <a:ext cx="4317245" cy="5904626"/>
            <a:chOff x="254755" y="125500"/>
            <a:chExt cx="4317245" cy="590462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0394BFC-ADF5-4507-BBB7-CD1046F441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8769"/>
            <a:stretch/>
          </p:blipFill>
          <p:spPr>
            <a:xfrm>
              <a:off x="254755" y="125500"/>
              <a:ext cx="4317245" cy="59046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5090087-C1C6-44AE-8723-B8D9ABECD3B0}"/>
                </a:ext>
              </a:extLst>
            </p:cNvPr>
            <p:cNvSpPr/>
            <p:nvPr/>
          </p:nvSpPr>
          <p:spPr>
            <a:xfrm>
              <a:off x="405114" y="5942104"/>
              <a:ext cx="856527" cy="764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7</a:t>
            </a:fld>
            <a:endParaRPr lang="en-GB" dirty="0">
              <a:solidFill>
                <a:srgbClr val="EA7600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76ABC5B-051F-49D0-AB75-F8018DB63036}"/>
              </a:ext>
            </a:extLst>
          </p:cNvPr>
          <p:cNvGrpSpPr/>
          <p:nvPr/>
        </p:nvGrpSpPr>
        <p:grpSpPr>
          <a:xfrm>
            <a:off x="3217762" y="4366461"/>
            <a:ext cx="5926238" cy="932110"/>
            <a:chOff x="243068" y="2406948"/>
            <a:chExt cx="8530542" cy="134172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712FF74-995A-49AD-9041-FE1FBC6EE8ED}"/>
                </a:ext>
              </a:extLst>
            </p:cNvPr>
            <p:cNvSpPr/>
            <p:nvPr/>
          </p:nvSpPr>
          <p:spPr>
            <a:xfrm>
              <a:off x="243068" y="2406948"/>
              <a:ext cx="8530542" cy="13417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5AE8B2B-331D-4E7A-8192-1F3DD639F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6784" y="2473422"/>
              <a:ext cx="8403109" cy="1239022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B0EFC8-B256-481A-8F01-CCCA7CD56557}"/>
                </a:ext>
              </a:extLst>
            </p:cNvPr>
            <p:cNvSpPr/>
            <p:nvPr/>
          </p:nvSpPr>
          <p:spPr>
            <a:xfrm>
              <a:off x="4572000" y="2453837"/>
              <a:ext cx="1365813" cy="2083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71226" y="4739092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1434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2BCF65-BC7E-4142-A8B2-38E41168D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20" y="275678"/>
            <a:ext cx="8514098" cy="5570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6A645C-2EBF-418C-AE02-0E17112B9AF5}"/>
              </a:ext>
            </a:extLst>
          </p:cNvPr>
          <p:cNvSpPr/>
          <p:nvPr/>
        </p:nvSpPr>
        <p:spPr>
          <a:xfrm>
            <a:off x="306920" y="5024290"/>
            <a:ext cx="8385557" cy="7551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5555149" y="5198981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8320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AD3DC-4D9E-42C4-9FB1-70C03C633839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Measures and Data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Compare and measure weight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2FB86E-3814-4BBB-80E5-EED8B6F52253}"/>
              </a:ext>
            </a:extLst>
          </p:cNvPr>
          <p:cNvSpPr txBox="1"/>
          <p:nvPr/>
        </p:nvSpPr>
        <p:spPr>
          <a:xfrm>
            <a:off x="506473" y="1019757"/>
            <a:ext cx="8130503" cy="290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2</a:t>
            </a:r>
          </a:p>
          <a:p>
            <a:pPr lv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objects.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1kg.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endParaRPr lang="en-GB" sz="20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9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10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7AA71-DA7F-4E08-AEAF-B6C0945785B5}"/>
              </a:ext>
            </a:extLst>
          </p:cNvPr>
          <p:cNvSpPr txBox="1"/>
          <p:nvPr/>
        </p:nvSpPr>
        <p:spPr>
          <a:xfrm>
            <a:off x="44490" y="66453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Day 2:</a:t>
            </a:r>
            <a:r>
              <a:rPr lang="en-GB" sz="2000" b="1" dirty="0">
                <a:solidFill>
                  <a:srgbClr val="006400"/>
                </a:solidFill>
              </a:rPr>
              <a:t> </a:t>
            </a:r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</a:t>
            </a:r>
            <a:r>
              <a:rPr lang="en-GB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objects.</a:t>
            </a:r>
            <a:r>
              <a:rPr lang="en-GB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</a:t>
            </a:r>
            <a:r>
              <a:rPr lang="en-GB" sz="2000" b="1" dirty="0" smtClean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1kg.</a:t>
            </a:r>
            <a:endParaRPr lang="en-GB" sz="36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</a:t>
            </a:r>
            <a:endParaRPr lang="en-GB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 descr="Apple, Food, Fru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09" y="950693"/>
            <a:ext cx="1742303" cy="174230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alance, Scale, Weight, Kitchen, Cook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44" y="1512391"/>
            <a:ext cx="5913580" cy="2956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14">
            <a:extLst>
              <a:ext uri="{FF2B5EF4-FFF2-40B4-BE49-F238E27FC236}">
                <a16:creationId xmlns:a16="http://schemas.microsoft.com/office/drawing/2014/main" id="{33A118E9-4FBA-4F4E-97F1-10B297E4A984}"/>
              </a:ext>
            </a:extLst>
          </p:cNvPr>
          <p:cNvSpPr/>
          <p:nvPr/>
        </p:nvSpPr>
        <p:spPr>
          <a:xfrm>
            <a:off x="4430741" y="3653808"/>
            <a:ext cx="4619473" cy="2426667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count one </a:t>
            </a:r>
          </a:p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marble at a time into the empty pan/ bucket until they are at the same level.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4430741" y="3653807"/>
            <a:ext cx="4619473" cy="2426667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many marbles weigh the </a:t>
              </a:r>
              <a:r>
                <a:rPr lang="en-GB" sz="2000" b="1" dirty="0">
                  <a:solidFill>
                    <a:srgbClr val="C00000"/>
                  </a:solidFill>
                  <a:latin typeface="Myriad Pro Light" panose="020B0603030403020204" pitchFamily="34" charset="0"/>
                </a:rPr>
                <a:t>same as </a:t>
              </a: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an apple?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590" r="99558">
                        <a14:foregroundMark x1="78024" y1="65434" x2="78024" y2="65434"/>
                        <a14:foregroundMark x1="79204" y1="68650" x2="79204" y2="68650"/>
                        <a14:foregroundMark x1="87168" y1="71061" x2="87168" y2="71061"/>
                        <a14:foregroundMark x1="58702" y1="82315" x2="58702" y2="82315"/>
                        <a14:foregroundMark x1="54277" y1="49357" x2="54277" y2="49357"/>
                        <a14:foregroundMark x1="28909" y1="18810" x2="28909" y2="18810"/>
                        <a14:foregroundMark x1="32743" y1="17042" x2="32743" y2="17042"/>
                        <a14:foregroundMark x1="35398" y1="27492" x2="35398" y2="27492"/>
                        <a14:foregroundMark x1="31563" y1="20418" x2="31563" y2="20418"/>
                        <a14:foregroundMark x1="41740" y1="21704" x2="41740" y2="21704"/>
                        <a14:foregroundMark x1="48525" y1="44695" x2="48525" y2="44695"/>
                        <a14:foregroundMark x1="50147" y1="55949" x2="50147" y2="55949"/>
                        <a14:foregroundMark x1="52360" y1="41801" x2="52360" y2="41801"/>
                        <a14:foregroundMark x1="42478" y1="50482" x2="42478" y2="50482"/>
                        <a14:foregroundMark x1="44838" y1="47267" x2="44838" y2="47267"/>
                        <a14:foregroundMark x1="44838" y1="42605" x2="44838" y2="42605"/>
                        <a14:foregroundMark x1="44838" y1="42605" x2="44838" y2="42605"/>
                        <a14:foregroundMark x1="50442" y1="48392" x2="50442" y2="48392"/>
                        <a14:foregroundMark x1="51917" y1="51768" x2="51917" y2="51768"/>
                        <a14:foregroundMark x1="51917" y1="56270" x2="51917" y2="56270"/>
                        <a14:foregroundMark x1="51917" y1="56752" x2="51917" y2="56752"/>
                        <a14:foregroundMark x1="55310" y1="48392" x2="55310" y2="48392"/>
                        <a14:foregroundMark x1="55752" y1="48392" x2="55752" y2="48392"/>
                        <a14:foregroundMark x1="55752" y1="45498" x2="55752" y2="45498"/>
                        <a14:foregroundMark x1="54572" y1="44373" x2="54572" y2="44373"/>
                        <a14:foregroundMark x1="51622" y1="42283" x2="51622" y2="42283"/>
                        <a14:foregroundMark x1="50147" y1="41801" x2="48968" y2="42605"/>
                        <a14:foregroundMark x1="83038" y1="68167" x2="83038" y2="68167"/>
                        <a14:foregroundMark x1="58702" y1="78939" x2="58702" y2="78939"/>
                        <a14:foregroundMark x1="57227" y1="73151" x2="57227" y2="73151"/>
                        <a14:foregroundMark x1="56490" y1="72830" x2="56490" y2="72830"/>
                        <a14:foregroundMark x1="55752" y1="72347" x2="55752" y2="72347"/>
                        <a14:foregroundMark x1="53097" y1="73633" x2="53097" y2="73633"/>
                        <a14:foregroundMark x1="19027" y1="72026" x2="19027" y2="72026"/>
                        <a14:foregroundMark x1="19027" y1="72026" x2="19027" y2="72026"/>
                        <a14:foregroundMark x1="19027" y1="71061" x2="19027" y2="71061"/>
                        <a14:foregroundMark x1="19027" y1="65434" x2="19027" y2="65434"/>
                        <a14:foregroundMark x1="19027" y1="65434" x2="19027" y2="65434"/>
                        <a14:foregroundMark x1="26696" y1="74759" x2="26696" y2="74759"/>
                        <a14:foregroundMark x1="26991" y1="74759" x2="26991" y2="74759"/>
                        <a14:foregroundMark x1="22124" y1="40997" x2="22124" y2="40997"/>
                        <a14:foregroundMark x1="21386" y1="40997" x2="21386" y2="40997"/>
                        <a14:foregroundMark x1="31563" y1="20418" x2="31563" y2="20418"/>
                        <a14:foregroundMark x1="31563" y1="20418" x2="31563" y2="20418"/>
                        <a14:foregroundMark x1="32743" y1="19614" x2="34218" y2="19614"/>
                        <a14:foregroundMark x1="35693" y1="18328" x2="35693" y2="18328"/>
                        <a14:foregroundMark x1="36873" y1="17042" x2="36873" y2="17042"/>
                        <a14:foregroundMark x1="35398" y1="22026" x2="35398" y2="22026"/>
                        <a14:foregroundMark x1="36431" y1="24598" x2="36431" y2="24598"/>
                        <a14:foregroundMark x1="36431" y1="24598" x2="36431" y2="24598"/>
                        <a14:foregroundMark x1="28909" y1="22830" x2="28909" y2="22830"/>
                        <a14:foregroundMark x1="28909" y1="22830" x2="28909" y2="22830"/>
                        <a14:foregroundMark x1="30383" y1="26206" x2="30383" y2="26206"/>
                        <a14:foregroundMark x1="80383" y1="63666" x2="80383" y2="63666"/>
                        <a14:foregroundMark x1="83776" y1="61254" x2="83776" y2="61254"/>
                        <a14:foregroundMark x1="14159" y1="73151" x2="14159" y2="73151"/>
                        <a14:foregroundMark x1="20649" y1="81029" x2="20649" y2="81029"/>
                        <a14:foregroundMark x1="15339" y1="77653" x2="15339" y2="77653"/>
                        <a14:foregroundMark x1="56195" y1="87621" x2="56195" y2="87621"/>
                        <a14:foregroundMark x1="47493" y1="77331" x2="47493" y2="77331"/>
                        <a14:foregroundMark x1="59145" y1="10932" x2="59145" y2="10932"/>
                        <a14:foregroundMark x1="84071" y1="34084" x2="84071" y2="34084"/>
                        <a14:backgroundMark x1="70501" y1="29904" x2="70501" y2="299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0800" y="977590"/>
            <a:ext cx="1840531" cy="168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5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02" b="97647" l="3284" r="9761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0111" y="998831"/>
            <a:ext cx="926844" cy="1411016"/>
          </a:xfrm>
          <a:prstGeom prst="rect">
            <a:avLst/>
          </a:prstGeo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11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7" name="Picture 2" descr="Balance, Scale, Weight, Kitchen, Cook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6" y="1369645"/>
            <a:ext cx="5913580" cy="2956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33A118E9-4FBA-4F4E-97F1-10B297E4A984}"/>
              </a:ext>
            </a:extLst>
          </p:cNvPr>
          <p:cNvSpPr/>
          <p:nvPr/>
        </p:nvSpPr>
        <p:spPr>
          <a:xfrm>
            <a:off x="4762737" y="3680611"/>
            <a:ext cx="3910739" cy="2130765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try with other types of fruit…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4600701" y="3487262"/>
            <a:ext cx="4619473" cy="2426667"/>
            <a:chOff x="4234514" y="3945561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4234514" y="3945561"/>
              <a:ext cx="2801678" cy="1569186"/>
            </a:xfrm>
            <a:prstGeom prst="cloudCallout">
              <a:avLst>
                <a:gd name="adj1" fmla="val -54512"/>
                <a:gd name="adj2" fmla="val 5968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Will we need more or fewer marbles to balance the banana?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281736" y="4594578"/>
            <a:ext cx="2743685" cy="1319351"/>
          </a:xfrm>
          <a:prstGeom prst="flowChartTerminato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Record the information</a:t>
            </a:r>
          </a:p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in a simple pictogram, drawing a circle for each marble.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184A77-7211-4456-B22C-4EFDBD6BD592}"/>
              </a:ext>
            </a:extLst>
          </p:cNvPr>
          <p:cNvSpPr txBox="1"/>
          <p:nvPr/>
        </p:nvSpPr>
        <p:spPr>
          <a:xfrm>
            <a:off x="44490" y="66453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Day 2:</a:t>
            </a:r>
            <a:r>
              <a:rPr lang="en-GB" sz="2000" b="1" dirty="0">
                <a:solidFill>
                  <a:srgbClr val="006400"/>
                </a:solidFill>
              </a:rPr>
              <a:t> </a:t>
            </a:r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objects.</a:t>
            </a:r>
            <a:r>
              <a:rPr lang="en-GB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1kg.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</a:t>
            </a:r>
            <a:endParaRPr lang="en-GB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3820" y="774339"/>
            <a:ext cx="1841152" cy="168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4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12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6" name="Picture 2" descr="Notebook, Boy, Child, Children, Pirate, Maritime, B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18" l="0" r="9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67" y="1174144"/>
            <a:ext cx="2122767" cy="141296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alance, Scale, Weight, Kitchen, Cook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7" y="1222738"/>
            <a:ext cx="5913580" cy="2956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281737" y="4690753"/>
            <a:ext cx="3506492" cy="1248864"/>
          </a:xfrm>
          <a:prstGeom prst="flowChartTerminato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Place wooden bricks or other uniform objects in the empty bucket until the scale </a:t>
            </a:r>
            <a:r>
              <a:rPr lang="en-GB" u="sng" dirty="0">
                <a:solidFill>
                  <a:srgbClr val="253746"/>
                </a:solidFill>
              </a:rPr>
              <a:t>balances</a:t>
            </a:r>
            <a:r>
              <a:rPr lang="en-GB" dirty="0">
                <a:solidFill>
                  <a:srgbClr val="253746"/>
                </a:solidFill>
              </a:rPr>
              <a:t>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5993374" y="4060476"/>
            <a:ext cx="2801678" cy="1569186"/>
            <a:chOff x="5961197" y="3928124"/>
            <a:chExt cx="2801678" cy="1569186"/>
          </a:xfrm>
        </p:grpSpPr>
        <p:sp>
          <p:nvSpPr>
            <p:cNvPr id="11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5961197" y="3928124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has happened?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046167" y="4120715"/>
              <a:ext cx="391606" cy="849534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5377F9E-D2A2-4BA3-B120-59FF6DB0C5D4}"/>
              </a:ext>
            </a:extLst>
          </p:cNvPr>
          <p:cNvGrpSpPr/>
          <p:nvPr/>
        </p:nvGrpSpPr>
        <p:grpSpPr>
          <a:xfrm>
            <a:off x="5542092" y="3768902"/>
            <a:ext cx="3290081" cy="2013688"/>
            <a:chOff x="3609919" y="3716428"/>
            <a:chExt cx="3290081" cy="201368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Speech Bubble: Rectangle with Corners Rounded 14">
              <a:extLst>
                <a:ext uri="{FF2B5EF4-FFF2-40B4-BE49-F238E27FC236}">
                  <a16:creationId xmlns:a16="http://schemas.microsoft.com/office/drawing/2014/main" id="{33A118E9-4FBA-4F4E-97F1-10B297E4A984}"/>
                </a:ext>
              </a:extLst>
            </p:cNvPr>
            <p:cNvSpPr/>
            <p:nvPr/>
          </p:nvSpPr>
          <p:spPr>
            <a:xfrm>
              <a:off x="3609919" y="3716428"/>
              <a:ext cx="3290081" cy="2013688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endParaRPr lang="en-GB" sz="2000" b="1" dirty="0" smtClean="0">
                <a:solidFill>
                  <a:srgbClr val="253746"/>
                </a:solidFill>
                <a:latin typeface="Myriad Pro Light" panose="020B0603030403020204" pitchFamily="34" charset="0"/>
              </a:endParaRPr>
            </a:p>
            <a:p>
              <a:pPr algn="ctr">
                <a:lnSpc>
                  <a:spcPct val="114000"/>
                </a:lnSpc>
              </a:pPr>
              <a:r>
                <a:rPr lang="en-GB" sz="2000" b="1" dirty="0" smtClean="0">
                  <a:solidFill>
                    <a:srgbClr val="253746"/>
                  </a:solidFill>
                  <a:latin typeface="Myriad Pro Light" panose="020B0603030403020204" pitchFamily="34" charset="0"/>
                </a:rPr>
                <a:t>Both </a:t>
              </a: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sides of the balance are level.  What does that tell us?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EC1D852-2E0F-4198-9E1C-668A9B27AF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23038" y="4033558"/>
              <a:ext cx="391606" cy="849534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D59341E-F42F-41A4-A0F8-178AAB181161}"/>
              </a:ext>
            </a:extLst>
          </p:cNvPr>
          <p:cNvSpPr txBox="1"/>
          <p:nvPr/>
        </p:nvSpPr>
        <p:spPr>
          <a:xfrm>
            <a:off x="44490" y="66453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Day 2:</a:t>
            </a:r>
            <a:r>
              <a:rPr lang="en-GB" sz="2000" b="1" dirty="0">
                <a:solidFill>
                  <a:srgbClr val="006400"/>
                </a:solidFill>
              </a:rPr>
              <a:t> </a:t>
            </a:r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objects.</a:t>
            </a:r>
            <a:r>
              <a:rPr lang="en-GB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1kg.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</a:t>
            </a:r>
            <a:endParaRPr lang="en-GB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84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13</a:t>
            </a:fld>
            <a:endParaRPr lang="en-GB" dirty="0">
              <a:solidFill>
                <a:srgbClr val="EA7600"/>
              </a:solidFill>
            </a:endParaRPr>
          </a:p>
        </p:txBody>
      </p:sp>
      <p:pic>
        <p:nvPicPr>
          <p:cNvPr id="6" name="Picture 2" descr="Notebook, Boy, Child, Children, Pirate, Maritime, B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18" l="0" r="9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38" y="1174342"/>
            <a:ext cx="2122767" cy="141296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alance, Scale, Weight, Kitchen, Cook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0" y="1295920"/>
            <a:ext cx="5913580" cy="2956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id="{74C417F1-7452-4CAF-B654-EF88E64246B4}"/>
              </a:ext>
            </a:extLst>
          </p:cNvPr>
          <p:cNvSpPr/>
          <p:nvPr/>
        </p:nvSpPr>
        <p:spPr>
          <a:xfrm>
            <a:off x="116681" y="4344936"/>
            <a:ext cx="5464722" cy="1679840"/>
          </a:xfrm>
          <a:prstGeom prst="flowChartTerminato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Repeat with other items, asking children to predict how many bricks might balance the object.</a:t>
            </a:r>
          </a:p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Record information in a pictogram, drawing a square to represent each brick.</a:t>
            </a:r>
          </a:p>
        </p:txBody>
      </p:sp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33A118E9-4FBA-4F4E-97F1-10B297E4A984}"/>
              </a:ext>
            </a:extLst>
          </p:cNvPr>
          <p:cNvSpPr/>
          <p:nvPr/>
        </p:nvSpPr>
        <p:spPr>
          <a:xfrm>
            <a:off x="5724891" y="3279548"/>
            <a:ext cx="3419109" cy="2358317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book and the bricks must weigh the same!</a:t>
            </a:r>
          </a:p>
        </p:txBody>
      </p:sp>
      <p:sp>
        <p:nvSpPr>
          <p:cNvPr id="11" name="Speech Bubble: Rectangle with Corners Rounded 14">
            <a:extLst>
              <a:ext uri="{FF2B5EF4-FFF2-40B4-BE49-F238E27FC236}">
                <a16:creationId xmlns:a16="http://schemas.microsoft.com/office/drawing/2014/main" id="{33A118E9-4FBA-4F4E-97F1-10B297E4A984}"/>
              </a:ext>
            </a:extLst>
          </p:cNvPr>
          <p:cNvSpPr/>
          <p:nvPr/>
        </p:nvSpPr>
        <p:spPr>
          <a:xfrm>
            <a:off x="5724890" y="3279547"/>
            <a:ext cx="3419109" cy="2358317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record how many bricks weigh the same as our book.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C444A4-9829-4819-B465-F5BD97A0C763}"/>
              </a:ext>
            </a:extLst>
          </p:cNvPr>
          <p:cNvSpPr txBox="1"/>
          <p:nvPr/>
        </p:nvSpPr>
        <p:spPr>
          <a:xfrm>
            <a:off x="44490" y="66453"/>
            <a:ext cx="8933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Day 2:</a:t>
            </a:r>
            <a:r>
              <a:rPr lang="en-GB" sz="2000" b="1" dirty="0">
                <a:solidFill>
                  <a:srgbClr val="006400"/>
                </a:solidFill>
              </a:rPr>
              <a:t> </a:t>
            </a:r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objects.</a:t>
            </a:r>
            <a:r>
              <a:rPr lang="en-GB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rgbClr val="F4EE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1kg.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</a:t>
            </a:r>
            <a:endParaRPr lang="en-GB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84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437331-88B1-4F01-B827-65B79C933F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84"/>
          <a:stretch/>
        </p:blipFill>
        <p:spPr>
          <a:xfrm>
            <a:off x="231493" y="217791"/>
            <a:ext cx="8414684" cy="5561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F9D1FF-1BA7-474F-B6A4-2E99629A2A89}"/>
              </a:ext>
            </a:extLst>
          </p:cNvPr>
          <p:cNvSpPr/>
          <p:nvPr/>
        </p:nvSpPr>
        <p:spPr>
          <a:xfrm>
            <a:off x="3423243" y="5024290"/>
            <a:ext cx="5069711" cy="7551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5210816" y="4910107"/>
            <a:ext cx="1713640" cy="1196635"/>
            <a:chOff x="1891306" y="3986641"/>
            <a:chExt cx="1606379" cy="982098"/>
          </a:xfrm>
        </p:grpSpPr>
        <p:sp>
          <p:nvSpPr>
            <p:cNvPr id="14" name="Rounded Rectangle 13"/>
            <p:cNvSpPr/>
            <p:nvPr/>
          </p:nvSpPr>
          <p:spPr>
            <a:xfrm>
              <a:off x="1891306" y="3986641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8896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smtClean="0"/>
              <a:t>Year 1/2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568" y="127819"/>
            <a:ext cx="8550625" cy="592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25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smtClean="0"/>
              <a:t>Year 1/2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41" y="77015"/>
            <a:ext cx="8627969" cy="598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692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smtClean="0"/>
              <a:t>Year 1/2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30" y="91546"/>
            <a:ext cx="8607473" cy="596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9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18</a:t>
            </a:fld>
            <a:endParaRPr lang="en-GB" dirty="0">
              <a:solidFill>
                <a:srgbClr val="EA7600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141748" y="687819"/>
            <a:ext cx="6344904" cy="1009650"/>
            <a:chOff x="943742" y="1418496"/>
            <a:chExt cx="6344904" cy="100965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64F3FED-3247-4F55-BF8A-D1D9E087C650}"/>
                </a:ext>
              </a:extLst>
            </p:cNvPr>
            <p:cNvSpPr txBox="1"/>
            <p:nvPr/>
          </p:nvSpPr>
          <p:spPr>
            <a:xfrm>
              <a:off x="1802246" y="1729083"/>
              <a:ext cx="5486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53746"/>
                  </a:solidFill>
                </a:rPr>
                <a:t>Well Done!  You’ve completed this unit.</a:t>
              </a:r>
            </a:p>
          </p:txBody>
        </p:sp>
        <p:pic>
          <p:nvPicPr>
            <p:cNvPr id="18" name="Picture 3" descr="N:\Documents\Website\Wagtail Website\User Manuel for HT\Smiley-face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742" y="1418496"/>
              <a:ext cx="1019175" cy="1009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E5CD405-BDD4-42C8-9EDE-F056D1CBC507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Measures and Data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Compare and measure weight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7B85D6-A6F8-4CC1-8F8E-0CF741974F28}"/>
              </a:ext>
            </a:extLst>
          </p:cNvPr>
          <p:cNvSpPr txBox="1"/>
          <p:nvPr/>
        </p:nvSpPr>
        <p:spPr>
          <a:xfrm>
            <a:off x="506473" y="1786713"/>
            <a:ext cx="81305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1</a:t>
            </a:r>
          </a:p>
          <a:p>
            <a:pPr lv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using balance scales.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sz="2000" b="1" dirty="0">
                <a:solidFill>
                  <a:srgbClr val="F0EA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a 100g weight</a:t>
            </a:r>
            <a:r>
              <a:rPr lang="en-GB" sz="2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compare the weight of objects with 100g and 1kg weights.</a:t>
            </a:r>
          </a:p>
          <a:p>
            <a:pPr lvl="0"/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2</a:t>
            </a:r>
          </a:p>
          <a:p>
            <a:pPr lv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make sensible estimates then measure the weight of items using uniform objects.</a:t>
            </a:r>
          </a:p>
          <a:p>
            <a:pPr lvl="0"/>
            <a:r>
              <a:rPr lang="en-GB" sz="2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find ten objects which have a total weight of exactly 1kg. </a:t>
            </a:r>
          </a:p>
          <a:p>
            <a:pPr lvl="0"/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accurately weigh to the nearest 100g. 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14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A29B6-4E23-47C1-8367-36823E5CA408}"/>
              </a:ext>
            </a:extLst>
          </p:cNvPr>
          <p:cNvSpPr/>
          <p:nvPr/>
        </p:nvSpPr>
        <p:spPr>
          <a:xfrm>
            <a:off x="1309511" y="140677"/>
            <a:ext cx="6739468" cy="590818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66675" algn="ctr">
              <a:spcAft>
                <a:spcPts val="600"/>
              </a:spcAft>
            </a:pPr>
            <a:r>
              <a:rPr lang="en-GB" sz="2000" b="1" dirty="0">
                <a:solidFill>
                  <a:schemeClr val="tx1"/>
                </a:solidFill>
              </a:rPr>
              <a:t>Problem solving and reasoning </a:t>
            </a:r>
            <a:r>
              <a:rPr lang="en-GB" sz="2000" b="1" dirty="0" smtClean="0">
                <a:solidFill>
                  <a:schemeClr val="tx1"/>
                </a:solidFill>
              </a:rPr>
              <a:t>questions group 1, 2</a:t>
            </a:r>
            <a:endParaRPr lang="en-GB" sz="2000" b="1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endParaRPr lang="en-GB" sz="2000" b="1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Which is heavier: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(i) A potato or a pebble?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(ii) A book or a shoe?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(iii) A soft toy or a paint pot?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Use a bucket balance to find out.</a:t>
            </a:r>
          </a:p>
          <a:p>
            <a:pPr marL="66675">
              <a:spcAft>
                <a:spcPts val="600"/>
              </a:spcAft>
            </a:pPr>
            <a:endParaRPr lang="en-GB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Sometimes, always, never true...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-- A book is the same weight as 12 marbles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-- A shoe is heavier than a sock?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-- A big handful of cotton wool is lighter than three 50p coins?</a:t>
            </a:r>
          </a:p>
          <a:p>
            <a:pPr marL="66675">
              <a:spcAft>
                <a:spcPts val="600"/>
              </a:spcAft>
            </a:pPr>
            <a:endParaRPr lang="en-GB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Weigh two of your favourite books using wooden bricks.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Write their weight.</a:t>
            </a:r>
          </a:p>
          <a:p>
            <a:pPr marL="66675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Which weighs more?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60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20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5C486FE-0542-4482-AD40-87B16F714A61}"/>
              </a:ext>
            </a:extLst>
          </p:cNvPr>
          <p:cNvSpPr/>
          <p:nvPr/>
        </p:nvSpPr>
        <p:spPr>
          <a:xfrm>
            <a:off x="1663244" y="154996"/>
            <a:ext cx="6108820" cy="590818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66675" algn="ctr">
              <a:spcAft>
                <a:spcPts val="600"/>
              </a:spcAft>
            </a:pPr>
            <a:r>
              <a:rPr lang="en-GB" sz="2000" b="1" dirty="0">
                <a:solidFill>
                  <a:schemeClr val="tx1"/>
                </a:solidFill>
              </a:rPr>
              <a:t>Problem solving and reasoning </a:t>
            </a:r>
            <a:r>
              <a:rPr lang="en-GB" sz="2000" b="1" dirty="0" smtClean="0">
                <a:solidFill>
                  <a:schemeClr val="tx1"/>
                </a:solidFill>
              </a:rPr>
              <a:t>questions Group 3</a:t>
            </a:r>
            <a:endParaRPr lang="en-GB" sz="2000" b="1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endParaRPr lang="en-GB" sz="2000" b="1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Does each item weigh more or less than 100g?</a:t>
            </a: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-- A ruler</a:t>
            </a: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-- Can of lemonade</a:t>
            </a: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-- A hard-boiled egg</a:t>
            </a: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Check using a balance scale.</a:t>
            </a:r>
          </a:p>
          <a:p>
            <a:pPr marL="66675">
              <a:spcAft>
                <a:spcPts val="600"/>
              </a:spcAft>
            </a:pPr>
            <a:endParaRPr lang="en-GB" sz="1600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How many 100g weights balance 1 kilogram?</a:t>
            </a:r>
          </a:p>
          <a:p>
            <a:pPr marL="66675">
              <a:spcAft>
                <a:spcPts val="600"/>
              </a:spcAft>
            </a:pPr>
            <a:endParaRPr lang="en-GB" sz="1600" dirty="0">
              <a:solidFill>
                <a:schemeClr val="tx1"/>
              </a:solidFill>
            </a:endParaRPr>
          </a:p>
          <a:p>
            <a:pPr marL="66675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Match each object to one of the weights:</a:t>
            </a:r>
          </a:p>
          <a:p>
            <a:pPr marL="450850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tin of beans		1 gram</a:t>
            </a:r>
          </a:p>
          <a:p>
            <a:pPr marL="450850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bag of sugar		3 kilograms</a:t>
            </a:r>
          </a:p>
          <a:p>
            <a:pPr marL="450850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grapefruit			400 grams</a:t>
            </a:r>
          </a:p>
          <a:p>
            <a:pPr marL="450850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feather			1 kilogram</a:t>
            </a:r>
          </a:p>
          <a:p>
            <a:pPr marL="450850">
              <a:spcAft>
                <a:spcPts val="600"/>
              </a:spcAft>
            </a:pPr>
            <a:r>
              <a:rPr lang="en-GB" sz="1600" dirty="0">
                <a:solidFill>
                  <a:schemeClr val="tx1"/>
                </a:solidFill>
              </a:rPr>
              <a:t>box of books		200 grams</a:t>
            </a:r>
          </a:p>
        </p:txBody>
      </p:sp>
    </p:spTree>
    <p:extLst>
      <p:ext uri="{BB962C8B-B14F-4D97-AF65-F5344CB8AC3E}">
        <p14:creationId xmlns:p14="http://schemas.microsoft.com/office/powerpoint/2010/main" val="31400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3931</TotalTime>
  <Words>1168</Words>
  <Application>Microsoft Office PowerPoint</Application>
  <PresentationFormat>On-screen Show (4:3)</PresentationFormat>
  <Paragraphs>155</Paragraphs>
  <Slides>20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Myriad Pro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Catherine &amp; Francine</cp:lastModifiedBy>
  <cp:revision>263</cp:revision>
  <dcterms:created xsi:type="dcterms:W3CDTF">2018-09-13T11:08:58Z</dcterms:created>
  <dcterms:modified xsi:type="dcterms:W3CDTF">2021-01-04T18:50:49Z</dcterms:modified>
</cp:coreProperties>
</file>