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64" r:id="rId3"/>
    <p:sldId id="268" r:id="rId4"/>
    <p:sldId id="269" r:id="rId5"/>
    <p:sldId id="270" r:id="rId6"/>
    <p:sldId id="271" r:id="rId7"/>
    <p:sldId id="272" r:id="rId8"/>
    <p:sldId id="273" r:id="rId9"/>
    <p:sldId id="274" r:id="rId10"/>
    <p:sldId id="275" r:id="rId11"/>
    <p:sldId id="276" r:id="rId12"/>
    <p:sldId id="277" r:id="rId13"/>
    <p:sldId id="278" r:id="rId14"/>
    <p:sldId id="279" r:id="rId15"/>
    <p:sldId id="280" r:id="rId16"/>
    <p:sldId id="284" r:id="rId17"/>
    <p:sldId id="282" r:id="rId18"/>
    <p:sldId id="285" r:id="rId19"/>
    <p:sldId id="286" r:id="rId20"/>
    <p:sldId id="287" r:id="rId21"/>
    <p:sldId id="288" r:id="rId22"/>
    <p:sldId id="289" r:id="rId23"/>
    <p:sldId id="290" r:id="rId24"/>
    <p:sldId id="283"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B6B9B2-981D-4787-9C2A-8534D71921F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8EAED33-B70A-4820-8527-CD95F0D81AB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8C6A3A5-8D63-4EC6-B328-DD10B72066EE}"/>
              </a:ext>
            </a:extLst>
          </p:cNvPr>
          <p:cNvSpPr>
            <a:spLocks noGrp="1"/>
          </p:cNvSpPr>
          <p:nvPr>
            <p:ph type="dt" sz="half" idx="10"/>
          </p:nvPr>
        </p:nvSpPr>
        <p:spPr/>
        <p:txBody>
          <a:bodyPr/>
          <a:lstStyle/>
          <a:p>
            <a:fld id="{252FE3DE-1439-48D0-80D8-32BCD93F4B28}" type="datetimeFigureOut">
              <a:rPr lang="en-GB" smtClean="0"/>
              <a:t>11/01/2021</a:t>
            </a:fld>
            <a:endParaRPr lang="en-GB"/>
          </a:p>
        </p:txBody>
      </p:sp>
      <p:sp>
        <p:nvSpPr>
          <p:cNvPr id="5" name="Footer Placeholder 4">
            <a:extLst>
              <a:ext uri="{FF2B5EF4-FFF2-40B4-BE49-F238E27FC236}">
                <a16:creationId xmlns:a16="http://schemas.microsoft.com/office/drawing/2014/main" id="{72B7DD2D-B9E8-4B3C-A694-10F0B52D8C9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B6D11F4-7613-4D11-ACC6-C46B573B2F66}"/>
              </a:ext>
            </a:extLst>
          </p:cNvPr>
          <p:cNvSpPr>
            <a:spLocks noGrp="1"/>
          </p:cNvSpPr>
          <p:nvPr>
            <p:ph type="sldNum" sz="quarter" idx="12"/>
          </p:nvPr>
        </p:nvSpPr>
        <p:spPr/>
        <p:txBody>
          <a:bodyPr/>
          <a:lstStyle/>
          <a:p>
            <a:fld id="{1F18D3E0-6944-4345-9800-DB362344A73A}" type="slidenum">
              <a:rPr lang="en-GB" smtClean="0"/>
              <a:t>‹#›</a:t>
            </a:fld>
            <a:endParaRPr lang="en-GB"/>
          </a:p>
        </p:txBody>
      </p:sp>
    </p:spTree>
    <p:extLst>
      <p:ext uri="{BB962C8B-B14F-4D97-AF65-F5344CB8AC3E}">
        <p14:creationId xmlns:p14="http://schemas.microsoft.com/office/powerpoint/2010/main" val="39002279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603989-814C-49EE-AF87-97DF8E07655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0E6DE83-150F-48E9-B656-F9DDD64B7EC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6B6A639-99C8-4531-890D-BA30812856C5}"/>
              </a:ext>
            </a:extLst>
          </p:cNvPr>
          <p:cNvSpPr>
            <a:spLocks noGrp="1"/>
          </p:cNvSpPr>
          <p:nvPr>
            <p:ph type="dt" sz="half" idx="10"/>
          </p:nvPr>
        </p:nvSpPr>
        <p:spPr/>
        <p:txBody>
          <a:bodyPr/>
          <a:lstStyle/>
          <a:p>
            <a:fld id="{252FE3DE-1439-48D0-80D8-32BCD93F4B28}" type="datetimeFigureOut">
              <a:rPr lang="en-GB" smtClean="0"/>
              <a:t>11/01/2021</a:t>
            </a:fld>
            <a:endParaRPr lang="en-GB"/>
          </a:p>
        </p:txBody>
      </p:sp>
      <p:sp>
        <p:nvSpPr>
          <p:cNvPr id="5" name="Footer Placeholder 4">
            <a:extLst>
              <a:ext uri="{FF2B5EF4-FFF2-40B4-BE49-F238E27FC236}">
                <a16:creationId xmlns:a16="http://schemas.microsoft.com/office/drawing/2014/main" id="{20F8C038-4A1C-476A-87E0-7F8096A4008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90B61B3-7BB8-4287-9738-31D795F1E822}"/>
              </a:ext>
            </a:extLst>
          </p:cNvPr>
          <p:cNvSpPr>
            <a:spLocks noGrp="1"/>
          </p:cNvSpPr>
          <p:nvPr>
            <p:ph type="sldNum" sz="quarter" idx="12"/>
          </p:nvPr>
        </p:nvSpPr>
        <p:spPr/>
        <p:txBody>
          <a:bodyPr/>
          <a:lstStyle/>
          <a:p>
            <a:fld id="{1F18D3E0-6944-4345-9800-DB362344A73A}" type="slidenum">
              <a:rPr lang="en-GB" smtClean="0"/>
              <a:t>‹#›</a:t>
            </a:fld>
            <a:endParaRPr lang="en-GB"/>
          </a:p>
        </p:txBody>
      </p:sp>
    </p:spTree>
    <p:extLst>
      <p:ext uri="{BB962C8B-B14F-4D97-AF65-F5344CB8AC3E}">
        <p14:creationId xmlns:p14="http://schemas.microsoft.com/office/powerpoint/2010/main" val="5105023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41D5D7-59D9-499B-A39E-50CB8B9522F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85FECB6-43CF-47A6-8E8B-A3E0EC481F2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F554E1E-39DC-4D90-8F07-23FF227DC763}"/>
              </a:ext>
            </a:extLst>
          </p:cNvPr>
          <p:cNvSpPr>
            <a:spLocks noGrp="1"/>
          </p:cNvSpPr>
          <p:nvPr>
            <p:ph type="dt" sz="half" idx="10"/>
          </p:nvPr>
        </p:nvSpPr>
        <p:spPr/>
        <p:txBody>
          <a:bodyPr/>
          <a:lstStyle/>
          <a:p>
            <a:fld id="{252FE3DE-1439-48D0-80D8-32BCD93F4B28}" type="datetimeFigureOut">
              <a:rPr lang="en-GB" smtClean="0"/>
              <a:t>11/01/2021</a:t>
            </a:fld>
            <a:endParaRPr lang="en-GB"/>
          </a:p>
        </p:txBody>
      </p:sp>
      <p:sp>
        <p:nvSpPr>
          <p:cNvPr id="5" name="Footer Placeholder 4">
            <a:extLst>
              <a:ext uri="{FF2B5EF4-FFF2-40B4-BE49-F238E27FC236}">
                <a16:creationId xmlns:a16="http://schemas.microsoft.com/office/drawing/2014/main" id="{A457B45F-20B8-45C8-AF02-003D12AFF34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6749659-308B-46A8-9E60-8542AA5DE6C8}"/>
              </a:ext>
            </a:extLst>
          </p:cNvPr>
          <p:cNvSpPr>
            <a:spLocks noGrp="1"/>
          </p:cNvSpPr>
          <p:nvPr>
            <p:ph type="sldNum" sz="quarter" idx="12"/>
          </p:nvPr>
        </p:nvSpPr>
        <p:spPr/>
        <p:txBody>
          <a:bodyPr/>
          <a:lstStyle/>
          <a:p>
            <a:fld id="{1F18D3E0-6944-4345-9800-DB362344A73A}" type="slidenum">
              <a:rPr lang="en-GB" smtClean="0"/>
              <a:t>‹#›</a:t>
            </a:fld>
            <a:endParaRPr lang="en-GB"/>
          </a:p>
        </p:txBody>
      </p:sp>
    </p:spTree>
    <p:extLst>
      <p:ext uri="{BB962C8B-B14F-4D97-AF65-F5344CB8AC3E}">
        <p14:creationId xmlns:p14="http://schemas.microsoft.com/office/powerpoint/2010/main" val="38011128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7E545D-A57B-4523-9067-41A450A6120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B6D8634-0DF6-4A42-93D1-88CFA374BB4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842CA26-8352-487C-A825-F7D62744D04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E9E27E9-1E81-4C3F-9C82-0B7011AFC344}"/>
              </a:ext>
            </a:extLst>
          </p:cNvPr>
          <p:cNvSpPr>
            <a:spLocks noGrp="1"/>
          </p:cNvSpPr>
          <p:nvPr>
            <p:ph type="dt" sz="half" idx="10"/>
          </p:nvPr>
        </p:nvSpPr>
        <p:spPr/>
        <p:txBody>
          <a:bodyPr/>
          <a:lstStyle/>
          <a:p>
            <a:fld id="{252FE3DE-1439-48D0-80D8-32BCD93F4B28}" type="datetimeFigureOut">
              <a:rPr lang="en-GB" smtClean="0"/>
              <a:t>11/01/2021</a:t>
            </a:fld>
            <a:endParaRPr lang="en-GB"/>
          </a:p>
        </p:txBody>
      </p:sp>
      <p:sp>
        <p:nvSpPr>
          <p:cNvPr id="6" name="Footer Placeholder 5">
            <a:extLst>
              <a:ext uri="{FF2B5EF4-FFF2-40B4-BE49-F238E27FC236}">
                <a16:creationId xmlns:a16="http://schemas.microsoft.com/office/drawing/2014/main" id="{B34A1811-01C7-4B0D-A7FB-8B917067967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2EA9ADC-539D-4D3B-A56A-3C2E5986C489}"/>
              </a:ext>
            </a:extLst>
          </p:cNvPr>
          <p:cNvSpPr>
            <a:spLocks noGrp="1"/>
          </p:cNvSpPr>
          <p:nvPr>
            <p:ph type="sldNum" sz="quarter" idx="12"/>
          </p:nvPr>
        </p:nvSpPr>
        <p:spPr/>
        <p:txBody>
          <a:bodyPr/>
          <a:lstStyle/>
          <a:p>
            <a:fld id="{1F18D3E0-6944-4345-9800-DB362344A73A}" type="slidenum">
              <a:rPr lang="en-GB" smtClean="0"/>
              <a:t>‹#›</a:t>
            </a:fld>
            <a:endParaRPr lang="en-GB"/>
          </a:p>
        </p:txBody>
      </p:sp>
    </p:spTree>
    <p:extLst>
      <p:ext uri="{BB962C8B-B14F-4D97-AF65-F5344CB8AC3E}">
        <p14:creationId xmlns:p14="http://schemas.microsoft.com/office/powerpoint/2010/main" val="15193410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B28472-0ABF-4181-B7EC-453B1EAD135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90A1F62-9673-4DD9-A898-FB8ADA53C90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8E9FE15-5D8C-40C5-AEED-372192E88A1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B529BCE-F3DE-4529-9F26-E31473DD433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3C041A5-7AF6-4B38-A7CA-03C7ACAFE56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B6463A5-29B3-453F-A957-0091398277CF}"/>
              </a:ext>
            </a:extLst>
          </p:cNvPr>
          <p:cNvSpPr>
            <a:spLocks noGrp="1"/>
          </p:cNvSpPr>
          <p:nvPr>
            <p:ph type="dt" sz="half" idx="10"/>
          </p:nvPr>
        </p:nvSpPr>
        <p:spPr/>
        <p:txBody>
          <a:bodyPr/>
          <a:lstStyle/>
          <a:p>
            <a:fld id="{252FE3DE-1439-48D0-80D8-32BCD93F4B28}" type="datetimeFigureOut">
              <a:rPr lang="en-GB" smtClean="0"/>
              <a:t>11/01/2021</a:t>
            </a:fld>
            <a:endParaRPr lang="en-GB"/>
          </a:p>
        </p:txBody>
      </p:sp>
      <p:sp>
        <p:nvSpPr>
          <p:cNvPr id="8" name="Footer Placeholder 7">
            <a:extLst>
              <a:ext uri="{FF2B5EF4-FFF2-40B4-BE49-F238E27FC236}">
                <a16:creationId xmlns:a16="http://schemas.microsoft.com/office/drawing/2014/main" id="{90E65AC9-0CA3-4A7A-AB49-0CAE458BD1E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97FC384-D606-40AC-8F47-DC57EE3DE4C2}"/>
              </a:ext>
            </a:extLst>
          </p:cNvPr>
          <p:cNvSpPr>
            <a:spLocks noGrp="1"/>
          </p:cNvSpPr>
          <p:nvPr>
            <p:ph type="sldNum" sz="quarter" idx="12"/>
          </p:nvPr>
        </p:nvSpPr>
        <p:spPr/>
        <p:txBody>
          <a:bodyPr/>
          <a:lstStyle/>
          <a:p>
            <a:fld id="{1F18D3E0-6944-4345-9800-DB362344A73A}" type="slidenum">
              <a:rPr lang="en-GB" smtClean="0"/>
              <a:t>‹#›</a:t>
            </a:fld>
            <a:endParaRPr lang="en-GB"/>
          </a:p>
        </p:txBody>
      </p:sp>
    </p:spTree>
    <p:extLst>
      <p:ext uri="{BB962C8B-B14F-4D97-AF65-F5344CB8AC3E}">
        <p14:creationId xmlns:p14="http://schemas.microsoft.com/office/powerpoint/2010/main" val="21738121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9D204-EE97-47D1-9A8C-1DBF066602C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C836533-C782-4ADB-A6B6-902C89161C52}"/>
              </a:ext>
            </a:extLst>
          </p:cNvPr>
          <p:cNvSpPr>
            <a:spLocks noGrp="1"/>
          </p:cNvSpPr>
          <p:nvPr>
            <p:ph type="dt" sz="half" idx="10"/>
          </p:nvPr>
        </p:nvSpPr>
        <p:spPr/>
        <p:txBody>
          <a:bodyPr/>
          <a:lstStyle/>
          <a:p>
            <a:fld id="{252FE3DE-1439-48D0-80D8-32BCD93F4B28}" type="datetimeFigureOut">
              <a:rPr lang="en-GB" smtClean="0"/>
              <a:t>11/01/2021</a:t>
            </a:fld>
            <a:endParaRPr lang="en-GB"/>
          </a:p>
        </p:txBody>
      </p:sp>
      <p:sp>
        <p:nvSpPr>
          <p:cNvPr id="4" name="Footer Placeholder 3">
            <a:extLst>
              <a:ext uri="{FF2B5EF4-FFF2-40B4-BE49-F238E27FC236}">
                <a16:creationId xmlns:a16="http://schemas.microsoft.com/office/drawing/2014/main" id="{66573CC9-C746-4E87-B3F4-15607A2466B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E17F3B9-BF09-4C02-AA89-ED50C333E6B5}"/>
              </a:ext>
            </a:extLst>
          </p:cNvPr>
          <p:cNvSpPr>
            <a:spLocks noGrp="1"/>
          </p:cNvSpPr>
          <p:nvPr>
            <p:ph type="sldNum" sz="quarter" idx="12"/>
          </p:nvPr>
        </p:nvSpPr>
        <p:spPr/>
        <p:txBody>
          <a:bodyPr/>
          <a:lstStyle/>
          <a:p>
            <a:fld id="{1F18D3E0-6944-4345-9800-DB362344A73A}" type="slidenum">
              <a:rPr lang="en-GB" smtClean="0"/>
              <a:t>‹#›</a:t>
            </a:fld>
            <a:endParaRPr lang="en-GB"/>
          </a:p>
        </p:txBody>
      </p:sp>
    </p:spTree>
    <p:extLst>
      <p:ext uri="{BB962C8B-B14F-4D97-AF65-F5344CB8AC3E}">
        <p14:creationId xmlns:p14="http://schemas.microsoft.com/office/powerpoint/2010/main" val="34193622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36BC9B4-D40A-49C2-B2A2-353285C117C7}"/>
              </a:ext>
            </a:extLst>
          </p:cNvPr>
          <p:cNvSpPr>
            <a:spLocks noGrp="1"/>
          </p:cNvSpPr>
          <p:nvPr>
            <p:ph type="dt" sz="half" idx="10"/>
          </p:nvPr>
        </p:nvSpPr>
        <p:spPr/>
        <p:txBody>
          <a:bodyPr/>
          <a:lstStyle/>
          <a:p>
            <a:fld id="{252FE3DE-1439-48D0-80D8-32BCD93F4B28}" type="datetimeFigureOut">
              <a:rPr lang="en-GB" smtClean="0"/>
              <a:t>11/01/2021</a:t>
            </a:fld>
            <a:endParaRPr lang="en-GB"/>
          </a:p>
        </p:txBody>
      </p:sp>
      <p:sp>
        <p:nvSpPr>
          <p:cNvPr id="3" name="Footer Placeholder 2">
            <a:extLst>
              <a:ext uri="{FF2B5EF4-FFF2-40B4-BE49-F238E27FC236}">
                <a16:creationId xmlns:a16="http://schemas.microsoft.com/office/drawing/2014/main" id="{8A9E1165-AC98-4174-AE93-E9116B4A5BF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38ABB59-94CF-415B-8E19-81A5790797D7}"/>
              </a:ext>
            </a:extLst>
          </p:cNvPr>
          <p:cNvSpPr>
            <a:spLocks noGrp="1"/>
          </p:cNvSpPr>
          <p:nvPr>
            <p:ph type="sldNum" sz="quarter" idx="12"/>
          </p:nvPr>
        </p:nvSpPr>
        <p:spPr/>
        <p:txBody>
          <a:bodyPr/>
          <a:lstStyle/>
          <a:p>
            <a:fld id="{1F18D3E0-6944-4345-9800-DB362344A73A}" type="slidenum">
              <a:rPr lang="en-GB" smtClean="0"/>
              <a:t>‹#›</a:t>
            </a:fld>
            <a:endParaRPr lang="en-GB"/>
          </a:p>
        </p:txBody>
      </p:sp>
    </p:spTree>
    <p:extLst>
      <p:ext uri="{BB962C8B-B14F-4D97-AF65-F5344CB8AC3E}">
        <p14:creationId xmlns:p14="http://schemas.microsoft.com/office/powerpoint/2010/main" val="5472013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CAF9DF-60F2-4B94-8EB1-06228CE607C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32595E5-0119-4BD6-95CD-2381E2C4A5B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E120EDD-41F6-46EA-BA98-F485A4F7B09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B311349-B677-41D8-988E-C0994A8A5550}"/>
              </a:ext>
            </a:extLst>
          </p:cNvPr>
          <p:cNvSpPr>
            <a:spLocks noGrp="1"/>
          </p:cNvSpPr>
          <p:nvPr>
            <p:ph type="dt" sz="half" idx="10"/>
          </p:nvPr>
        </p:nvSpPr>
        <p:spPr/>
        <p:txBody>
          <a:bodyPr/>
          <a:lstStyle/>
          <a:p>
            <a:fld id="{252FE3DE-1439-48D0-80D8-32BCD93F4B28}" type="datetimeFigureOut">
              <a:rPr lang="en-GB" smtClean="0"/>
              <a:t>11/01/2021</a:t>
            </a:fld>
            <a:endParaRPr lang="en-GB"/>
          </a:p>
        </p:txBody>
      </p:sp>
      <p:sp>
        <p:nvSpPr>
          <p:cNvPr id="6" name="Footer Placeholder 5">
            <a:extLst>
              <a:ext uri="{FF2B5EF4-FFF2-40B4-BE49-F238E27FC236}">
                <a16:creationId xmlns:a16="http://schemas.microsoft.com/office/drawing/2014/main" id="{3CB3F1CF-5ED4-4B65-9F58-A6C3E554994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9883AC7-1C49-4802-B510-3FAA04BE1889}"/>
              </a:ext>
            </a:extLst>
          </p:cNvPr>
          <p:cNvSpPr>
            <a:spLocks noGrp="1"/>
          </p:cNvSpPr>
          <p:nvPr>
            <p:ph type="sldNum" sz="quarter" idx="12"/>
          </p:nvPr>
        </p:nvSpPr>
        <p:spPr/>
        <p:txBody>
          <a:bodyPr/>
          <a:lstStyle/>
          <a:p>
            <a:fld id="{1F18D3E0-6944-4345-9800-DB362344A73A}" type="slidenum">
              <a:rPr lang="en-GB" smtClean="0"/>
              <a:t>‹#›</a:t>
            </a:fld>
            <a:endParaRPr lang="en-GB"/>
          </a:p>
        </p:txBody>
      </p:sp>
    </p:spTree>
    <p:extLst>
      <p:ext uri="{BB962C8B-B14F-4D97-AF65-F5344CB8AC3E}">
        <p14:creationId xmlns:p14="http://schemas.microsoft.com/office/powerpoint/2010/main" val="11805649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A8241D-994F-44AB-B693-4C9246AFE6F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2818537-3B63-42F8-AE24-985F7324623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2EBE246-F9AF-439E-96D5-9451FCB3D47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8B8CB5A-29D1-42BA-954B-863B58E6DE76}"/>
              </a:ext>
            </a:extLst>
          </p:cNvPr>
          <p:cNvSpPr>
            <a:spLocks noGrp="1"/>
          </p:cNvSpPr>
          <p:nvPr>
            <p:ph type="dt" sz="half" idx="10"/>
          </p:nvPr>
        </p:nvSpPr>
        <p:spPr/>
        <p:txBody>
          <a:bodyPr/>
          <a:lstStyle/>
          <a:p>
            <a:fld id="{252FE3DE-1439-48D0-80D8-32BCD93F4B28}" type="datetimeFigureOut">
              <a:rPr lang="en-GB" smtClean="0"/>
              <a:t>11/01/2021</a:t>
            </a:fld>
            <a:endParaRPr lang="en-GB"/>
          </a:p>
        </p:txBody>
      </p:sp>
      <p:sp>
        <p:nvSpPr>
          <p:cNvPr id="6" name="Footer Placeholder 5">
            <a:extLst>
              <a:ext uri="{FF2B5EF4-FFF2-40B4-BE49-F238E27FC236}">
                <a16:creationId xmlns:a16="http://schemas.microsoft.com/office/drawing/2014/main" id="{E90A0096-DA54-416D-B179-0A52C4865B1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5A3C639-7245-4803-B2EE-69D1EBE1298E}"/>
              </a:ext>
            </a:extLst>
          </p:cNvPr>
          <p:cNvSpPr>
            <a:spLocks noGrp="1"/>
          </p:cNvSpPr>
          <p:nvPr>
            <p:ph type="sldNum" sz="quarter" idx="12"/>
          </p:nvPr>
        </p:nvSpPr>
        <p:spPr/>
        <p:txBody>
          <a:bodyPr/>
          <a:lstStyle/>
          <a:p>
            <a:fld id="{1F18D3E0-6944-4345-9800-DB362344A73A}" type="slidenum">
              <a:rPr lang="en-GB" smtClean="0"/>
              <a:t>‹#›</a:t>
            </a:fld>
            <a:endParaRPr lang="en-GB"/>
          </a:p>
        </p:txBody>
      </p:sp>
    </p:spTree>
    <p:extLst>
      <p:ext uri="{BB962C8B-B14F-4D97-AF65-F5344CB8AC3E}">
        <p14:creationId xmlns:p14="http://schemas.microsoft.com/office/powerpoint/2010/main" val="38350591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2C02B8-5632-4D44-B46E-029CDF197C4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36CB0D2-797C-4C16-A364-E2A0859A749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BCB5C85-8E48-44DF-8C61-EDD5C865DA77}"/>
              </a:ext>
            </a:extLst>
          </p:cNvPr>
          <p:cNvSpPr>
            <a:spLocks noGrp="1"/>
          </p:cNvSpPr>
          <p:nvPr>
            <p:ph type="dt" sz="half" idx="10"/>
          </p:nvPr>
        </p:nvSpPr>
        <p:spPr/>
        <p:txBody>
          <a:bodyPr/>
          <a:lstStyle/>
          <a:p>
            <a:fld id="{252FE3DE-1439-48D0-80D8-32BCD93F4B28}" type="datetimeFigureOut">
              <a:rPr lang="en-GB" smtClean="0"/>
              <a:t>11/01/2021</a:t>
            </a:fld>
            <a:endParaRPr lang="en-GB"/>
          </a:p>
        </p:txBody>
      </p:sp>
      <p:sp>
        <p:nvSpPr>
          <p:cNvPr id="5" name="Footer Placeholder 4">
            <a:extLst>
              <a:ext uri="{FF2B5EF4-FFF2-40B4-BE49-F238E27FC236}">
                <a16:creationId xmlns:a16="http://schemas.microsoft.com/office/drawing/2014/main" id="{20EADB5F-AC0A-4D9F-A889-CAF617490D7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0215BF4-8210-438A-AA30-6E73A762A086}"/>
              </a:ext>
            </a:extLst>
          </p:cNvPr>
          <p:cNvSpPr>
            <a:spLocks noGrp="1"/>
          </p:cNvSpPr>
          <p:nvPr>
            <p:ph type="sldNum" sz="quarter" idx="12"/>
          </p:nvPr>
        </p:nvSpPr>
        <p:spPr/>
        <p:txBody>
          <a:bodyPr/>
          <a:lstStyle/>
          <a:p>
            <a:fld id="{1F18D3E0-6944-4345-9800-DB362344A73A}" type="slidenum">
              <a:rPr lang="en-GB" smtClean="0"/>
              <a:t>‹#›</a:t>
            </a:fld>
            <a:endParaRPr lang="en-GB"/>
          </a:p>
        </p:txBody>
      </p:sp>
    </p:spTree>
    <p:extLst>
      <p:ext uri="{BB962C8B-B14F-4D97-AF65-F5344CB8AC3E}">
        <p14:creationId xmlns:p14="http://schemas.microsoft.com/office/powerpoint/2010/main" val="40378188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B3E0CFE-566E-4B09-9796-A70412024C0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F9374D6-6CB6-4B1E-92D5-C0365039608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2E93016-29D4-4830-B17D-F049629BB844}"/>
              </a:ext>
            </a:extLst>
          </p:cNvPr>
          <p:cNvSpPr>
            <a:spLocks noGrp="1"/>
          </p:cNvSpPr>
          <p:nvPr>
            <p:ph type="dt" sz="half" idx="10"/>
          </p:nvPr>
        </p:nvSpPr>
        <p:spPr/>
        <p:txBody>
          <a:bodyPr/>
          <a:lstStyle/>
          <a:p>
            <a:fld id="{252FE3DE-1439-48D0-80D8-32BCD93F4B28}" type="datetimeFigureOut">
              <a:rPr lang="en-GB" smtClean="0"/>
              <a:t>11/01/2021</a:t>
            </a:fld>
            <a:endParaRPr lang="en-GB"/>
          </a:p>
        </p:txBody>
      </p:sp>
      <p:sp>
        <p:nvSpPr>
          <p:cNvPr id="5" name="Footer Placeholder 4">
            <a:extLst>
              <a:ext uri="{FF2B5EF4-FFF2-40B4-BE49-F238E27FC236}">
                <a16:creationId xmlns:a16="http://schemas.microsoft.com/office/drawing/2014/main" id="{14AAF3B8-3E9F-4FA0-92A5-AF0BF9C2D1E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3FEBABF-4529-4A6F-8702-4D124C2FB884}"/>
              </a:ext>
            </a:extLst>
          </p:cNvPr>
          <p:cNvSpPr>
            <a:spLocks noGrp="1"/>
          </p:cNvSpPr>
          <p:nvPr>
            <p:ph type="sldNum" sz="quarter" idx="12"/>
          </p:nvPr>
        </p:nvSpPr>
        <p:spPr/>
        <p:txBody>
          <a:bodyPr/>
          <a:lstStyle/>
          <a:p>
            <a:fld id="{1F18D3E0-6944-4345-9800-DB362344A73A}" type="slidenum">
              <a:rPr lang="en-GB" smtClean="0"/>
              <a:t>‹#›</a:t>
            </a:fld>
            <a:endParaRPr lang="en-GB"/>
          </a:p>
        </p:txBody>
      </p:sp>
    </p:spTree>
    <p:extLst>
      <p:ext uri="{BB962C8B-B14F-4D97-AF65-F5344CB8AC3E}">
        <p14:creationId xmlns:p14="http://schemas.microsoft.com/office/powerpoint/2010/main" val="7998614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363690" y="6196126"/>
            <a:ext cx="768660" cy="580719"/>
          </a:xfrm>
          <a:prstGeom prst="rect">
            <a:avLst/>
          </a:prstGeom>
        </p:spPr>
      </p:pic>
      <p:sp>
        <p:nvSpPr>
          <p:cNvPr id="2" name="Rectangle 1">
            <a:hlinkClick r:id="rId4"/>
          </p:cNvPr>
          <p:cNvSpPr/>
          <p:nvPr userDrawn="1"/>
        </p:nvSpPr>
        <p:spPr>
          <a:xfrm>
            <a:off x="5516880" y="5561814"/>
            <a:ext cx="115824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Tree>
    <p:extLst>
      <p:ext uri="{BB962C8B-B14F-4D97-AF65-F5344CB8AC3E}">
        <p14:creationId xmlns:p14="http://schemas.microsoft.com/office/powerpoint/2010/main" val="17236778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9504289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050179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7839227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69551684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77955517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95696380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91346708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97512783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9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68402498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0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12111792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1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16546389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2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24488866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3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20284342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4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63085648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5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65460966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6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63830197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7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55155426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18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6060623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19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0387214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0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73813445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1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54352615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22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0567905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60FD0B-02FE-4C37-9611-DA12E46B88B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D2D7EF0-55CE-401C-9A67-FE2CB63C810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D684E46-B435-4EF6-8D59-A3083F5B0C1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2FE3DE-1439-48D0-80D8-32BCD93F4B28}" type="datetimeFigureOut">
              <a:rPr lang="en-GB" smtClean="0"/>
              <a:t>11/01/2021</a:t>
            </a:fld>
            <a:endParaRPr lang="en-GB"/>
          </a:p>
        </p:txBody>
      </p:sp>
      <p:sp>
        <p:nvSpPr>
          <p:cNvPr id="5" name="Footer Placeholder 4">
            <a:extLst>
              <a:ext uri="{FF2B5EF4-FFF2-40B4-BE49-F238E27FC236}">
                <a16:creationId xmlns:a16="http://schemas.microsoft.com/office/drawing/2014/main" id="{D9B1622B-0695-4941-AFC8-63DB31879E4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C477278-536F-4B3E-A608-6A1285360B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F18D3E0-6944-4345-9800-DB362344A73A}" type="slidenum">
              <a:rPr lang="en-GB" smtClean="0"/>
              <a:t>‹#›</a:t>
            </a:fld>
            <a:endParaRPr lang="en-GB"/>
          </a:p>
        </p:txBody>
      </p:sp>
    </p:spTree>
    <p:extLst>
      <p:ext uri="{BB962C8B-B14F-4D97-AF65-F5344CB8AC3E}">
        <p14:creationId xmlns:p14="http://schemas.microsoft.com/office/powerpoint/2010/main" val="39185109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 id="2147483681" r:id="rId33"/>
    <p:sldLayoutId id="2147483682" r:id="rId3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2014-curriculum-geography-resources/new-2014-curriculum-resources-ks2-geography-resources/new-2014-curriculum-resources-ks2-geography-resources-human-and-physical-geography" TargetMode="Externa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jpeg"/><Relationship Id="rId10" Type="http://schemas.openxmlformats.org/officeDocument/2006/relationships/hyperlink" Target="https://www.twinkl.co.uk/resources/2014-curriculum-geography-resources/new-2014-curriculum-resources-ks2-geography-resources/new-2014-curriculum-resources-ks2-geography-resources-human-and-physical-geography" TargetMode="External"/><Relationship Id="rId4" Type="http://schemas.openxmlformats.org/officeDocument/2006/relationships/image" Target="../media/image5.jpeg"/><Relationship Id="rId9" Type="http://schemas.openxmlformats.org/officeDocument/2006/relationships/image" Target="../media/image10.jpeg"/></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www.twinkl.co.uk/resources/2014-curriculum-geography-resources/new-2014-curriculum-resources-ks2-geography-resources/new-2014-curriculum-resources-ks2-geography-resources-human-and-physical-geography" TargetMode="Externa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image" Target="../media/image7.png"/><Relationship Id="rId5" Type="http://schemas.openxmlformats.org/officeDocument/2006/relationships/image" Target="../media/image6.jpeg"/><Relationship Id="rId10" Type="http://schemas.openxmlformats.org/officeDocument/2006/relationships/hyperlink" Target="https://www.twinkl.co.uk/resources/2014-curriculum-geography-resources/new-2014-curriculum-resources-ks2-geography-resources/new-2014-curriculum-resources-ks2-geography-resources-human-and-physical-geography" TargetMode="External"/><Relationship Id="rId4" Type="http://schemas.openxmlformats.org/officeDocument/2006/relationships/image" Target="../media/image5.jpeg"/><Relationship Id="rId9" Type="http://schemas.openxmlformats.org/officeDocument/2006/relationships/image" Target="../media/image10.jpe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www.twinkl.co.uk/resources/2014-curriculum-geography-resources/new-2014-curriculum-resources-ks2-geography-resources/new-2014-curriculum-resources-ks2-geography-resources-human-and-physical-geography" TargetMode="External"/><Relationship Id="rId1" Type="http://schemas.openxmlformats.org/officeDocument/2006/relationships/slideLayout" Target="../slideLayouts/slideLayout16.xml"/><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www.twinkl.co.uk/resources/2014-curriculum-geography-resources/new-2014-curriculum-resources-ks2-geography-resources/new-2014-curriculum-resources-ks2-geography-resources-human-and-physical-geography" TargetMode="External"/><Relationship Id="rId1" Type="http://schemas.openxmlformats.org/officeDocument/2006/relationships/slideLayout" Target="../slideLayouts/slideLayout17.xml"/><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www.twinkl.co.uk/resources/2014-curriculum-geography-resources/new-2014-curriculum-resources-ks2-geography-resources/new-2014-curriculum-resources-ks2-geography-resources-human-and-physical-geography" TargetMode="Externa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https://www.twinkl.co.uk/resources/2014-curriculum-geography-resources/new-2014-curriculum-resources-ks2-geography-resources/new-2014-curriculum-resources-ks2-geography-resources-human-and-physical-geography" TargetMode="External"/><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2.jpeg"/><Relationship Id="rId2" Type="http://schemas.openxmlformats.org/officeDocument/2006/relationships/hyperlink" Target="https://www.twinkl.co.uk/resources/2014-curriculum-geography-resources/new-2014-curriculum-resources-ks2-geography-resources/new-2014-curriculum-resources-ks2-geography-resources-human-and-physical-geography" TargetMode="External"/><Relationship Id="rId1" Type="http://schemas.openxmlformats.org/officeDocument/2006/relationships/slideLayout" Target="../slideLayouts/slideLayout20.xml"/><Relationship Id="rId6" Type="http://schemas.openxmlformats.org/officeDocument/2006/relationships/image" Target="../media/image21.jpeg"/><Relationship Id="rId5" Type="http://schemas.openxmlformats.org/officeDocument/2006/relationships/image" Target="../media/image20.png"/><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s://www.twinkl.co.uk/resources/2014-curriculum-geography-resources/new-2014-curriculum-resources-ks2-geography-resources/new-2014-curriculum-resources-ks2-geography-resources-human-and-physical-geography" TargetMode="External"/><Relationship Id="rId1" Type="http://schemas.openxmlformats.org/officeDocument/2006/relationships/slideLayout" Target="../slideLayouts/slideLayout21.xml"/><Relationship Id="rId4" Type="http://schemas.openxmlformats.org/officeDocument/2006/relationships/image" Target="../media/image24.png"/></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hyperlink" Target="https://www.twinkl.co.uk/resources/2014-curriculum-geography-resources/new-2014-curriculum-resources-ks2-geography-resources/new-2014-curriculum-resources-ks2-geography-resources-human-and-physical-geography" TargetMode="External"/><Relationship Id="rId1" Type="http://schemas.openxmlformats.org/officeDocument/2006/relationships/slideLayout" Target="../slideLayouts/slideLayout22.xml"/><Relationship Id="rId5" Type="http://schemas.openxmlformats.org/officeDocument/2006/relationships/image" Target="../media/image27.png"/><Relationship Id="rId4" Type="http://schemas.openxmlformats.org/officeDocument/2006/relationships/image" Target="../media/image26.png"/></Relationships>
</file>

<file path=ppt/slides/_rels/slide1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hyperlink" Target="https://www.twinkl.co.uk/resources/2014-curriculum-geography-resources/new-2014-curriculum-resources-ks2-geography-resources/new-2014-curriculum-resources-ks2-geography-resources-human-and-physical-geography" TargetMode="External"/><Relationship Id="rId1" Type="http://schemas.openxmlformats.org/officeDocument/2006/relationships/slideLayout" Target="../slideLayouts/slideLayout23.xml"/><Relationship Id="rId5" Type="http://schemas.openxmlformats.org/officeDocument/2006/relationships/image" Target="../media/image30.jpeg"/><Relationship Id="rId4" Type="http://schemas.openxmlformats.org/officeDocument/2006/relationships/image" Target="../media/image29.jpeg"/></Relationships>
</file>

<file path=ppt/slides/_rels/slide1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hyperlink" Target="https://www.twinkl.co.uk/resources/2014-curriculum-geography-resources/new-2014-curriculum-resources-ks2-geography-resources/new-2014-curriculum-resources-ks2-geography-resources-human-and-physical-geography" TargetMode="External"/><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hyperlink" Target="https://www.twinkl.co.uk/resources/2014-curriculum-geography-resources/new-2014-curriculum-resources-ks2-geography-resources/new-2014-curriculum-resources-ks2-geography-resources-human-and-physical-geography" TargetMode="External"/><Relationship Id="rId1" Type="http://schemas.openxmlformats.org/officeDocument/2006/relationships/slideLayout" Target="../slideLayouts/slideLayout25.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www.twinkl.co.uk/resources/2014-curriculum-geography-resources/new-2014-curriculum-resources-ks2-geography-resources/new-2014-curriculum-resources-ks2-geography-resources-human-and-physical-geography" TargetMode="External"/><Relationship Id="rId1" Type="http://schemas.openxmlformats.org/officeDocument/2006/relationships/slideLayout" Target="../slideLayouts/slideLayout26.xml"/></Relationships>
</file>

<file path=ppt/slides/_rels/slide1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hyperlink" Target="https://www.twinkl.co.uk/resources/2014-curriculum-geography-resources/new-2014-curriculum-resources-ks2-geography-resources/new-2014-curriculum-resources-ks2-geography-resources-human-and-physical-geography" TargetMode="External"/><Relationship Id="rId1" Type="http://schemas.openxmlformats.org/officeDocument/2006/relationships/slideLayout" Target="../slideLayouts/slideLayout27.xml"/><Relationship Id="rId5" Type="http://schemas.openxmlformats.org/officeDocument/2006/relationships/image" Target="../media/image35.png"/><Relationship Id="rId4" Type="http://schemas.openxmlformats.org/officeDocument/2006/relationships/image" Target="../media/image34.png"/></Relationships>
</file>

<file path=ppt/slides/_rels/slide1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hyperlink" Target="https://www.twinkl.co.uk/resources/2014-curriculum-geography-resources/new-2014-curriculum-resources-ks2-geography-resources/new-2014-curriculum-resources-ks2-geography-resources-human-and-physical-geography" TargetMode="External"/><Relationship Id="rId1" Type="http://schemas.openxmlformats.org/officeDocument/2006/relationships/slideLayout" Target="../slideLayouts/slideLayout28.xml"/></Relationships>
</file>

<file path=ppt/slides/_rels/slide1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hyperlink" Target="https://www.twinkl.co.uk/resources/2014-curriculum-geography-resources/new-2014-curriculum-resources-ks2-geography-resources/new-2014-curriculum-resources-ks2-geography-resources-human-and-physical-geography" TargetMode="External"/><Relationship Id="rId1" Type="http://schemas.openxmlformats.org/officeDocument/2006/relationships/slideLayout" Target="../slideLayouts/slideLayout29.xml"/><Relationship Id="rId6" Type="http://schemas.openxmlformats.org/officeDocument/2006/relationships/image" Target="../media/image40.png"/><Relationship Id="rId5" Type="http://schemas.openxmlformats.org/officeDocument/2006/relationships/image" Target="../media/image39.jpeg"/><Relationship Id="rId4" Type="http://schemas.openxmlformats.org/officeDocument/2006/relationships/image" Target="../media/image38.jpeg"/></Relationships>
</file>

<file path=ppt/slides/_rels/slide19.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hyperlink" Target="https://www.twinkl.co.uk/resources/2014-curriculum-geography-resources/new-2014-curriculum-resources-ks2-geography-resources/new-2014-curriculum-resources-ks2-geography-resources-human-and-physical-geography" TargetMode="External"/><Relationship Id="rId1" Type="http://schemas.openxmlformats.org/officeDocument/2006/relationships/slideLayout" Target="../slideLayouts/slideLayout30.xml"/></Relationships>
</file>

<file path=ppt/slides/_rels/slide2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hyperlink" Target="https://www.twinkl.co.uk/resources/2014-curriculum-geography-resources/new-2014-curriculum-resources-ks2-geography-resources/new-2014-curriculum-resources-ks2-geography-resources-human-and-physical-geography" TargetMode="External"/><Relationship Id="rId1" Type="http://schemas.openxmlformats.org/officeDocument/2006/relationships/slideLayout" Target="../slideLayouts/slideLayout31.xml"/></Relationships>
</file>

<file path=ppt/slides/_rels/slide2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hyperlink" Target="https://www.twinkl.co.uk/resources/2014-curriculum-geography-resources/new-2014-curriculum-resources-ks2-geography-resources/new-2014-curriculum-resources-ks2-geography-resources-human-and-physical-geography" TargetMode="External"/><Relationship Id="rId1" Type="http://schemas.openxmlformats.org/officeDocument/2006/relationships/slideLayout" Target="../slideLayouts/slideLayout32.xml"/></Relationships>
</file>

<file path=ppt/slides/_rels/slide2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hyperlink" Target="https://www.twinkl.co.uk/resources/2014-curriculum-geography-resources/new-2014-curriculum-resources-ks2-geography-resources/new-2014-curriculum-resources-ks2-geography-resources-human-and-physical-geography" TargetMode="External"/><Relationship Id="rId1" Type="http://schemas.openxmlformats.org/officeDocument/2006/relationships/slideLayout" Target="../slideLayouts/slideLayout33.xml"/></Relationships>
</file>

<file path=ppt/slides/_rels/slide23.xml.rels><?xml version="1.0" encoding="UTF-8" standalone="yes"?>
<Relationships xmlns="http://schemas.openxmlformats.org/package/2006/relationships"><Relationship Id="rId3" Type="http://schemas.openxmlformats.org/officeDocument/2006/relationships/hyperlink" Target="https://www.twinkl.co.uk/resources/2014-curriculum-geography-resources/new-2014-curriculum-resources-ks2-geography-resources/new-2014-curriculum-resources-ks2-geography-resources-human-and-physical-geography" TargetMode="External"/><Relationship Id="rId2" Type="http://schemas.openxmlformats.org/officeDocument/2006/relationships/image" Target="../media/image45.jpeg"/><Relationship Id="rId1" Type="http://schemas.openxmlformats.org/officeDocument/2006/relationships/slideLayout" Target="../slideLayouts/slideLayout34.xml"/></Relationships>
</file>

<file path=ppt/slides/_rels/slide24.xml.rels><?xml version="1.0" encoding="UTF-8" standalone="yes"?>
<Relationships xmlns="http://schemas.openxmlformats.org/package/2006/relationships"><Relationship Id="rId3" Type="http://schemas.openxmlformats.org/officeDocument/2006/relationships/image" Target="../media/image47.emf"/><Relationship Id="rId2" Type="http://schemas.openxmlformats.org/officeDocument/2006/relationships/image" Target="../media/image46.png"/><Relationship Id="rId1" Type="http://schemas.openxmlformats.org/officeDocument/2006/relationships/slideLayout" Target="../slideLayouts/slideLayout7.xml"/><Relationship Id="rId6" Type="http://schemas.openxmlformats.org/officeDocument/2006/relationships/image" Target="../media/image50.jpeg"/><Relationship Id="rId5" Type="http://schemas.openxmlformats.org/officeDocument/2006/relationships/image" Target="../media/image49.jpeg"/><Relationship Id="rId4" Type="http://schemas.openxmlformats.org/officeDocument/2006/relationships/image" Target="../media/image4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a:extLst>
              <a:ext uri="{FF2B5EF4-FFF2-40B4-BE49-F238E27FC236}">
                <a16:creationId xmlns:a16="http://schemas.microsoft.com/office/drawing/2014/main" id="{3092EA7B-7056-4C58-9CAE-D57A5476345C}"/>
              </a:ext>
            </a:extLst>
          </p:cNvPr>
          <p:cNvSpPr/>
          <p:nvPr/>
        </p:nvSpPr>
        <p:spPr>
          <a:xfrm>
            <a:off x="4937760" y="5108448"/>
            <a:ext cx="2078736" cy="1335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273555" y="1473202"/>
            <a:ext cx="7632700" cy="464331"/>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sz="1600" dirty="0"/>
              <a:t>What do you think of when you hear the word geography?</a:t>
            </a:r>
          </a:p>
        </p:txBody>
      </p:sp>
      <p:sp>
        <p:nvSpPr>
          <p:cNvPr id="21" name="Title 20"/>
          <p:cNvSpPr>
            <a:spLocks noGrp="1"/>
          </p:cNvSpPr>
          <p:nvPr>
            <p:ph type="title"/>
          </p:nvPr>
        </p:nvSpPr>
        <p:spPr/>
        <p:txBody>
          <a:bodyPr/>
          <a:lstStyle/>
          <a:p>
            <a:r>
              <a:rPr lang="en-GB" sz="3600" dirty="0">
                <a:solidFill>
                  <a:schemeClr val="accent6">
                    <a:lumMod val="75000"/>
                  </a:schemeClr>
                </a:solidFill>
                <a:latin typeface="+mn-lt"/>
              </a:rPr>
              <a:t>Geography</a:t>
            </a:r>
          </a:p>
        </p:txBody>
      </p:sp>
      <p:sp>
        <p:nvSpPr>
          <p:cNvPr id="6" name="TextBox 5">
            <a:extLst>
              <a:ext uri="{FF2B5EF4-FFF2-40B4-BE49-F238E27FC236}">
                <a16:creationId xmlns:a16="http://schemas.microsoft.com/office/drawing/2014/main" id="{09E80F40-669A-4BBA-91D6-F6D4F048190A}"/>
              </a:ext>
            </a:extLst>
          </p:cNvPr>
          <p:cNvSpPr txBox="1"/>
          <p:nvPr/>
        </p:nvSpPr>
        <p:spPr>
          <a:xfrm>
            <a:off x="2304988" y="1924758"/>
            <a:ext cx="7632700" cy="584775"/>
          </a:xfrm>
          <a:prstGeom prst="rect">
            <a:avLst/>
          </a:prstGeom>
          <a:noFill/>
        </p:spPr>
        <p:txBody>
          <a:bodyPr wrap="square">
            <a:spAutoFit/>
          </a:bodyPr>
          <a:lstStyle/>
          <a:p>
            <a:r>
              <a:rPr lang="en-GB" sz="1600" dirty="0">
                <a:solidFill>
                  <a:schemeClr val="dk1"/>
                </a:solidFill>
                <a:ea typeface="Roboto"/>
                <a:cs typeface="Roboto"/>
                <a:sym typeface="Roboto"/>
              </a:rPr>
              <a:t>Geography is the study of the earth’s surface, its atmosphere and its features.</a:t>
            </a:r>
          </a:p>
          <a:p>
            <a:r>
              <a:rPr lang="en-GB" sz="1600" dirty="0"/>
              <a:t>These are some of the topics we learn about in geography.</a:t>
            </a:r>
          </a:p>
        </p:txBody>
      </p:sp>
      <p:pic>
        <p:nvPicPr>
          <p:cNvPr id="49" name="Picture 48">
            <a:extLst>
              <a:ext uri="{FF2B5EF4-FFF2-40B4-BE49-F238E27FC236}">
                <a16:creationId xmlns:a16="http://schemas.microsoft.com/office/drawing/2014/main" id="{60201CAA-DD8C-47C9-B91B-F5A9E2E7C81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29531"/>
          <a:stretch/>
        </p:blipFill>
        <p:spPr>
          <a:xfrm>
            <a:off x="8603157" y="478896"/>
            <a:ext cx="1045925" cy="1458637"/>
          </a:xfrm>
          <a:prstGeom prst="rect">
            <a:avLst/>
          </a:prstGeom>
        </p:spPr>
      </p:pic>
      <p:grpSp>
        <p:nvGrpSpPr>
          <p:cNvPr id="71" name="Group 70">
            <a:extLst>
              <a:ext uri="{FF2B5EF4-FFF2-40B4-BE49-F238E27FC236}">
                <a16:creationId xmlns:a16="http://schemas.microsoft.com/office/drawing/2014/main" id="{1F449858-AFBB-4CC9-A73E-7ADB8FCBA0CD}"/>
              </a:ext>
            </a:extLst>
          </p:cNvPr>
          <p:cNvGrpSpPr/>
          <p:nvPr/>
        </p:nvGrpSpPr>
        <p:grpSpPr>
          <a:xfrm>
            <a:off x="5527825" y="4440372"/>
            <a:ext cx="1576069" cy="1678750"/>
            <a:chOff x="4003824" y="4440372"/>
            <a:chExt cx="1576069" cy="1678750"/>
          </a:xfrm>
        </p:grpSpPr>
        <p:sp>
          <p:nvSpPr>
            <p:cNvPr id="45" name="Rectangle 44">
              <a:extLst>
                <a:ext uri="{FF2B5EF4-FFF2-40B4-BE49-F238E27FC236}">
                  <a16:creationId xmlns:a16="http://schemas.microsoft.com/office/drawing/2014/main" id="{5CF9A974-3E25-456B-845D-AA5399D23AA9}"/>
                </a:ext>
              </a:extLst>
            </p:cNvPr>
            <p:cNvSpPr/>
            <p:nvPr/>
          </p:nvSpPr>
          <p:spPr>
            <a:xfrm>
              <a:off x="4003824" y="4713470"/>
              <a:ext cx="1576069" cy="1103376"/>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9C527DD6-B073-4D4D-BE90-7851278A69D4}"/>
                </a:ext>
              </a:extLst>
            </p:cNvPr>
            <p:cNvSpPr txBox="1"/>
            <p:nvPr/>
          </p:nvSpPr>
          <p:spPr>
            <a:xfrm>
              <a:off x="4045099" y="5749790"/>
              <a:ext cx="1493520" cy="369332"/>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ctr"/>
              <a:r>
                <a:rPr lang="en-GB" dirty="0"/>
                <a:t>population</a:t>
              </a:r>
            </a:p>
          </p:txBody>
        </p:sp>
        <p:pic>
          <p:nvPicPr>
            <p:cNvPr id="51" name="Picture 50">
              <a:extLst>
                <a:ext uri="{FF2B5EF4-FFF2-40B4-BE49-F238E27FC236}">
                  <a16:creationId xmlns:a16="http://schemas.microsoft.com/office/drawing/2014/main" id="{67F66EA1-7F0D-4B3C-AE0C-2EB76AA6B6A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1004" b="5698"/>
            <a:stretch/>
          </p:blipFill>
          <p:spPr>
            <a:xfrm>
              <a:off x="4279749" y="4440372"/>
              <a:ext cx="1024217" cy="1211444"/>
            </a:xfrm>
            <a:prstGeom prst="rect">
              <a:avLst/>
            </a:prstGeom>
            <a:ln>
              <a:solidFill>
                <a:schemeClr val="accent6">
                  <a:lumMod val="75000"/>
                </a:schemeClr>
              </a:solidFill>
            </a:ln>
          </p:spPr>
        </p:pic>
      </p:grpSp>
      <p:grpSp>
        <p:nvGrpSpPr>
          <p:cNvPr id="66" name="Group 65">
            <a:extLst>
              <a:ext uri="{FF2B5EF4-FFF2-40B4-BE49-F238E27FC236}">
                <a16:creationId xmlns:a16="http://schemas.microsoft.com/office/drawing/2014/main" id="{18E09880-8365-4E32-8A98-E5E17663ED8B}"/>
              </a:ext>
            </a:extLst>
          </p:cNvPr>
          <p:cNvGrpSpPr/>
          <p:nvPr/>
        </p:nvGrpSpPr>
        <p:grpSpPr>
          <a:xfrm>
            <a:off x="8025639" y="2519421"/>
            <a:ext cx="1880616" cy="1606908"/>
            <a:chOff x="6501639" y="2519421"/>
            <a:chExt cx="1880616" cy="1606908"/>
          </a:xfrm>
        </p:grpSpPr>
        <p:sp>
          <p:nvSpPr>
            <p:cNvPr id="41" name="Rectangle 40">
              <a:extLst>
                <a:ext uri="{FF2B5EF4-FFF2-40B4-BE49-F238E27FC236}">
                  <a16:creationId xmlns:a16="http://schemas.microsoft.com/office/drawing/2014/main" id="{CD50CDCF-EB33-42EE-9332-B40EA7890EAB}"/>
                </a:ext>
              </a:extLst>
            </p:cNvPr>
            <p:cNvSpPr/>
            <p:nvPr/>
          </p:nvSpPr>
          <p:spPr>
            <a:xfrm>
              <a:off x="6653912" y="2710777"/>
              <a:ext cx="1576069" cy="1103376"/>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a:extLst>
                <a:ext uri="{FF2B5EF4-FFF2-40B4-BE49-F238E27FC236}">
                  <a16:creationId xmlns:a16="http://schemas.microsoft.com/office/drawing/2014/main" id="{9B549B0C-EF68-4F1D-9566-41E5EE7D7188}"/>
                </a:ext>
              </a:extLst>
            </p:cNvPr>
            <p:cNvSpPr txBox="1"/>
            <p:nvPr/>
          </p:nvSpPr>
          <p:spPr>
            <a:xfrm>
              <a:off x="6501639" y="3756997"/>
              <a:ext cx="1880616" cy="369332"/>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ctr"/>
              <a:r>
                <a:rPr lang="en-GB" dirty="0"/>
                <a:t>towns and cities</a:t>
              </a:r>
            </a:p>
          </p:txBody>
        </p:sp>
        <p:pic>
          <p:nvPicPr>
            <p:cNvPr id="53" name="Picture 52">
              <a:extLst>
                <a:ext uri="{FF2B5EF4-FFF2-40B4-BE49-F238E27FC236}">
                  <a16:creationId xmlns:a16="http://schemas.microsoft.com/office/drawing/2014/main" id="{F5EABC4E-2BC9-407E-ACC7-2EB88E4D06F5}"/>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6880" r="26777" b="24579"/>
            <a:stretch/>
          </p:blipFill>
          <p:spPr>
            <a:xfrm>
              <a:off x="6861051" y="2519421"/>
              <a:ext cx="1216149" cy="1151172"/>
            </a:xfrm>
            <a:prstGeom prst="rect">
              <a:avLst/>
            </a:prstGeom>
            <a:ln>
              <a:solidFill>
                <a:schemeClr val="accent6">
                  <a:lumMod val="75000"/>
                </a:schemeClr>
              </a:solidFill>
            </a:ln>
          </p:spPr>
        </p:pic>
      </p:grpSp>
      <p:grpSp>
        <p:nvGrpSpPr>
          <p:cNvPr id="67" name="Group 66">
            <a:extLst>
              <a:ext uri="{FF2B5EF4-FFF2-40B4-BE49-F238E27FC236}">
                <a16:creationId xmlns:a16="http://schemas.microsoft.com/office/drawing/2014/main" id="{FF48C6D1-1622-437B-9107-D0DDAABCB57A}"/>
              </a:ext>
            </a:extLst>
          </p:cNvPr>
          <p:cNvGrpSpPr/>
          <p:nvPr/>
        </p:nvGrpSpPr>
        <p:grpSpPr>
          <a:xfrm>
            <a:off x="6121339" y="2567217"/>
            <a:ext cx="1576069" cy="1559112"/>
            <a:chOff x="4597338" y="2567217"/>
            <a:chExt cx="1576069" cy="1559112"/>
          </a:xfrm>
        </p:grpSpPr>
        <p:sp>
          <p:nvSpPr>
            <p:cNvPr id="39" name="Rectangle 38">
              <a:extLst>
                <a:ext uri="{FF2B5EF4-FFF2-40B4-BE49-F238E27FC236}">
                  <a16:creationId xmlns:a16="http://schemas.microsoft.com/office/drawing/2014/main" id="{20841BF4-2434-4CDA-9C0C-E127CB020745}"/>
                </a:ext>
              </a:extLst>
            </p:cNvPr>
            <p:cNvSpPr/>
            <p:nvPr/>
          </p:nvSpPr>
          <p:spPr>
            <a:xfrm>
              <a:off x="4597338" y="2710777"/>
              <a:ext cx="1576069" cy="1103376"/>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010496AC-6529-42A1-B673-E42DBF8BFB85}"/>
                </a:ext>
              </a:extLst>
            </p:cNvPr>
            <p:cNvSpPr txBox="1"/>
            <p:nvPr/>
          </p:nvSpPr>
          <p:spPr>
            <a:xfrm>
              <a:off x="4791859" y="3756997"/>
              <a:ext cx="1103376" cy="369332"/>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ctr"/>
              <a:r>
                <a:rPr lang="en-GB" dirty="0"/>
                <a:t>rivers</a:t>
              </a:r>
            </a:p>
          </p:txBody>
        </p:sp>
        <p:pic>
          <p:nvPicPr>
            <p:cNvPr id="57" name="Picture 56">
              <a:extLst>
                <a:ext uri="{FF2B5EF4-FFF2-40B4-BE49-F238E27FC236}">
                  <a16:creationId xmlns:a16="http://schemas.microsoft.com/office/drawing/2014/main" id="{FFFD0107-65FC-4B2E-8CD7-19B66D5204E2}"/>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r="21887"/>
            <a:stretch/>
          </p:blipFill>
          <p:spPr>
            <a:xfrm>
              <a:off x="4793206" y="2567217"/>
              <a:ext cx="1218873" cy="1103376"/>
            </a:xfrm>
            <a:prstGeom prst="rect">
              <a:avLst/>
            </a:prstGeom>
            <a:ln>
              <a:solidFill>
                <a:schemeClr val="accent6">
                  <a:lumMod val="75000"/>
                </a:schemeClr>
              </a:solidFill>
            </a:ln>
          </p:spPr>
        </p:pic>
      </p:grpSp>
      <p:grpSp>
        <p:nvGrpSpPr>
          <p:cNvPr id="68" name="Group 67">
            <a:extLst>
              <a:ext uri="{FF2B5EF4-FFF2-40B4-BE49-F238E27FC236}">
                <a16:creationId xmlns:a16="http://schemas.microsoft.com/office/drawing/2014/main" id="{6D36F6B8-10AB-4D47-B67B-2B419D337675}"/>
              </a:ext>
            </a:extLst>
          </p:cNvPr>
          <p:cNvGrpSpPr/>
          <p:nvPr/>
        </p:nvGrpSpPr>
        <p:grpSpPr>
          <a:xfrm>
            <a:off x="4166363" y="2573763"/>
            <a:ext cx="1576069" cy="1552566"/>
            <a:chOff x="2642362" y="2573763"/>
            <a:chExt cx="1576069" cy="1552566"/>
          </a:xfrm>
        </p:grpSpPr>
        <p:sp>
          <p:nvSpPr>
            <p:cNvPr id="37" name="Rectangle 36">
              <a:extLst>
                <a:ext uri="{FF2B5EF4-FFF2-40B4-BE49-F238E27FC236}">
                  <a16:creationId xmlns:a16="http://schemas.microsoft.com/office/drawing/2014/main" id="{83000692-750F-468F-A573-4CD62902779C}"/>
                </a:ext>
              </a:extLst>
            </p:cNvPr>
            <p:cNvSpPr/>
            <p:nvPr/>
          </p:nvSpPr>
          <p:spPr>
            <a:xfrm>
              <a:off x="2642362" y="2710777"/>
              <a:ext cx="1576069" cy="1103376"/>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F7971690-832A-4436-BA39-17DD4D7917A4}"/>
                </a:ext>
              </a:extLst>
            </p:cNvPr>
            <p:cNvSpPr txBox="1"/>
            <p:nvPr/>
          </p:nvSpPr>
          <p:spPr>
            <a:xfrm>
              <a:off x="2691935" y="3756997"/>
              <a:ext cx="1493520" cy="369332"/>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ctr"/>
              <a:r>
                <a:rPr lang="en-GB" dirty="0"/>
                <a:t>rainforests</a:t>
              </a:r>
            </a:p>
          </p:txBody>
        </p:sp>
        <p:pic>
          <p:nvPicPr>
            <p:cNvPr id="59" name="Picture 58">
              <a:extLst>
                <a:ext uri="{FF2B5EF4-FFF2-40B4-BE49-F238E27FC236}">
                  <a16:creationId xmlns:a16="http://schemas.microsoft.com/office/drawing/2014/main" id="{6D092FED-72D5-417D-9582-85150262C063}"/>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944309" y="2573763"/>
              <a:ext cx="1023313" cy="1103376"/>
            </a:xfrm>
            <a:prstGeom prst="rect">
              <a:avLst/>
            </a:prstGeom>
            <a:ln>
              <a:solidFill>
                <a:schemeClr val="accent6">
                  <a:lumMod val="75000"/>
                </a:schemeClr>
              </a:solidFill>
            </a:ln>
          </p:spPr>
        </p:pic>
      </p:grpSp>
      <p:grpSp>
        <p:nvGrpSpPr>
          <p:cNvPr id="69" name="Group 68">
            <a:extLst>
              <a:ext uri="{FF2B5EF4-FFF2-40B4-BE49-F238E27FC236}">
                <a16:creationId xmlns:a16="http://schemas.microsoft.com/office/drawing/2014/main" id="{8AE61427-7DA5-4E8D-BD4B-641D3480A165}"/>
              </a:ext>
            </a:extLst>
          </p:cNvPr>
          <p:cNvGrpSpPr/>
          <p:nvPr/>
        </p:nvGrpSpPr>
        <p:grpSpPr>
          <a:xfrm>
            <a:off x="2273555" y="2710777"/>
            <a:ext cx="1576069" cy="1415552"/>
            <a:chOff x="749554" y="2710777"/>
            <a:chExt cx="1576069" cy="1415552"/>
          </a:xfrm>
        </p:grpSpPr>
        <p:sp>
          <p:nvSpPr>
            <p:cNvPr id="23" name="Rectangle 22">
              <a:extLst>
                <a:ext uri="{FF2B5EF4-FFF2-40B4-BE49-F238E27FC236}">
                  <a16:creationId xmlns:a16="http://schemas.microsoft.com/office/drawing/2014/main" id="{AB352ED6-ECE1-4570-AB55-095873566E5B}"/>
                </a:ext>
              </a:extLst>
            </p:cNvPr>
            <p:cNvSpPr/>
            <p:nvPr/>
          </p:nvSpPr>
          <p:spPr>
            <a:xfrm>
              <a:off x="749554" y="2710777"/>
              <a:ext cx="1576069" cy="1103376"/>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A805BE8C-B47A-4695-9FDC-B69EB0D8A140}"/>
                </a:ext>
              </a:extLst>
            </p:cNvPr>
            <p:cNvSpPr txBox="1"/>
            <p:nvPr/>
          </p:nvSpPr>
          <p:spPr>
            <a:xfrm>
              <a:off x="999745" y="3756997"/>
              <a:ext cx="1103376" cy="369332"/>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ctr"/>
              <a:r>
                <a:rPr lang="en-GB" dirty="0"/>
                <a:t>weather</a:t>
              </a:r>
            </a:p>
          </p:txBody>
        </p:sp>
        <p:pic>
          <p:nvPicPr>
            <p:cNvPr id="61" name="Picture 60">
              <a:extLst>
                <a:ext uri="{FF2B5EF4-FFF2-40B4-BE49-F238E27FC236}">
                  <a16:creationId xmlns:a16="http://schemas.microsoft.com/office/drawing/2014/main" id="{BF5D2A05-6B2E-4E7E-BFF4-F13361C18E2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13257" y="2759986"/>
              <a:ext cx="1395984" cy="987122"/>
            </a:xfrm>
            <a:prstGeom prst="rect">
              <a:avLst/>
            </a:prstGeom>
          </p:spPr>
        </p:pic>
      </p:grpSp>
      <p:grpSp>
        <p:nvGrpSpPr>
          <p:cNvPr id="70" name="Group 69">
            <a:extLst>
              <a:ext uri="{FF2B5EF4-FFF2-40B4-BE49-F238E27FC236}">
                <a16:creationId xmlns:a16="http://schemas.microsoft.com/office/drawing/2014/main" id="{72AC5BBB-82F5-4EA0-BB98-CB3401331982}"/>
              </a:ext>
            </a:extLst>
          </p:cNvPr>
          <p:cNvGrpSpPr/>
          <p:nvPr/>
        </p:nvGrpSpPr>
        <p:grpSpPr>
          <a:xfrm>
            <a:off x="3061589" y="4469396"/>
            <a:ext cx="1576069" cy="1649727"/>
            <a:chOff x="1537588" y="4469395"/>
            <a:chExt cx="1576069" cy="1649727"/>
          </a:xfrm>
        </p:grpSpPr>
        <p:sp>
          <p:nvSpPr>
            <p:cNvPr id="47" name="Rectangle 46">
              <a:extLst>
                <a:ext uri="{FF2B5EF4-FFF2-40B4-BE49-F238E27FC236}">
                  <a16:creationId xmlns:a16="http://schemas.microsoft.com/office/drawing/2014/main" id="{5D8A0EFD-3AE4-48D8-9B83-7C4F1344C3A2}"/>
                </a:ext>
              </a:extLst>
            </p:cNvPr>
            <p:cNvSpPr/>
            <p:nvPr/>
          </p:nvSpPr>
          <p:spPr>
            <a:xfrm>
              <a:off x="1537588" y="4713470"/>
              <a:ext cx="1576069" cy="1103376"/>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8071446E-2A18-4690-A177-76A82AFA084D}"/>
                </a:ext>
              </a:extLst>
            </p:cNvPr>
            <p:cNvSpPr txBox="1"/>
            <p:nvPr/>
          </p:nvSpPr>
          <p:spPr>
            <a:xfrm>
              <a:off x="1773935" y="5749790"/>
              <a:ext cx="1103376" cy="369332"/>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ctr"/>
              <a:r>
                <a:rPr lang="en-GB" dirty="0"/>
                <a:t>farming</a:t>
              </a:r>
            </a:p>
          </p:txBody>
        </p:sp>
        <p:pic>
          <p:nvPicPr>
            <p:cNvPr id="63" name="Picture 62">
              <a:extLst>
                <a:ext uri="{FF2B5EF4-FFF2-40B4-BE49-F238E27FC236}">
                  <a16:creationId xmlns:a16="http://schemas.microsoft.com/office/drawing/2014/main" id="{8076E90A-AA46-4ACD-A522-97EA4347EE2D}"/>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l="17350" b="-827"/>
            <a:stretch/>
          </p:blipFill>
          <p:spPr>
            <a:xfrm>
              <a:off x="1693037" y="4469395"/>
              <a:ext cx="1299712" cy="1112501"/>
            </a:xfrm>
            <a:prstGeom prst="rect">
              <a:avLst/>
            </a:prstGeom>
            <a:ln>
              <a:solidFill>
                <a:schemeClr val="accent6">
                  <a:lumMod val="75000"/>
                </a:schemeClr>
              </a:solidFill>
            </a:ln>
          </p:spPr>
        </p:pic>
      </p:grpSp>
      <p:grpSp>
        <p:nvGrpSpPr>
          <p:cNvPr id="72" name="Group 71">
            <a:extLst>
              <a:ext uri="{FF2B5EF4-FFF2-40B4-BE49-F238E27FC236}">
                <a16:creationId xmlns:a16="http://schemas.microsoft.com/office/drawing/2014/main" id="{9BC3F4B4-25D8-4474-98C5-82CC2645DD68}"/>
              </a:ext>
            </a:extLst>
          </p:cNvPr>
          <p:cNvGrpSpPr/>
          <p:nvPr/>
        </p:nvGrpSpPr>
        <p:grpSpPr>
          <a:xfrm>
            <a:off x="7688861" y="4469396"/>
            <a:ext cx="1576069" cy="1649727"/>
            <a:chOff x="6164860" y="4469395"/>
            <a:chExt cx="1576069" cy="1649727"/>
          </a:xfrm>
        </p:grpSpPr>
        <p:sp>
          <p:nvSpPr>
            <p:cNvPr id="43" name="Rectangle 42">
              <a:extLst>
                <a:ext uri="{FF2B5EF4-FFF2-40B4-BE49-F238E27FC236}">
                  <a16:creationId xmlns:a16="http://schemas.microsoft.com/office/drawing/2014/main" id="{CC847BC6-189F-4751-A1AC-20A41B16B54F}"/>
                </a:ext>
              </a:extLst>
            </p:cNvPr>
            <p:cNvSpPr/>
            <p:nvPr/>
          </p:nvSpPr>
          <p:spPr>
            <a:xfrm>
              <a:off x="6164860" y="4646414"/>
              <a:ext cx="1576069" cy="1103376"/>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a:extLst>
                <a:ext uri="{FF2B5EF4-FFF2-40B4-BE49-F238E27FC236}">
                  <a16:creationId xmlns:a16="http://schemas.microsoft.com/office/drawing/2014/main" id="{06F06381-A009-4832-94A6-AE1D2851B681}"/>
                </a:ext>
              </a:extLst>
            </p:cNvPr>
            <p:cNvSpPr txBox="1"/>
            <p:nvPr/>
          </p:nvSpPr>
          <p:spPr>
            <a:xfrm>
              <a:off x="6303671" y="5749790"/>
              <a:ext cx="1298448" cy="369332"/>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ctr"/>
              <a:r>
                <a:rPr lang="en-GB" dirty="0"/>
                <a:t>volcanoes</a:t>
              </a:r>
            </a:p>
          </p:txBody>
        </p:sp>
        <p:pic>
          <p:nvPicPr>
            <p:cNvPr id="65" name="Picture 64">
              <a:extLst>
                <a:ext uri="{FF2B5EF4-FFF2-40B4-BE49-F238E27FC236}">
                  <a16:creationId xmlns:a16="http://schemas.microsoft.com/office/drawing/2014/main" id="{56713D3B-F073-4282-961C-E88A30ED4C22}"/>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r="12451"/>
            <a:stretch/>
          </p:blipFill>
          <p:spPr>
            <a:xfrm>
              <a:off x="6339308" y="4469395"/>
              <a:ext cx="1289462" cy="1041499"/>
            </a:xfrm>
            <a:prstGeom prst="rect">
              <a:avLst/>
            </a:prstGeom>
            <a:ln>
              <a:solidFill>
                <a:schemeClr val="accent6">
                  <a:lumMod val="75000"/>
                </a:schemeClr>
              </a:solidFill>
            </a:ln>
          </p:spPr>
        </p:pic>
      </p:grpSp>
      <p:sp>
        <p:nvSpPr>
          <p:cNvPr id="74" name="Rectangle 73">
            <a:hlinkClick r:id="rId10"/>
            <a:extLst>
              <a:ext uri="{FF2B5EF4-FFF2-40B4-BE49-F238E27FC236}">
                <a16:creationId xmlns:a16="http://schemas.microsoft.com/office/drawing/2014/main" id="{7A641519-E8B7-43C8-9D70-5FAF1AE0F0E8}"/>
              </a:ext>
            </a:extLst>
          </p:cNvPr>
          <p:cNvSpPr/>
          <p:nvPr/>
        </p:nvSpPr>
        <p:spPr>
          <a:xfrm>
            <a:off x="9906255" y="6547104"/>
            <a:ext cx="761745" cy="2988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9"/>
                                        </p:tgtEl>
                                        <p:attrNameLst>
                                          <p:attrName>style.visibility</p:attrName>
                                        </p:attrNameLst>
                                      </p:cBhvr>
                                      <p:to>
                                        <p:strVal val="visible"/>
                                      </p:to>
                                    </p:set>
                                    <p:animEffect transition="in" filter="fade">
                                      <p:cBhvr>
                                        <p:cTn id="12" dur="500"/>
                                        <p:tgtEl>
                                          <p:spTgt spid="6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8"/>
                                        </p:tgtEl>
                                        <p:attrNameLst>
                                          <p:attrName>style.visibility</p:attrName>
                                        </p:attrNameLst>
                                      </p:cBhvr>
                                      <p:to>
                                        <p:strVal val="visible"/>
                                      </p:to>
                                    </p:set>
                                    <p:animEffect transition="in" filter="fade">
                                      <p:cBhvr>
                                        <p:cTn id="17" dur="500"/>
                                        <p:tgtEl>
                                          <p:spTgt spid="6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7"/>
                                        </p:tgtEl>
                                        <p:attrNameLst>
                                          <p:attrName>style.visibility</p:attrName>
                                        </p:attrNameLst>
                                      </p:cBhvr>
                                      <p:to>
                                        <p:strVal val="visible"/>
                                      </p:to>
                                    </p:set>
                                    <p:animEffect transition="in" filter="fade">
                                      <p:cBhvr>
                                        <p:cTn id="22" dur="500"/>
                                        <p:tgtEl>
                                          <p:spTgt spid="6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6"/>
                                        </p:tgtEl>
                                        <p:attrNameLst>
                                          <p:attrName>style.visibility</p:attrName>
                                        </p:attrNameLst>
                                      </p:cBhvr>
                                      <p:to>
                                        <p:strVal val="visible"/>
                                      </p:to>
                                    </p:set>
                                    <p:animEffect transition="in" filter="fade">
                                      <p:cBhvr>
                                        <p:cTn id="27" dur="500"/>
                                        <p:tgtEl>
                                          <p:spTgt spid="66"/>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70"/>
                                        </p:tgtEl>
                                        <p:attrNameLst>
                                          <p:attrName>style.visibility</p:attrName>
                                        </p:attrNameLst>
                                      </p:cBhvr>
                                      <p:to>
                                        <p:strVal val="visible"/>
                                      </p:to>
                                    </p:set>
                                    <p:animEffect transition="in" filter="fade">
                                      <p:cBhvr>
                                        <p:cTn id="32" dur="500"/>
                                        <p:tgtEl>
                                          <p:spTgt spid="70"/>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71"/>
                                        </p:tgtEl>
                                        <p:attrNameLst>
                                          <p:attrName>style.visibility</p:attrName>
                                        </p:attrNameLst>
                                      </p:cBhvr>
                                      <p:to>
                                        <p:strVal val="visible"/>
                                      </p:to>
                                    </p:set>
                                    <p:animEffect transition="in" filter="fade">
                                      <p:cBhvr>
                                        <p:cTn id="37" dur="500"/>
                                        <p:tgtEl>
                                          <p:spTgt spid="71"/>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2"/>
                                        </p:tgtEl>
                                        <p:attrNameLst>
                                          <p:attrName>style.visibility</p:attrName>
                                        </p:attrNameLst>
                                      </p:cBhvr>
                                      <p:to>
                                        <p:strVal val="visible"/>
                                      </p:to>
                                    </p:set>
                                    <p:animEffect transition="in" filter="fade">
                                      <p:cBhvr>
                                        <p:cTn id="42" dur="50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6A8201-3498-420C-8DAE-E5F48F63F37E}"/>
              </a:ext>
            </a:extLst>
          </p:cNvPr>
          <p:cNvSpPr>
            <a:spLocks noGrp="1"/>
          </p:cNvSpPr>
          <p:nvPr>
            <p:ph type="title"/>
          </p:nvPr>
        </p:nvSpPr>
        <p:spPr/>
        <p:txBody>
          <a:bodyPr/>
          <a:lstStyle/>
          <a:p>
            <a:r>
              <a:rPr lang="en-GB" dirty="0">
                <a:solidFill>
                  <a:schemeClr val="accent6">
                    <a:lumMod val="75000"/>
                  </a:schemeClr>
                </a:solidFill>
              </a:rPr>
              <a:t>Human and Physical Geography</a:t>
            </a:r>
          </a:p>
        </p:txBody>
      </p:sp>
      <p:sp>
        <p:nvSpPr>
          <p:cNvPr id="4" name="TextBox 3">
            <a:extLst>
              <a:ext uri="{FF2B5EF4-FFF2-40B4-BE49-F238E27FC236}">
                <a16:creationId xmlns:a16="http://schemas.microsoft.com/office/drawing/2014/main" id="{0D68A45D-E267-4EE8-804B-0172A1808AE2}"/>
              </a:ext>
            </a:extLst>
          </p:cNvPr>
          <p:cNvSpPr txBox="1"/>
          <p:nvPr/>
        </p:nvSpPr>
        <p:spPr>
          <a:xfrm>
            <a:off x="2334768" y="1329220"/>
            <a:ext cx="7559040" cy="338554"/>
          </a:xfrm>
          <a:prstGeom prst="rect">
            <a:avLst/>
          </a:prstGeom>
          <a:noFill/>
        </p:spPr>
        <p:txBody>
          <a:bodyPr wrap="square">
            <a:spAutoFit/>
          </a:bodyPr>
          <a:lstStyle/>
          <a:p>
            <a:pPr>
              <a:buClr>
                <a:schemeClr val="dk1"/>
              </a:buClr>
              <a:buSzPts val="1100"/>
            </a:pPr>
            <a:r>
              <a:rPr lang="en-GB" sz="1600" dirty="0">
                <a:solidFill>
                  <a:schemeClr val="dk1"/>
                </a:solidFill>
              </a:rPr>
              <a:t>Geography is usually divided into two main branches:</a:t>
            </a:r>
            <a:endParaRPr lang="en-GB" sz="1600" dirty="0"/>
          </a:p>
        </p:txBody>
      </p:sp>
      <p:grpSp>
        <p:nvGrpSpPr>
          <p:cNvPr id="15" name="Group 14">
            <a:extLst>
              <a:ext uri="{FF2B5EF4-FFF2-40B4-BE49-F238E27FC236}">
                <a16:creationId xmlns:a16="http://schemas.microsoft.com/office/drawing/2014/main" id="{8E7468E4-567A-4F3B-B494-1AE703B0EC38}"/>
              </a:ext>
            </a:extLst>
          </p:cNvPr>
          <p:cNvGrpSpPr/>
          <p:nvPr/>
        </p:nvGrpSpPr>
        <p:grpSpPr>
          <a:xfrm>
            <a:off x="2309718" y="3414766"/>
            <a:ext cx="7561036" cy="1492550"/>
            <a:chOff x="785718" y="3414766"/>
            <a:chExt cx="7561036" cy="1492550"/>
          </a:xfrm>
        </p:grpSpPr>
        <p:sp>
          <p:nvSpPr>
            <p:cNvPr id="11" name="Rectangle 10">
              <a:extLst>
                <a:ext uri="{FF2B5EF4-FFF2-40B4-BE49-F238E27FC236}">
                  <a16:creationId xmlns:a16="http://schemas.microsoft.com/office/drawing/2014/main" id="{C5B711DB-A065-42F1-AEF3-35A769B3B0BD}"/>
                </a:ext>
              </a:extLst>
            </p:cNvPr>
            <p:cNvSpPr/>
            <p:nvPr/>
          </p:nvSpPr>
          <p:spPr>
            <a:xfrm>
              <a:off x="810767" y="3414766"/>
              <a:ext cx="7535987" cy="149255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D4C360FA-D29A-4FC1-A250-231C1404E263}"/>
                </a:ext>
              </a:extLst>
            </p:cNvPr>
            <p:cNvSpPr txBox="1"/>
            <p:nvPr/>
          </p:nvSpPr>
          <p:spPr>
            <a:xfrm>
              <a:off x="785718" y="3889277"/>
              <a:ext cx="7510939" cy="461665"/>
            </a:xfrm>
            <a:prstGeom prst="rect">
              <a:avLst/>
            </a:prstGeom>
            <a:noFill/>
          </p:spPr>
          <p:txBody>
            <a:bodyPr wrap="square">
              <a:spAutoFit/>
            </a:bodyPr>
            <a:lstStyle/>
            <a:p>
              <a:pPr marL="114300" algn="ctr">
                <a:buSzPts val="1800"/>
              </a:pPr>
              <a:r>
                <a:rPr lang="en-GB" sz="2400" b="1" dirty="0">
                  <a:solidFill>
                    <a:schemeClr val="bg1"/>
                  </a:solidFill>
                </a:rPr>
                <a:t>human geography</a:t>
              </a:r>
            </a:p>
          </p:txBody>
        </p:sp>
      </p:grpSp>
      <p:grpSp>
        <p:nvGrpSpPr>
          <p:cNvPr id="14" name="Group 13">
            <a:extLst>
              <a:ext uri="{FF2B5EF4-FFF2-40B4-BE49-F238E27FC236}">
                <a16:creationId xmlns:a16="http://schemas.microsoft.com/office/drawing/2014/main" id="{5AF0D426-51BF-475A-AF8E-C8574671A7D6}"/>
              </a:ext>
            </a:extLst>
          </p:cNvPr>
          <p:cNvGrpSpPr/>
          <p:nvPr/>
        </p:nvGrpSpPr>
        <p:grpSpPr>
          <a:xfrm>
            <a:off x="2346295" y="1845500"/>
            <a:ext cx="7535987" cy="1492550"/>
            <a:chOff x="822294" y="1845500"/>
            <a:chExt cx="7535987" cy="1492550"/>
          </a:xfrm>
        </p:grpSpPr>
        <p:sp>
          <p:nvSpPr>
            <p:cNvPr id="13" name="Rectangle 12">
              <a:extLst>
                <a:ext uri="{FF2B5EF4-FFF2-40B4-BE49-F238E27FC236}">
                  <a16:creationId xmlns:a16="http://schemas.microsoft.com/office/drawing/2014/main" id="{56B505F6-C90A-42A5-BBE4-DA1C7D64AE14}"/>
                </a:ext>
              </a:extLst>
            </p:cNvPr>
            <p:cNvSpPr/>
            <p:nvPr/>
          </p:nvSpPr>
          <p:spPr>
            <a:xfrm>
              <a:off x="822294" y="1845500"/>
              <a:ext cx="7535987" cy="1492550"/>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8E4C7E99-A9CD-4D24-9B69-E08B784A8B0D}"/>
                </a:ext>
              </a:extLst>
            </p:cNvPr>
            <p:cNvSpPr txBox="1"/>
            <p:nvPr/>
          </p:nvSpPr>
          <p:spPr>
            <a:xfrm>
              <a:off x="822294" y="2320016"/>
              <a:ext cx="7524460" cy="461665"/>
            </a:xfrm>
            <a:prstGeom prst="rect">
              <a:avLst/>
            </a:prstGeom>
            <a:noFill/>
          </p:spPr>
          <p:txBody>
            <a:bodyPr wrap="square">
              <a:spAutoFit/>
            </a:bodyPr>
            <a:lstStyle/>
            <a:p>
              <a:pPr marL="114300" algn="ctr">
                <a:buSzPts val="1800"/>
              </a:pPr>
              <a:r>
                <a:rPr lang="en-GB" sz="2400" b="1" dirty="0">
                  <a:solidFill>
                    <a:schemeClr val="bg1"/>
                  </a:solidFill>
                </a:rPr>
                <a:t>physical geography</a:t>
              </a:r>
            </a:p>
          </p:txBody>
        </p:sp>
      </p:grpSp>
      <p:sp>
        <p:nvSpPr>
          <p:cNvPr id="19" name="Rectangle 18">
            <a:hlinkClick r:id="rId2"/>
            <a:extLst>
              <a:ext uri="{FF2B5EF4-FFF2-40B4-BE49-F238E27FC236}">
                <a16:creationId xmlns:a16="http://schemas.microsoft.com/office/drawing/2014/main" id="{4E4D6553-6BEC-49BF-B03E-8BAD1D2D0EB2}"/>
              </a:ext>
            </a:extLst>
          </p:cNvPr>
          <p:cNvSpPr/>
          <p:nvPr/>
        </p:nvSpPr>
        <p:spPr>
          <a:xfrm>
            <a:off x="9906255" y="6547104"/>
            <a:ext cx="761745" cy="2988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88F5F5F4-ABCA-4EDD-B329-DE209B1AD26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50940"/>
          <a:stretch/>
        </p:blipFill>
        <p:spPr>
          <a:xfrm>
            <a:off x="7238666" y="3693699"/>
            <a:ext cx="2618567" cy="3171833"/>
          </a:xfrm>
          <a:prstGeom prst="rect">
            <a:avLst/>
          </a:prstGeom>
        </p:spPr>
      </p:pic>
      <p:pic>
        <p:nvPicPr>
          <p:cNvPr id="7" name="Picture 6">
            <a:extLst>
              <a:ext uri="{FF2B5EF4-FFF2-40B4-BE49-F238E27FC236}">
                <a16:creationId xmlns:a16="http://schemas.microsoft.com/office/drawing/2014/main" id="{C1A673E7-4CEE-4465-A57C-96FCB6298D23}"/>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847" r="51787"/>
          <a:stretch/>
        </p:blipFill>
        <p:spPr>
          <a:xfrm>
            <a:off x="2309719" y="3690892"/>
            <a:ext cx="2618567" cy="3171832"/>
          </a:xfrm>
          <a:prstGeom prst="rect">
            <a:avLst/>
          </a:prstGeom>
        </p:spPr>
      </p:pic>
    </p:spTree>
    <p:extLst>
      <p:ext uri="{BB962C8B-B14F-4D97-AF65-F5344CB8AC3E}">
        <p14:creationId xmlns:p14="http://schemas.microsoft.com/office/powerpoint/2010/main" val="1644439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C851F27-0FE9-4C9D-96BB-88F596B1E9B5}"/>
              </a:ext>
            </a:extLst>
          </p:cNvPr>
          <p:cNvSpPr/>
          <p:nvPr/>
        </p:nvSpPr>
        <p:spPr>
          <a:xfrm>
            <a:off x="2268096" y="2027754"/>
            <a:ext cx="7632700" cy="464331"/>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sz="1600" dirty="0"/>
              <a:t>Can you explain why?</a:t>
            </a:r>
          </a:p>
        </p:txBody>
      </p:sp>
      <p:sp>
        <p:nvSpPr>
          <p:cNvPr id="3" name="Rectangle 2"/>
          <p:cNvSpPr/>
          <p:nvPr/>
        </p:nvSpPr>
        <p:spPr>
          <a:xfrm>
            <a:off x="2273555" y="1473202"/>
            <a:ext cx="7632700" cy="464331"/>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sz="1600" dirty="0"/>
              <a:t>Are these examples of human or physical geography?</a:t>
            </a:r>
          </a:p>
        </p:txBody>
      </p:sp>
      <p:sp>
        <p:nvSpPr>
          <p:cNvPr id="21" name="Title 20"/>
          <p:cNvSpPr>
            <a:spLocks noGrp="1"/>
          </p:cNvSpPr>
          <p:nvPr>
            <p:ph type="title"/>
          </p:nvPr>
        </p:nvSpPr>
        <p:spPr/>
        <p:txBody>
          <a:bodyPr/>
          <a:lstStyle/>
          <a:p>
            <a:r>
              <a:rPr lang="en-GB" sz="3600" dirty="0">
                <a:solidFill>
                  <a:schemeClr val="accent6">
                    <a:lumMod val="75000"/>
                  </a:schemeClr>
                </a:solidFill>
                <a:latin typeface="+mn-lt"/>
              </a:rPr>
              <a:t>Geography</a:t>
            </a:r>
          </a:p>
        </p:txBody>
      </p:sp>
      <p:pic>
        <p:nvPicPr>
          <p:cNvPr id="49" name="Picture 48">
            <a:extLst>
              <a:ext uri="{FF2B5EF4-FFF2-40B4-BE49-F238E27FC236}">
                <a16:creationId xmlns:a16="http://schemas.microsoft.com/office/drawing/2014/main" id="{60201CAA-DD8C-47C9-B91B-F5A9E2E7C81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29531"/>
          <a:stretch/>
        </p:blipFill>
        <p:spPr>
          <a:xfrm>
            <a:off x="8309962" y="618005"/>
            <a:ext cx="1339120" cy="1867524"/>
          </a:xfrm>
          <a:prstGeom prst="rect">
            <a:avLst/>
          </a:prstGeom>
        </p:spPr>
      </p:pic>
      <p:grpSp>
        <p:nvGrpSpPr>
          <p:cNvPr id="71" name="Group 70">
            <a:extLst>
              <a:ext uri="{FF2B5EF4-FFF2-40B4-BE49-F238E27FC236}">
                <a16:creationId xmlns:a16="http://schemas.microsoft.com/office/drawing/2014/main" id="{1F449858-AFBB-4CC9-A73E-7ADB8FCBA0CD}"/>
              </a:ext>
            </a:extLst>
          </p:cNvPr>
          <p:cNvGrpSpPr/>
          <p:nvPr/>
        </p:nvGrpSpPr>
        <p:grpSpPr>
          <a:xfrm>
            <a:off x="5527825" y="4447196"/>
            <a:ext cx="1576069" cy="1678750"/>
            <a:chOff x="4003824" y="4440372"/>
            <a:chExt cx="1576069" cy="1678750"/>
          </a:xfrm>
        </p:grpSpPr>
        <p:sp>
          <p:nvSpPr>
            <p:cNvPr id="45" name="Rectangle 44">
              <a:extLst>
                <a:ext uri="{FF2B5EF4-FFF2-40B4-BE49-F238E27FC236}">
                  <a16:creationId xmlns:a16="http://schemas.microsoft.com/office/drawing/2014/main" id="{5CF9A974-3E25-456B-845D-AA5399D23AA9}"/>
                </a:ext>
              </a:extLst>
            </p:cNvPr>
            <p:cNvSpPr/>
            <p:nvPr/>
          </p:nvSpPr>
          <p:spPr>
            <a:xfrm>
              <a:off x="4003824" y="4713470"/>
              <a:ext cx="1576069" cy="1103376"/>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9C527DD6-B073-4D4D-BE90-7851278A69D4}"/>
                </a:ext>
              </a:extLst>
            </p:cNvPr>
            <p:cNvSpPr txBox="1"/>
            <p:nvPr/>
          </p:nvSpPr>
          <p:spPr>
            <a:xfrm>
              <a:off x="4045099" y="5749790"/>
              <a:ext cx="1493520" cy="369332"/>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ctr"/>
              <a:r>
                <a:rPr lang="en-GB" dirty="0"/>
                <a:t>population</a:t>
              </a:r>
            </a:p>
          </p:txBody>
        </p:sp>
        <p:pic>
          <p:nvPicPr>
            <p:cNvPr id="51" name="Picture 50">
              <a:extLst>
                <a:ext uri="{FF2B5EF4-FFF2-40B4-BE49-F238E27FC236}">
                  <a16:creationId xmlns:a16="http://schemas.microsoft.com/office/drawing/2014/main" id="{67F66EA1-7F0D-4B3C-AE0C-2EB76AA6B6A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1004" b="5698"/>
            <a:stretch/>
          </p:blipFill>
          <p:spPr>
            <a:xfrm>
              <a:off x="4279749" y="4440372"/>
              <a:ext cx="1024217" cy="1211444"/>
            </a:xfrm>
            <a:prstGeom prst="rect">
              <a:avLst/>
            </a:prstGeom>
            <a:ln>
              <a:solidFill>
                <a:schemeClr val="accent6">
                  <a:lumMod val="75000"/>
                </a:schemeClr>
              </a:solidFill>
            </a:ln>
          </p:spPr>
        </p:pic>
      </p:grpSp>
      <p:grpSp>
        <p:nvGrpSpPr>
          <p:cNvPr id="66" name="Group 65">
            <a:extLst>
              <a:ext uri="{FF2B5EF4-FFF2-40B4-BE49-F238E27FC236}">
                <a16:creationId xmlns:a16="http://schemas.microsoft.com/office/drawing/2014/main" id="{18E09880-8365-4E32-8A98-E5E17663ED8B}"/>
              </a:ext>
            </a:extLst>
          </p:cNvPr>
          <p:cNvGrpSpPr/>
          <p:nvPr/>
        </p:nvGrpSpPr>
        <p:grpSpPr>
          <a:xfrm>
            <a:off x="8025639" y="2690021"/>
            <a:ext cx="1880616" cy="1606908"/>
            <a:chOff x="6501639" y="2519421"/>
            <a:chExt cx="1880616" cy="1606908"/>
          </a:xfrm>
        </p:grpSpPr>
        <p:sp>
          <p:nvSpPr>
            <p:cNvPr id="41" name="Rectangle 40">
              <a:extLst>
                <a:ext uri="{FF2B5EF4-FFF2-40B4-BE49-F238E27FC236}">
                  <a16:creationId xmlns:a16="http://schemas.microsoft.com/office/drawing/2014/main" id="{CD50CDCF-EB33-42EE-9332-B40EA7890EAB}"/>
                </a:ext>
              </a:extLst>
            </p:cNvPr>
            <p:cNvSpPr/>
            <p:nvPr/>
          </p:nvSpPr>
          <p:spPr>
            <a:xfrm>
              <a:off x="6653912" y="2710777"/>
              <a:ext cx="1576069" cy="1103376"/>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a:extLst>
                <a:ext uri="{FF2B5EF4-FFF2-40B4-BE49-F238E27FC236}">
                  <a16:creationId xmlns:a16="http://schemas.microsoft.com/office/drawing/2014/main" id="{9B549B0C-EF68-4F1D-9566-41E5EE7D7188}"/>
                </a:ext>
              </a:extLst>
            </p:cNvPr>
            <p:cNvSpPr txBox="1"/>
            <p:nvPr/>
          </p:nvSpPr>
          <p:spPr>
            <a:xfrm>
              <a:off x="6501639" y="3756997"/>
              <a:ext cx="1880616" cy="369332"/>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ctr"/>
              <a:r>
                <a:rPr lang="en-GB" dirty="0"/>
                <a:t>towns and cities</a:t>
              </a:r>
            </a:p>
          </p:txBody>
        </p:sp>
        <p:pic>
          <p:nvPicPr>
            <p:cNvPr id="53" name="Picture 52">
              <a:extLst>
                <a:ext uri="{FF2B5EF4-FFF2-40B4-BE49-F238E27FC236}">
                  <a16:creationId xmlns:a16="http://schemas.microsoft.com/office/drawing/2014/main" id="{F5EABC4E-2BC9-407E-ACC7-2EB88E4D06F5}"/>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6880" r="26777" b="24579"/>
            <a:stretch/>
          </p:blipFill>
          <p:spPr>
            <a:xfrm>
              <a:off x="6861051" y="2519421"/>
              <a:ext cx="1216149" cy="1151172"/>
            </a:xfrm>
            <a:prstGeom prst="rect">
              <a:avLst/>
            </a:prstGeom>
            <a:ln>
              <a:solidFill>
                <a:schemeClr val="accent6">
                  <a:lumMod val="75000"/>
                </a:schemeClr>
              </a:solidFill>
            </a:ln>
          </p:spPr>
        </p:pic>
      </p:grpSp>
      <p:grpSp>
        <p:nvGrpSpPr>
          <p:cNvPr id="67" name="Group 66">
            <a:extLst>
              <a:ext uri="{FF2B5EF4-FFF2-40B4-BE49-F238E27FC236}">
                <a16:creationId xmlns:a16="http://schemas.microsoft.com/office/drawing/2014/main" id="{FF48C6D1-1622-437B-9107-D0DDAABCB57A}"/>
              </a:ext>
            </a:extLst>
          </p:cNvPr>
          <p:cNvGrpSpPr/>
          <p:nvPr/>
        </p:nvGrpSpPr>
        <p:grpSpPr>
          <a:xfrm>
            <a:off x="6121339" y="2737817"/>
            <a:ext cx="1576069" cy="1559112"/>
            <a:chOff x="4597338" y="2567217"/>
            <a:chExt cx="1576069" cy="1559112"/>
          </a:xfrm>
        </p:grpSpPr>
        <p:sp>
          <p:nvSpPr>
            <p:cNvPr id="39" name="Rectangle 38">
              <a:extLst>
                <a:ext uri="{FF2B5EF4-FFF2-40B4-BE49-F238E27FC236}">
                  <a16:creationId xmlns:a16="http://schemas.microsoft.com/office/drawing/2014/main" id="{20841BF4-2434-4CDA-9C0C-E127CB020745}"/>
                </a:ext>
              </a:extLst>
            </p:cNvPr>
            <p:cNvSpPr/>
            <p:nvPr/>
          </p:nvSpPr>
          <p:spPr>
            <a:xfrm>
              <a:off x="4597338" y="2710777"/>
              <a:ext cx="1576069" cy="1103376"/>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010496AC-6529-42A1-B673-E42DBF8BFB85}"/>
                </a:ext>
              </a:extLst>
            </p:cNvPr>
            <p:cNvSpPr txBox="1"/>
            <p:nvPr/>
          </p:nvSpPr>
          <p:spPr>
            <a:xfrm>
              <a:off x="4791859" y="3756997"/>
              <a:ext cx="1103376" cy="369332"/>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ctr"/>
              <a:r>
                <a:rPr lang="en-GB" dirty="0"/>
                <a:t>rivers</a:t>
              </a:r>
            </a:p>
          </p:txBody>
        </p:sp>
        <p:pic>
          <p:nvPicPr>
            <p:cNvPr id="57" name="Picture 56">
              <a:extLst>
                <a:ext uri="{FF2B5EF4-FFF2-40B4-BE49-F238E27FC236}">
                  <a16:creationId xmlns:a16="http://schemas.microsoft.com/office/drawing/2014/main" id="{FFFD0107-65FC-4B2E-8CD7-19B66D5204E2}"/>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r="21887"/>
            <a:stretch/>
          </p:blipFill>
          <p:spPr>
            <a:xfrm>
              <a:off x="4793206" y="2567217"/>
              <a:ext cx="1218873" cy="1103376"/>
            </a:xfrm>
            <a:prstGeom prst="rect">
              <a:avLst/>
            </a:prstGeom>
            <a:ln>
              <a:solidFill>
                <a:schemeClr val="accent6">
                  <a:lumMod val="75000"/>
                </a:schemeClr>
              </a:solidFill>
            </a:ln>
          </p:spPr>
        </p:pic>
      </p:grpSp>
      <p:grpSp>
        <p:nvGrpSpPr>
          <p:cNvPr id="68" name="Group 67">
            <a:extLst>
              <a:ext uri="{FF2B5EF4-FFF2-40B4-BE49-F238E27FC236}">
                <a16:creationId xmlns:a16="http://schemas.microsoft.com/office/drawing/2014/main" id="{6D36F6B8-10AB-4D47-B67B-2B419D337675}"/>
              </a:ext>
            </a:extLst>
          </p:cNvPr>
          <p:cNvGrpSpPr/>
          <p:nvPr/>
        </p:nvGrpSpPr>
        <p:grpSpPr>
          <a:xfrm>
            <a:off x="4166363" y="2744363"/>
            <a:ext cx="1576069" cy="1552566"/>
            <a:chOff x="2642362" y="2573763"/>
            <a:chExt cx="1576069" cy="1552566"/>
          </a:xfrm>
        </p:grpSpPr>
        <p:sp>
          <p:nvSpPr>
            <p:cNvPr id="37" name="Rectangle 36">
              <a:extLst>
                <a:ext uri="{FF2B5EF4-FFF2-40B4-BE49-F238E27FC236}">
                  <a16:creationId xmlns:a16="http://schemas.microsoft.com/office/drawing/2014/main" id="{83000692-750F-468F-A573-4CD62902779C}"/>
                </a:ext>
              </a:extLst>
            </p:cNvPr>
            <p:cNvSpPr/>
            <p:nvPr/>
          </p:nvSpPr>
          <p:spPr>
            <a:xfrm>
              <a:off x="2642362" y="2710777"/>
              <a:ext cx="1576069" cy="1103376"/>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F7971690-832A-4436-BA39-17DD4D7917A4}"/>
                </a:ext>
              </a:extLst>
            </p:cNvPr>
            <p:cNvSpPr txBox="1"/>
            <p:nvPr/>
          </p:nvSpPr>
          <p:spPr>
            <a:xfrm>
              <a:off x="2691935" y="3756997"/>
              <a:ext cx="1493520" cy="369332"/>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ctr"/>
              <a:r>
                <a:rPr lang="en-GB" dirty="0"/>
                <a:t>rainforests</a:t>
              </a:r>
            </a:p>
          </p:txBody>
        </p:sp>
        <p:pic>
          <p:nvPicPr>
            <p:cNvPr id="59" name="Picture 58">
              <a:extLst>
                <a:ext uri="{FF2B5EF4-FFF2-40B4-BE49-F238E27FC236}">
                  <a16:creationId xmlns:a16="http://schemas.microsoft.com/office/drawing/2014/main" id="{6D092FED-72D5-417D-9582-85150262C063}"/>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944309" y="2573763"/>
              <a:ext cx="1023313" cy="1103376"/>
            </a:xfrm>
            <a:prstGeom prst="rect">
              <a:avLst/>
            </a:prstGeom>
            <a:ln>
              <a:solidFill>
                <a:schemeClr val="accent6">
                  <a:lumMod val="75000"/>
                </a:schemeClr>
              </a:solidFill>
            </a:ln>
          </p:spPr>
        </p:pic>
      </p:grpSp>
      <p:grpSp>
        <p:nvGrpSpPr>
          <p:cNvPr id="69" name="Group 68">
            <a:extLst>
              <a:ext uri="{FF2B5EF4-FFF2-40B4-BE49-F238E27FC236}">
                <a16:creationId xmlns:a16="http://schemas.microsoft.com/office/drawing/2014/main" id="{8AE61427-7DA5-4E8D-BD4B-641D3480A165}"/>
              </a:ext>
            </a:extLst>
          </p:cNvPr>
          <p:cNvGrpSpPr/>
          <p:nvPr/>
        </p:nvGrpSpPr>
        <p:grpSpPr>
          <a:xfrm>
            <a:off x="2273555" y="2881377"/>
            <a:ext cx="1576069" cy="1415552"/>
            <a:chOff x="749554" y="2710777"/>
            <a:chExt cx="1576069" cy="1415552"/>
          </a:xfrm>
        </p:grpSpPr>
        <p:sp>
          <p:nvSpPr>
            <p:cNvPr id="23" name="Rectangle 22">
              <a:extLst>
                <a:ext uri="{FF2B5EF4-FFF2-40B4-BE49-F238E27FC236}">
                  <a16:creationId xmlns:a16="http://schemas.microsoft.com/office/drawing/2014/main" id="{AB352ED6-ECE1-4570-AB55-095873566E5B}"/>
                </a:ext>
              </a:extLst>
            </p:cNvPr>
            <p:cNvSpPr/>
            <p:nvPr/>
          </p:nvSpPr>
          <p:spPr>
            <a:xfrm>
              <a:off x="749554" y="2710777"/>
              <a:ext cx="1576069" cy="1103376"/>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A805BE8C-B47A-4695-9FDC-B69EB0D8A140}"/>
                </a:ext>
              </a:extLst>
            </p:cNvPr>
            <p:cNvSpPr txBox="1"/>
            <p:nvPr/>
          </p:nvSpPr>
          <p:spPr>
            <a:xfrm>
              <a:off x="999745" y="3756997"/>
              <a:ext cx="1103376" cy="369332"/>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ctr"/>
              <a:r>
                <a:rPr lang="en-GB" dirty="0"/>
                <a:t>weather</a:t>
              </a:r>
            </a:p>
          </p:txBody>
        </p:sp>
        <p:pic>
          <p:nvPicPr>
            <p:cNvPr id="61" name="Picture 60">
              <a:extLst>
                <a:ext uri="{FF2B5EF4-FFF2-40B4-BE49-F238E27FC236}">
                  <a16:creationId xmlns:a16="http://schemas.microsoft.com/office/drawing/2014/main" id="{BF5D2A05-6B2E-4E7E-BFF4-F13361C18E2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13257" y="2759986"/>
              <a:ext cx="1395984" cy="987122"/>
            </a:xfrm>
            <a:prstGeom prst="rect">
              <a:avLst/>
            </a:prstGeom>
          </p:spPr>
        </p:pic>
      </p:grpSp>
      <p:grpSp>
        <p:nvGrpSpPr>
          <p:cNvPr id="70" name="Group 69">
            <a:extLst>
              <a:ext uri="{FF2B5EF4-FFF2-40B4-BE49-F238E27FC236}">
                <a16:creationId xmlns:a16="http://schemas.microsoft.com/office/drawing/2014/main" id="{72AC5BBB-82F5-4EA0-BB98-CB3401331982}"/>
              </a:ext>
            </a:extLst>
          </p:cNvPr>
          <p:cNvGrpSpPr/>
          <p:nvPr/>
        </p:nvGrpSpPr>
        <p:grpSpPr>
          <a:xfrm>
            <a:off x="3061589" y="4476220"/>
            <a:ext cx="1576069" cy="1649727"/>
            <a:chOff x="1537588" y="4469395"/>
            <a:chExt cx="1576069" cy="1649727"/>
          </a:xfrm>
        </p:grpSpPr>
        <p:sp>
          <p:nvSpPr>
            <p:cNvPr id="47" name="Rectangle 46">
              <a:extLst>
                <a:ext uri="{FF2B5EF4-FFF2-40B4-BE49-F238E27FC236}">
                  <a16:creationId xmlns:a16="http://schemas.microsoft.com/office/drawing/2014/main" id="{5D8A0EFD-3AE4-48D8-9B83-7C4F1344C3A2}"/>
                </a:ext>
              </a:extLst>
            </p:cNvPr>
            <p:cNvSpPr/>
            <p:nvPr/>
          </p:nvSpPr>
          <p:spPr>
            <a:xfrm>
              <a:off x="1537588" y="4713470"/>
              <a:ext cx="1576069" cy="1103376"/>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8071446E-2A18-4690-A177-76A82AFA084D}"/>
                </a:ext>
              </a:extLst>
            </p:cNvPr>
            <p:cNvSpPr txBox="1"/>
            <p:nvPr/>
          </p:nvSpPr>
          <p:spPr>
            <a:xfrm>
              <a:off x="1773935" y="5749790"/>
              <a:ext cx="1103376" cy="369332"/>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ctr"/>
              <a:r>
                <a:rPr lang="en-GB" dirty="0"/>
                <a:t>farming</a:t>
              </a:r>
            </a:p>
          </p:txBody>
        </p:sp>
        <p:pic>
          <p:nvPicPr>
            <p:cNvPr id="63" name="Picture 62">
              <a:extLst>
                <a:ext uri="{FF2B5EF4-FFF2-40B4-BE49-F238E27FC236}">
                  <a16:creationId xmlns:a16="http://schemas.microsoft.com/office/drawing/2014/main" id="{8076E90A-AA46-4ACD-A522-97EA4347EE2D}"/>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l="17350" b="-827"/>
            <a:stretch/>
          </p:blipFill>
          <p:spPr>
            <a:xfrm>
              <a:off x="1693037" y="4469395"/>
              <a:ext cx="1299712" cy="1112501"/>
            </a:xfrm>
            <a:prstGeom prst="rect">
              <a:avLst/>
            </a:prstGeom>
            <a:ln>
              <a:solidFill>
                <a:schemeClr val="accent6">
                  <a:lumMod val="75000"/>
                </a:schemeClr>
              </a:solidFill>
            </a:ln>
          </p:spPr>
        </p:pic>
      </p:grpSp>
      <p:grpSp>
        <p:nvGrpSpPr>
          <p:cNvPr id="72" name="Group 71">
            <a:extLst>
              <a:ext uri="{FF2B5EF4-FFF2-40B4-BE49-F238E27FC236}">
                <a16:creationId xmlns:a16="http://schemas.microsoft.com/office/drawing/2014/main" id="{9BC3F4B4-25D8-4474-98C5-82CC2645DD68}"/>
              </a:ext>
            </a:extLst>
          </p:cNvPr>
          <p:cNvGrpSpPr/>
          <p:nvPr/>
        </p:nvGrpSpPr>
        <p:grpSpPr>
          <a:xfrm>
            <a:off x="7688861" y="4476220"/>
            <a:ext cx="1576069" cy="1649727"/>
            <a:chOff x="6164860" y="4469395"/>
            <a:chExt cx="1576069" cy="1649727"/>
          </a:xfrm>
        </p:grpSpPr>
        <p:sp>
          <p:nvSpPr>
            <p:cNvPr id="43" name="Rectangle 42">
              <a:extLst>
                <a:ext uri="{FF2B5EF4-FFF2-40B4-BE49-F238E27FC236}">
                  <a16:creationId xmlns:a16="http://schemas.microsoft.com/office/drawing/2014/main" id="{CC847BC6-189F-4751-A1AC-20A41B16B54F}"/>
                </a:ext>
              </a:extLst>
            </p:cNvPr>
            <p:cNvSpPr/>
            <p:nvPr/>
          </p:nvSpPr>
          <p:spPr>
            <a:xfrm>
              <a:off x="6164860" y="4646414"/>
              <a:ext cx="1576069" cy="1103376"/>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a:extLst>
                <a:ext uri="{FF2B5EF4-FFF2-40B4-BE49-F238E27FC236}">
                  <a16:creationId xmlns:a16="http://schemas.microsoft.com/office/drawing/2014/main" id="{06F06381-A009-4832-94A6-AE1D2851B681}"/>
                </a:ext>
              </a:extLst>
            </p:cNvPr>
            <p:cNvSpPr txBox="1"/>
            <p:nvPr/>
          </p:nvSpPr>
          <p:spPr>
            <a:xfrm>
              <a:off x="6303671" y="5749790"/>
              <a:ext cx="1298448" cy="369332"/>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ctr"/>
              <a:r>
                <a:rPr lang="en-GB" dirty="0"/>
                <a:t>volcanoes</a:t>
              </a:r>
            </a:p>
          </p:txBody>
        </p:sp>
        <p:pic>
          <p:nvPicPr>
            <p:cNvPr id="65" name="Picture 64">
              <a:extLst>
                <a:ext uri="{FF2B5EF4-FFF2-40B4-BE49-F238E27FC236}">
                  <a16:creationId xmlns:a16="http://schemas.microsoft.com/office/drawing/2014/main" id="{56713D3B-F073-4282-961C-E88A30ED4C22}"/>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r="12451"/>
            <a:stretch/>
          </p:blipFill>
          <p:spPr>
            <a:xfrm>
              <a:off x="6339308" y="4469395"/>
              <a:ext cx="1289462" cy="1041499"/>
            </a:xfrm>
            <a:prstGeom prst="rect">
              <a:avLst/>
            </a:prstGeom>
            <a:ln>
              <a:solidFill>
                <a:schemeClr val="accent6">
                  <a:lumMod val="75000"/>
                </a:schemeClr>
              </a:solidFill>
            </a:ln>
          </p:spPr>
        </p:pic>
      </p:grpSp>
      <p:sp>
        <p:nvSpPr>
          <p:cNvPr id="74" name="Rectangle 73">
            <a:hlinkClick r:id="rId10"/>
            <a:extLst>
              <a:ext uri="{FF2B5EF4-FFF2-40B4-BE49-F238E27FC236}">
                <a16:creationId xmlns:a16="http://schemas.microsoft.com/office/drawing/2014/main" id="{7A641519-E8B7-43C8-9D70-5FAF1AE0F0E8}"/>
              </a:ext>
            </a:extLst>
          </p:cNvPr>
          <p:cNvSpPr/>
          <p:nvPr/>
        </p:nvSpPr>
        <p:spPr>
          <a:xfrm>
            <a:off x="9906255" y="6547104"/>
            <a:ext cx="761745" cy="2988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78411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fade">
                                      <p:cBhvr>
                                        <p:cTn id="7" dur="500"/>
                                        <p:tgtEl>
                                          <p:spTgt spid="66"/>
                                        </p:tgtEl>
                                      </p:cBhvr>
                                    </p:animEffect>
                                  </p:childTnLst>
                                </p:cTn>
                              </p:par>
                              <p:par>
                                <p:cTn id="8" presetID="10" presetClass="entr" presetSubtype="0" fill="hold" nodeType="withEffect">
                                  <p:stCondLst>
                                    <p:cond delay="0"/>
                                  </p:stCondLst>
                                  <p:childTnLst>
                                    <p:set>
                                      <p:cBhvr>
                                        <p:cTn id="9" dur="1" fill="hold">
                                          <p:stCondLst>
                                            <p:cond delay="0"/>
                                          </p:stCondLst>
                                        </p:cTn>
                                        <p:tgtEl>
                                          <p:spTgt spid="67"/>
                                        </p:tgtEl>
                                        <p:attrNameLst>
                                          <p:attrName>style.visibility</p:attrName>
                                        </p:attrNameLst>
                                      </p:cBhvr>
                                      <p:to>
                                        <p:strVal val="visible"/>
                                      </p:to>
                                    </p:set>
                                    <p:animEffect transition="in" filter="fade">
                                      <p:cBhvr>
                                        <p:cTn id="10" dur="500"/>
                                        <p:tgtEl>
                                          <p:spTgt spid="67"/>
                                        </p:tgtEl>
                                      </p:cBhvr>
                                    </p:animEffect>
                                  </p:childTnLst>
                                </p:cTn>
                              </p:par>
                              <p:par>
                                <p:cTn id="11" presetID="10" presetClass="entr" presetSubtype="0" fill="hold" nodeType="withEffect">
                                  <p:stCondLst>
                                    <p:cond delay="0"/>
                                  </p:stCondLst>
                                  <p:childTnLst>
                                    <p:set>
                                      <p:cBhvr>
                                        <p:cTn id="12" dur="1" fill="hold">
                                          <p:stCondLst>
                                            <p:cond delay="0"/>
                                          </p:stCondLst>
                                        </p:cTn>
                                        <p:tgtEl>
                                          <p:spTgt spid="68"/>
                                        </p:tgtEl>
                                        <p:attrNameLst>
                                          <p:attrName>style.visibility</p:attrName>
                                        </p:attrNameLst>
                                      </p:cBhvr>
                                      <p:to>
                                        <p:strVal val="visible"/>
                                      </p:to>
                                    </p:set>
                                    <p:animEffect transition="in" filter="fade">
                                      <p:cBhvr>
                                        <p:cTn id="13" dur="500"/>
                                        <p:tgtEl>
                                          <p:spTgt spid="68"/>
                                        </p:tgtEl>
                                      </p:cBhvr>
                                    </p:animEffect>
                                  </p:childTnLst>
                                </p:cTn>
                              </p:par>
                              <p:par>
                                <p:cTn id="14" presetID="10" presetClass="entr" presetSubtype="0" fill="hold" nodeType="withEffect">
                                  <p:stCondLst>
                                    <p:cond delay="0"/>
                                  </p:stCondLst>
                                  <p:childTnLst>
                                    <p:set>
                                      <p:cBhvr>
                                        <p:cTn id="15" dur="1" fill="hold">
                                          <p:stCondLst>
                                            <p:cond delay="0"/>
                                          </p:stCondLst>
                                        </p:cTn>
                                        <p:tgtEl>
                                          <p:spTgt spid="69"/>
                                        </p:tgtEl>
                                        <p:attrNameLst>
                                          <p:attrName>style.visibility</p:attrName>
                                        </p:attrNameLst>
                                      </p:cBhvr>
                                      <p:to>
                                        <p:strVal val="visible"/>
                                      </p:to>
                                    </p:set>
                                    <p:animEffect transition="in" filter="fade">
                                      <p:cBhvr>
                                        <p:cTn id="16" dur="500"/>
                                        <p:tgtEl>
                                          <p:spTgt spid="69"/>
                                        </p:tgtEl>
                                      </p:cBhvr>
                                    </p:animEffect>
                                  </p:childTnLst>
                                </p:cTn>
                              </p:par>
                              <p:par>
                                <p:cTn id="17" presetID="10" presetClass="entr" presetSubtype="0" fill="hold" nodeType="withEffect">
                                  <p:stCondLst>
                                    <p:cond delay="0"/>
                                  </p:stCondLst>
                                  <p:childTnLst>
                                    <p:set>
                                      <p:cBhvr>
                                        <p:cTn id="18" dur="1" fill="hold">
                                          <p:stCondLst>
                                            <p:cond delay="0"/>
                                          </p:stCondLst>
                                        </p:cTn>
                                        <p:tgtEl>
                                          <p:spTgt spid="72"/>
                                        </p:tgtEl>
                                        <p:attrNameLst>
                                          <p:attrName>style.visibility</p:attrName>
                                        </p:attrNameLst>
                                      </p:cBhvr>
                                      <p:to>
                                        <p:strVal val="visible"/>
                                      </p:to>
                                    </p:set>
                                    <p:animEffect transition="in" filter="fade">
                                      <p:cBhvr>
                                        <p:cTn id="19" dur="500"/>
                                        <p:tgtEl>
                                          <p:spTgt spid="72"/>
                                        </p:tgtEl>
                                      </p:cBhvr>
                                    </p:animEffect>
                                  </p:childTnLst>
                                </p:cTn>
                              </p:par>
                              <p:par>
                                <p:cTn id="20" presetID="10" presetClass="entr" presetSubtype="0" fill="hold" nodeType="withEffect">
                                  <p:stCondLst>
                                    <p:cond delay="0"/>
                                  </p:stCondLst>
                                  <p:childTnLst>
                                    <p:set>
                                      <p:cBhvr>
                                        <p:cTn id="21" dur="1" fill="hold">
                                          <p:stCondLst>
                                            <p:cond delay="0"/>
                                          </p:stCondLst>
                                        </p:cTn>
                                        <p:tgtEl>
                                          <p:spTgt spid="71"/>
                                        </p:tgtEl>
                                        <p:attrNameLst>
                                          <p:attrName>style.visibility</p:attrName>
                                        </p:attrNameLst>
                                      </p:cBhvr>
                                      <p:to>
                                        <p:strVal val="visible"/>
                                      </p:to>
                                    </p:set>
                                    <p:animEffect transition="in" filter="fade">
                                      <p:cBhvr>
                                        <p:cTn id="22" dur="500"/>
                                        <p:tgtEl>
                                          <p:spTgt spid="71"/>
                                        </p:tgtEl>
                                      </p:cBhvr>
                                    </p:animEffect>
                                  </p:childTnLst>
                                </p:cTn>
                              </p:par>
                              <p:par>
                                <p:cTn id="23" presetID="10" presetClass="entr" presetSubtype="0" fill="hold" nodeType="withEffect">
                                  <p:stCondLst>
                                    <p:cond delay="0"/>
                                  </p:stCondLst>
                                  <p:childTnLst>
                                    <p:set>
                                      <p:cBhvr>
                                        <p:cTn id="24" dur="1" fill="hold">
                                          <p:stCondLst>
                                            <p:cond delay="0"/>
                                          </p:stCondLst>
                                        </p:cTn>
                                        <p:tgtEl>
                                          <p:spTgt spid="70"/>
                                        </p:tgtEl>
                                        <p:attrNameLst>
                                          <p:attrName>style.visibility</p:attrName>
                                        </p:attrNameLst>
                                      </p:cBhvr>
                                      <p:to>
                                        <p:strVal val="visible"/>
                                      </p:to>
                                    </p:set>
                                    <p:animEffect transition="in" filter="fade">
                                      <p:cBhvr>
                                        <p:cTn id="25"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6A8201-3498-420C-8DAE-E5F48F63F37E}"/>
              </a:ext>
            </a:extLst>
          </p:cNvPr>
          <p:cNvSpPr>
            <a:spLocks noGrp="1"/>
          </p:cNvSpPr>
          <p:nvPr>
            <p:ph type="title"/>
          </p:nvPr>
        </p:nvSpPr>
        <p:spPr/>
        <p:txBody>
          <a:bodyPr/>
          <a:lstStyle/>
          <a:p>
            <a:r>
              <a:rPr lang="en-GB" dirty="0">
                <a:solidFill>
                  <a:schemeClr val="accent6">
                    <a:lumMod val="75000"/>
                  </a:schemeClr>
                </a:solidFill>
              </a:rPr>
              <a:t>Human and Physical Geography</a:t>
            </a:r>
          </a:p>
        </p:txBody>
      </p:sp>
      <p:sp>
        <p:nvSpPr>
          <p:cNvPr id="19" name="Rectangle 18">
            <a:hlinkClick r:id="rId2"/>
            <a:extLst>
              <a:ext uri="{FF2B5EF4-FFF2-40B4-BE49-F238E27FC236}">
                <a16:creationId xmlns:a16="http://schemas.microsoft.com/office/drawing/2014/main" id="{4E4D6553-6BEC-49BF-B03E-8BAD1D2D0EB2}"/>
              </a:ext>
            </a:extLst>
          </p:cNvPr>
          <p:cNvSpPr/>
          <p:nvPr/>
        </p:nvSpPr>
        <p:spPr>
          <a:xfrm>
            <a:off x="9906255" y="6547104"/>
            <a:ext cx="761745" cy="2988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 name="Group 4">
            <a:extLst>
              <a:ext uri="{FF2B5EF4-FFF2-40B4-BE49-F238E27FC236}">
                <a16:creationId xmlns:a16="http://schemas.microsoft.com/office/drawing/2014/main" id="{BA8F3E49-8B28-466A-A8F3-89E84E04CD4C}"/>
              </a:ext>
            </a:extLst>
          </p:cNvPr>
          <p:cNvGrpSpPr/>
          <p:nvPr/>
        </p:nvGrpSpPr>
        <p:grpSpPr>
          <a:xfrm>
            <a:off x="5616255" y="1358214"/>
            <a:ext cx="4572000" cy="4853609"/>
            <a:chOff x="4092255" y="1358213"/>
            <a:chExt cx="4572000" cy="4853609"/>
          </a:xfrm>
        </p:grpSpPr>
        <p:grpSp>
          <p:nvGrpSpPr>
            <p:cNvPr id="4" name="Group 3">
              <a:extLst>
                <a:ext uri="{FF2B5EF4-FFF2-40B4-BE49-F238E27FC236}">
                  <a16:creationId xmlns:a16="http://schemas.microsoft.com/office/drawing/2014/main" id="{5DF22C08-BF7D-4529-B132-0946E356B63A}"/>
                </a:ext>
              </a:extLst>
            </p:cNvPr>
            <p:cNvGrpSpPr/>
            <p:nvPr/>
          </p:nvGrpSpPr>
          <p:grpSpPr>
            <a:xfrm>
              <a:off x="4552691" y="1358213"/>
              <a:ext cx="3656722" cy="4853609"/>
              <a:chOff x="4552691" y="1358213"/>
              <a:chExt cx="3656722" cy="4853609"/>
            </a:xfrm>
          </p:grpSpPr>
          <p:sp>
            <p:nvSpPr>
              <p:cNvPr id="9" name="Rectangle 8">
                <a:extLst>
                  <a:ext uri="{FF2B5EF4-FFF2-40B4-BE49-F238E27FC236}">
                    <a16:creationId xmlns:a16="http://schemas.microsoft.com/office/drawing/2014/main" id="{8399BBB9-92E9-4532-946B-B33977DABAB8}"/>
                  </a:ext>
                </a:extLst>
              </p:cNvPr>
              <p:cNvSpPr/>
              <p:nvPr/>
            </p:nvSpPr>
            <p:spPr>
              <a:xfrm>
                <a:off x="4555959" y="1372605"/>
                <a:ext cx="3644591" cy="4839217"/>
              </a:xfrm>
              <a:prstGeom prst="rect">
                <a:avLst/>
              </a:prstGeom>
              <a:solidFill>
                <a:schemeClr val="bg1"/>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4" name="Group 13">
                <a:extLst>
                  <a:ext uri="{FF2B5EF4-FFF2-40B4-BE49-F238E27FC236}">
                    <a16:creationId xmlns:a16="http://schemas.microsoft.com/office/drawing/2014/main" id="{5AF0D426-51BF-475A-AF8E-C8574671A7D6}"/>
                  </a:ext>
                </a:extLst>
              </p:cNvPr>
              <p:cNvGrpSpPr/>
              <p:nvPr/>
            </p:nvGrpSpPr>
            <p:grpSpPr>
              <a:xfrm>
                <a:off x="4552691" y="1358213"/>
                <a:ext cx="3656722" cy="773186"/>
                <a:chOff x="822294" y="1845500"/>
                <a:chExt cx="7535987" cy="1492550"/>
              </a:xfrm>
            </p:grpSpPr>
            <p:sp>
              <p:nvSpPr>
                <p:cNvPr id="13" name="Rectangle 12">
                  <a:extLst>
                    <a:ext uri="{FF2B5EF4-FFF2-40B4-BE49-F238E27FC236}">
                      <a16:creationId xmlns:a16="http://schemas.microsoft.com/office/drawing/2014/main" id="{56B505F6-C90A-42A5-BBE4-DA1C7D64AE14}"/>
                    </a:ext>
                  </a:extLst>
                </p:cNvPr>
                <p:cNvSpPr/>
                <p:nvPr/>
              </p:nvSpPr>
              <p:spPr>
                <a:xfrm>
                  <a:off x="822294" y="1845500"/>
                  <a:ext cx="7535987" cy="1492550"/>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8E4C7E99-A9CD-4D24-9B69-E08B784A8B0D}"/>
                    </a:ext>
                  </a:extLst>
                </p:cNvPr>
                <p:cNvSpPr txBox="1"/>
                <p:nvPr/>
              </p:nvSpPr>
              <p:spPr>
                <a:xfrm>
                  <a:off x="822294" y="2320017"/>
                  <a:ext cx="7524461" cy="891193"/>
                </a:xfrm>
                <a:prstGeom prst="rect">
                  <a:avLst/>
                </a:prstGeom>
                <a:noFill/>
              </p:spPr>
              <p:txBody>
                <a:bodyPr wrap="square">
                  <a:spAutoFit/>
                </a:bodyPr>
                <a:lstStyle/>
                <a:p>
                  <a:pPr marL="114300" algn="ctr">
                    <a:buSzPts val="1800"/>
                  </a:pPr>
                  <a:endParaRPr lang="en-GB" sz="2400" b="1" dirty="0">
                    <a:solidFill>
                      <a:schemeClr val="bg1"/>
                    </a:solidFill>
                  </a:endParaRPr>
                </a:p>
              </p:txBody>
            </p:sp>
          </p:grpSp>
        </p:grpSp>
        <p:sp>
          <p:nvSpPr>
            <p:cNvPr id="16" name="TextBox 15">
              <a:extLst>
                <a:ext uri="{FF2B5EF4-FFF2-40B4-BE49-F238E27FC236}">
                  <a16:creationId xmlns:a16="http://schemas.microsoft.com/office/drawing/2014/main" id="{F2A0B877-145E-4B83-B6BB-6FC96D645699}"/>
                </a:ext>
              </a:extLst>
            </p:cNvPr>
            <p:cNvSpPr txBox="1"/>
            <p:nvPr/>
          </p:nvSpPr>
          <p:spPr>
            <a:xfrm>
              <a:off x="4092255" y="1562746"/>
              <a:ext cx="4572000" cy="369332"/>
            </a:xfrm>
            <a:prstGeom prst="rect">
              <a:avLst/>
            </a:prstGeom>
            <a:noFill/>
          </p:spPr>
          <p:txBody>
            <a:bodyPr wrap="square">
              <a:spAutoFit/>
            </a:bodyPr>
            <a:lstStyle/>
            <a:p>
              <a:pPr marL="114300" algn="ctr">
                <a:buSzPts val="1800"/>
              </a:pPr>
              <a:r>
                <a:rPr lang="en-GB" b="1" dirty="0">
                  <a:solidFill>
                    <a:schemeClr val="bg1"/>
                  </a:solidFill>
                </a:rPr>
                <a:t>Physical Geography</a:t>
              </a:r>
            </a:p>
          </p:txBody>
        </p:sp>
      </p:grpSp>
      <p:grpSp>
        <p:nvGrpSpPr>
          <p:cNvPr id="3" name="Group 2">
            <a:extLst>
              <a:ext uri="{FF2B5EF4-FFF2-40B4-BE49-F238E27FC236}">
                <a16:creationId xmlns:a16="http://schemas.microsoft.com/office/drawing/2014/main" id="{EEA456CD-D51E-4D74-81C3-6234C9BEF102}"/>
              </a:ext>
            </a:extLst>
          </p:cNvPr>
          <p:cNvGrpSpPr/>
          <p:nvPr/>
        </p:nvGrpSpPr>
        <p:grpSpPr>
          <a:xfrm>
            <a:off x="1869540" y="1358213"/>
            <a:ext cx="4572000" cy="4853608"/>
            <a:chOff x="345540" y="1358213"/>
            <a:chExt cx="4572000" cy="4853608"/>
          </a:xfrm>
        </p:grpSpPr>
        <p:sp>
          <p:nvSpPr>
            <p:cNvPr id="7" name="Rectangle 6">
              <a:extLst>
                <a:ext uri="{FF2B5EF4-FFF2-40B4-BE49-F238E27FC236}">
                  <a16:creationId xmlns:a16="http://schemas.microsoft.com/office/drawing/2014/main" id="{458C0CD5-E178-422A-9E62-219CFB2230AF}"/>
                </a:ext>
              </a:extLst>
            </p:cNvPr>
            <p:cNvSpPr/>
            <p:nvPr/>
          </p:nvSpPr>
          <p:spPr>
            <a:xfrm>
              <a:off x="809245" y="1372606"/>
              <a:ext cx="3644591" cy="4839215"/>
            </a:xfrm>
            <a:prstGeom prst="rect">
              <a:avLst/>
            </a:prstGeom>
            <a:solidFill>
              <a:schemeClr val="bg1"/>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5" name="Group 14">
              <a:extLst>
                <a:ext uri="{FF2B5EF4-FFF2-40B4-BE49-F238E27FC236}">
                  <a16:creationId xmlns:a16="http://schemas.microsoft.com/office/drawing/2014/main" id="{8E7468E4-567A-4F3B-B494-1AE703B0EC38}"/>
                </a:ext>
              </a:extLst>
            </p:cNvPr>
            <p:cNvGrpSpPr/>
            <p:nvPr/>
          </p:nvGrpSpPr>
          <p:grpSpPr>
            <a:xfrm>
              <a:off x="710390" y="1358213"/>
              <a:ext cx="3743446" cy="787579"/>
              <a:chOff x="606362" y="3386982"/>
              <a:chExt cx="7740392" cy="1520334"/>
            </a:xfrm>
          </p:grpSpPr>
          <p:sp>
            <p:nvSpPr>
              <p:cNvPr id="11" name="Rectangle 10">
                <a:extLst>
                  <a:ext uri="{FF2B5EF4-FFF2-40B4-BE49-F238E27FC236}">
                    <a16:creationId xmlns:a16="http://schemas.microsoft.com/office/drawing/2014/main" id="{C5B711DB-A065-42F1-AEF3-35A769B3B0BD}"/>
                  </a:ext>
                </a:extLst>
              </p:cNvPr>
              <p:cNvSpPr/>
              <p:nvPr/>
            </p:nvSpPr>
            <p:spPr>
              <a:xfrm>
                <a:off x="810767" y="3414766"/>
                <a:ext cx="7535987" cy="149255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D4C360FA-D29A-4FC1-A250-231C1404E263}"/>
                  </a:ext>
                </a:extLst>
              </p:cNvPr>
              <p:cNvSpPr txBox="1"/>
              <p:nvPr/>
            </p:nvSpPr>
            <p:spPr>
              <a:xfrm>
                <a:off x="606362" y="3386982"/>
                <a:ext cx="7510939" cy="891193"/>
              </a:xfrm>
              <a:prstGeom prst="rect">
                <a:avLst/>
              </a:prstGeom>
              <a:noFill/>
            </p:spPr>
            <p:txBody>
              <a:bodyPr wrap="square">
                <a:spAutoFit/>
              </a:bodyPr>
              <a:lstStyle/>
              <a:p>
                <a:pPr marL="114300" algn="ctr">
                  <a:buSzPts val="1800"/>
                </a:pPr>
                <a:endParaRPr lang="en-GB" sz="2400" b="1" dirty="0">
                  <a:solidFill>
                    <a:schemeClr val="bg1"/>
                  </a:solidFill>
                </a:endParaRPr>
              </a:p>
            </p:txBody>
          </p:sp>
        </p:grpSp>
        <p:sp>
          <p:nvSpPr>
            <p:cNvPr id="18" name="TextBox 17">
              <a:extLst>
                <a:ext uri="{FF2B5EF4-FFF2-40B4-BE49-F238E27FC236}">
                  <a16:creationId xmlns:a16="http://schemas.microsoft.com/office/drawing/2014/main" id="{C036A26F-2153-4B36-92F6-33875DF54720}"/>
                </a:ext>
              </a:extLst>
            </p:cNvPr>
            <p:cNvSpPr txBox="1"/>
            <p:nvPr/>
          </p:nvSpPr>
          <p:spPr>
            <a:xfrm>
              <a:off x="345540" y="1562746"/>
              <a:ext cx="4572000" cy="369332"/>
            </a:xfrm>
            <a:prstGeom prst="rect">
              <a:avLst/>
            </a:prstGeom>
            <a:noFill/>
          </p:spPr>
          <p:txBody>
            <a:bodyPr wrap="square">
              <a:spAutoFit/>
            </a:bodyPr>
            <a:lstStyle/>
            <a:p>
              <a:pPr marL="114300" algn="ctr">
                <a:buSzPts val="1800"/>
              </a:pPr>
              <a:r>
                <a:rPr lang="en-GB" b="1" dirty="0">
                  <a:solidFill>
                    <a:schemeClr val="bg1"/>
                  </a:solidFill>
                </a:rPr>
                <a:t>Human Geography</a:t>
              </a:r>
            </a:p>
          </p:txBody>
        </p:sp>
      </p:grpSp>
      <p:sp>
        <p:nvSpPr>
          <p:cNvPr id="22" name="TextBox 21">
            <a:extLst>
              <a:ext uri="{FF2B5EF4-FFF2-40B4-BE49-F238E27FC236}">
                <a16:creationId xmlns:a16="http://schemas.microsoft.com/office/drawing/2014/main" id="{599D6925-5BB2-4173-87A2-F7D0EEC63FDB}"/>
              </a:ext>
            </a:extLst>
          </p:cNvPr>
          <p:cNvSpPr txBox="1"/>
          <p:nvPr/>
        </p:nvSpPr>
        <p:spPr>
          <a:xfrm>
            <a:off x="2421198" y="2220945"/>
            <a:ext cx="3399417" cy="830997"/>
          </a:xfrm>
          <a:prstGeom prst="rect">
            <a:avLst/>
          </a:prstGeom>
          <a:noFill/>
        </p:spPr>
        <p:txBody>
          <a:bodyPr wrap="square">
            <a:spAutoFit/>
          </a:bodyPr>
          <a:lstStyle/>
          <a:p>
            <a:r>
              <a:rPr lang="en-GB" sz="1600" dirty="0"/>
              <a:t>Human geography relates to human activity or something that is humanly-constructed.</a:t>
            </a:r>
          </a:p>
        </p:txBody>
      </p:sp>
      <p:sp>
        <p:nvSpPr>
          <p:cNvPr id="24" name="TextBox 23">
            <a:extLst>
              <a:ext uri="{FF2B5EF4-FFF2-40B4-BE49-F238E27FC236}">
                <a16:creationId xmlns:a16="http://schemas.microsoft.com/office/drawing/2014/main" id="{8470D977-365D-4FB6-8C8D-EFC9A16699AD}"/>
              </a:ext>
            </a:extLst>
          </p:cNvPr>
          <p:cNvSpPr txBox="1"/>
          <p:nvPr/>
        </p:nvSpPr>
        <p:spPr>
          <a:xfrm>
            <a:off x="2421197" y="3113248"/>
            <a:ext cx="3445670" cy="584775"/>
          </a:xfrm>
          <a:prstGeom prst="rect">
            <a:avLst/>
          </a:prstGeom>
          <a:noFill/>
        </p:spPr>
        <p:txBody>
          <a:bodyPr wrap="square">
            <a:spAutoFit/>
          </a:bodyPr>
          <a:lstStyle/>
          <a:p>
            <a:r>
              <a:rPr lang="en-GB" sz="1600" dirty="0"/>
              <a:t>It studies the interaction between human activity and the planet. </a:t>
            </a:r>
          </a:p>
        </p:txBody>
      </p:sp>
      <p:sp>
        <p:nvSpPr>
          <p:cNvPr id="26" name="TextBox 25">
            <a:extLst>
              <a:ext uri="{FF2B5EF4-FFF2-40B4-BE49-F238E27FC236}">
                <a16:creationId xmlns:a16="http://schemas.microsoft.com/office/drawing/2014/main" id="{DB2A9E8F-1F4C-4861-BE79-CD78FFE4DAD3}"/>
              </a:ext>
            </a:extLst>
          </p:cNvPr>
          <p:cNvSpPr txBox="1"/>
          <p:nvPr/>
        </p:nvSpPr>
        <p:spPr>
          <a:xfrm>
            <a:off x="2467450" y="4579819"/>
            <a:ext cx="2534978" cy="1569660"/>
          </a:xfrm>
          <a:prstGeom prst="rect">
            <a:avLst/>
          </a:prstGeom>
          <a:noFill/>
        </p:spPr>
        <p:txBody>
          <a:bodyPr wrap="square">
            <a:spAutoFit/>
          </a:bodyPr>
          <a:lstStyle/>
          <a:p>
            <a:pPr marL="285750" indent="-285750">
              <a:buFont typeface="Arial" panose="020B0604020202020204" pitchFamily="34" charset="0"/>
              <a:buChar char="•"/>
            </a:pPr>
            <a:r>
              <a:rPr lang="en-GB" sz="1600" dirty="0"/>
              <a:t>What is the largest city in Africa?</a:t>
            </a:r>
          </a:p>
          <a:p>
            <a:pPr marL="285750" indent="-285750">
              <a:buFont typeface="Arial" panose="020B0604020202020204" pitchFamily="34" charset="0"/>
              <a:buChar char="•"/>
            </a:pPr>
            <a:r>
              <a:rPr lang="en-GB" sz="1600" dirty="0"/>
              <a:t>Why is the UK population growing?</a:t>
            </a:r>
          </a:p>
          <a:p>
            <a:pPr marL="285750" indent="-285750">
              <a:buFont typeface="Arial" panose="020B0604020202020204" pitchFamily="34" charset="0"/>
              <a:buChar char="•"/>
            </a:pPr>
            <a:r>
              <a:rPr lang="en-GB" sz="1600" dirty="0"/>
              <a:t>Why do we experience global warming?</a:t>
            </a:r>
          </a:p>
        </p:txBody>
      </p:sp>
      <p:sp>
        <p:nvSpPr>
          <p:cNvPr id="28" name="TextBox 27">
            <a:extLst>
              <a:ext uri="{FF2B5EF4-FFF2-40B4-BE49-F238E27FC236}">
                <a16:creationId xmlns:a16="http://schemas.microsoft.com/office/drawing/2014/main" id="{0E15DC66-6F81-4370-9917-425267D0418E}"/>
              </a:ext>
            </a:extLst>
          </p:cNvPr>
          <p:cNvSpPr txBox="1"/>
          <p:nvPr/>
        </p:nvSpPr>
        <p:spPr>
          <a:xfrm>
            <a:off x="6123609" y="2220509"/>
            <a:ext cx="3703709" cy="584775"/>
          </a:xfrm>
          <a:prstGeom prst="rect">
            <a:avLst/>
          </a:prstGeom>
          <a:noFill/>
        </p:spPr>
        <p:txBody>
          <a:bodyPr wrap="square">
            <a:spAutoFit/>
          </a:bodyPr>
          <a:lstStyle/>
          <a:p>
            <a:pPr lvl="0"/>
            <a:r>
              <a:rPr lang="en-GB" sz="1600" dirty="0"/>
              <a:t>Physical geography relates to geography that is naturally occurring.</a:t>
            </a:r>
          </a:p>
        </p:txBody>
      </p:sp>
      <p:sp>
        <p:nvSpPr>
          <p:cNvPr id="30" name="TextBox 29">
            <a:extLst>
              <a:ext uri="{FF2B5EF4-FFF2-40B4-BE49-F238E27FC236}">
                <a16:creationId xmlns:a16="http://schemas.microsoft.com/office/drawing/2014/main" id="{6C5F52C1-CED6-4884-840C-C444E25E14F7}"/>
              </a:ext>
            </a:extLst>
          </p:cNvPr>
          <p:cNvSpPr txBox="1"/>
          <p:nvPr/>
        </p:nvSpPr>
        <p:spPr>
          <a:xfrm>
            <a:off x="6143342" y="3104560"/>
            <a:ext cx="3445670" cy="584775"/>
          </a:xfrm>
          <a:prstGeom prst="rect">
            <a:avLst/>
          </a:prstGeom>
          <a:noFill/>
        </p:spPr>
        <p:txBody>
          <a:bodyPr wrap="square">
            <a:spAutoFit/>
          </a:bodyPr>
          <a:lstStyle/>
          <a:p>
            <a:r>
              <a:rPr lang="en-GB" sz="1600" dirty="0"/>
              <a:t>It studies the natural environment and landscapes of our planet.</a:t>
            </a:r>
          </a:p>
        </p:txBody>
      </p:sp>
      <p:sp>
        <p:nvSpPr>
          <p:cNvPr id="32" name="TextBox 31">
            <a:extLst>
              <a:ext uri="{FF2B5EF4-FFF2-40B4-BE49-F238E27FC236}">
                <a16:creationId xmlns:a16="http://schemas.microsoft.com/office/drawing/2014/main" id="{AAC2AE49-38DC-47C0-9D8C-9BCB841D8E35}"/>
              </a:ext>
            </a:extLst>
          </p:cNvPr>
          <p:cNvSpPr txBox="1"/>
          <p:nvPr/>
        </p:nvSpPr>
        <p:spPr>
          <a:xfrm>
            <a:off x="6208589" y="4000473"/>
            <a:ext cx="3737851" cy="584775"/>
          </a:xfrm>
          <a:prstGeom prst="rect">
            <a:avLst/>
          </a:prstGeom>
          <a:noFill/>
        </p:spPr>
        <p:txBody>
          <a:bodyPr wrap="square">
            <a:spAutoFit/>
          </a:bodyPr>
          <a:lstStyle/>
          <a:p>
            <a:r>
              <a:rPr lang="en-GB" sz="1600" dirty="0"/>
              <a:t>Physical geography might answer questions like:</a:t>
            </a:r>
          </a:p>
        </p:txBody>
      </p:sp>
      <p:pic>
        <p:nvPicPr>
          <p:cNvPr id="34" name="Picture 33">
            <a:extLst>
              <a:ext uri="{FF2B5EF4-FFF2-40B4-BE49-F238E27FC236}">
                <a16:creationId xmlns:a16="http://schemas.microsoft.com/office/drawing/2014/main" id="{F0513E8D-0E44-4EC7-8D8D-AB60D2CC4A7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03574" y="4517477"/>
            <a:ext cx="1109391" cy="1575272"/>
          </a:xfrm>
          <a:prstGeom prst="rect">
            <a:avLst/>
          </a:prstGeom>
        </p:spPr>
      </p:pic>
      <p:sp>
        <p:nvSpPr>
          <p:cNvPr id="36" name="TextBox 35">
            <a:extLst>
              <a:ext uri="{FF2B5EF4-FFF2-40B4-BE49-F238E27FC236}">
                <a16:creationId xmlns:a16="http://schemas.microsoft.com/office/drawing/2014/main" id="{E57382CC-7102-4876-9D83-763F398D9A74}"/>
              </a:ext>
            </a:extLst>
          </p:cNvPr>
          <p:cNvSpPr txBox="1"/>
          <p:nvPr/>
        </p:nvSpPr>
        <p:spPr>
          <a:xfrm>
            <a:off x="2421197" y="3993277"/>
            <a:ext cx="3445670" cy="584775"/>
          </a:xfrm>
          <a:prstGeom prst="rect">
            <a:avLst/>
          </a:prstGeom>
          <a:noFill/>
        </p:spPr>
        <p:txBody>
          <a:bodyPr wrap="square">
            <a:spAutoFit/>
          </a:bodyPr>
          <a:lstStyle/>
          <a:p>
            <a:r>
              <a:rPr lang="en-GB" sz="1600" dirty="0"/>
              <a:t>Human geography might answer questions like:</a:t>
            </a:r>
          </a:p>
        </p:txBody>
      </p:sp>
      <p:sp>
        <p:nvSpPr>
          <p:cNvPr id="38" name="TextBox 37">
            <a:extLst>
              <a:ext uri="{FF2B5EF4-FFF2-40B4-BE49-F238E27FC236}">
                <a16:creationId xmlns:a16="http://schemas.microsoft.com/office/drawing/2014/main" id="{7611B19B-1F05-4A95-B41E-314457A3C535}"/>
              </a:ext>
            </a:extLst>
          </p:cNvPr>
          <p:cNvSpPr txBox="1"/>
          <p:nvPr/>
        </p:nvSpPr>
        <p:spPr>
          <a:xfrm>
            <a:off x="6208588" y="4577246"/>
            <a:ext cx="2730740" cy="1323439"/>
          </a:xfrm>
          <a:prstGeom prst="rect">
            <a:avLst/>
          </a:prstGeom>
          <a:noFill/>
        </p:spPr>
        <p:txBody>
          <a:bodyPr wrap="square">
            <a:spAutoFit/>
          </a:bodyPr>
          <a:lstStyle/>
          <a:p>
            <a:pPr marL="285750" indent="-285750">
              <a:buFont typeface="Arial" panose="020B0604020202020204" pitchFamily="34" charset="0"/>
              <a:buChar char="•"/>
            </a:pPr>
            <a:r>
              <a:rPr lang="en-GB" sz="1600" dirty="0"/>
              <a:t>What happens when a volcano erupts?</a:t>
            </a:r>
          </a:p>
          <a:p>
            <a:pPr marL="285750" indent="-285750">
              <a:buFont typeface="Arial" panose="020B0604020202020204" pitchFamily="34" charset="0"/>
              <a:buChar char="•"/>
            </a:pPr>
            <a:r>
              <a:rPr lang="en-GB" sz="1600" dirty="0"/>
              <a:t>Why does a river flood?</a:t>
            </a:r>
          </a:p>
          <a:p>
            <a:pPr marL="285750" indent="-285750">
              <a:buFont typeface="Arial" panose="020B0604020202020204" pitchFamily="34" charset="0"/>
              <a:buChar char="•"/>
            </a:pPr>
            <a:r>
              <a:rPr lang="en-GB" sz="1600" dirty="0"/>
              <a:t>How are mountains formed?</a:t>
            </a:r>
          </a:p>
        </p:txBody>
      </p:sp>
      <p:pic>
        <p:nvPicPr>
          <p:cNvPr id="40" name="Picture 39">
            <a:extLst>
              <a:ext uri="{FF2B5EF4-FFF2-40B4-BE49-F238E27FC236}">
                <a16:creationId xmlns:a16="http://schemas.microsoft.com/office/drawing/2014/main" id="{1727BF4A-1E9C-43FC-B1B4-61B98BB649E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827225" y="4600198"/>
            <a:ext cx="1198604" cy="1197194"/>
          </a:xfrm>
          <a:prstGeom prst="rect">
            <a:avLst/>
          </a:prstGeom>
        </p:spPr>
      </p:pic>
    </p:spTree>
    <p:extLst>
      <p:ext uri="{BB962C8B-B14F-4D97-AF65-F5344CB8AC3E}">
        <p14:creationId xmlns:p14="http://schemas.microsoft.com/office/powerpoint/2010/main" val="3208263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wipe(up)">
                                      <p:cBhvr>
                                        <p:cTn id="12" dur="500"/>
                                        <p:tgtEl>
                                          <p:spTgt spid="22"/>
                                        </p:tgtEl>
                                      </p:cBhvr>
                                    </p:animEffect>
                                  </p:childTnLst>
                                </p:cTn>
                              </p:par>
                              <p:par>
                                <p:cTn id="13" presetID="22" presetClass="entr" presetSubtype="1"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up)">
                                      <p:cBhvr>
                                        <p:cTn id="15" dur="500"/>
                                        <p:tgtEl>
                                          <p:spTgt spid="24"/>
                                        </p:tgtEl>
                                      </p:cBhvr>
                                    </p:animEffect>
                                  </p:childTnLst>
                                </p:cTn>
                              </p:par>
                              <p:par>
                                <p:cTn id="16" presetID="22" presetClass="entr" presetSubtype="1" fill="hold" grpId="0" nodeType="withEffect">
                                  <p:stCondLst>
                                    <p:cond delay="0"/>
                                  </p:stCondLst>
                                  <p:childTnLst>
                                    <p:set>
                                      <p:cBhvr>
                                        <p:cTn id="17" dur="1" fill="hold">
                                          <p:stCondLst>
                                            <p:cond delay="0"/>
                                          </p:stCondLst>
                                        </p:cTn>
                                        <p:tgtEl>
                                          <p:spTgt spid="36"/>
                                        </p:tgtEl>
                                        <p:attrNameLst>
                                          <p:attrName>style.visibility</p:attrName>
                                        </p:attrNameLst>
                                      </p:cBhvr>
                                      <p:to>
                                        <p:strVal val="visible"/>
                                      </p:to>
                                    </p:set>
                                    <p:animEffect transition="in" filter="wipe(up)">
                                      <p:cBhvr>
                                        <p:cTn id="18" dur="500"/>
                                        <p:tgtEl>
                                          <p:spTgt spid="36"/>
                                        </p:tgtEl>
                                      </p:cBhvr>
                                    </p:animEffect>
                                  </p:childTnLst>
                                </p:cTn>
                              </p:par>
                              <p:par>
                                <p:cTn id="19" presetID="22" presetClass="entr" presetSubtype="1" fill="hold" grpId="0" nodeType="with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wipe(up)">
                                      <p:cBhvr>
                                        <p:cTn id="21" dur="500"/>
                                        <p:tgtEl>
                                          <p:spTgt spid="26"/>
                                        </p:tgtEl>
                                      </p:cBhvr>
                                    </p:animEffect>
                                  </p:childTnLst>
                                </p:cTn>
                              </p:par>
                              <p:par>
                                <p:cTn id="22" presetID="22" presetClass="entr" presetSubtype="1" fill="hold" nodeType="withEffect">
                                  <p:stCondLst>
                                    <p:cond delay="0"/>
                                  </p:stCondLst>
                                  <p:childTnLst>
                                    <p:set>
                                      <p:cBhvr>
                                        <p:cTn id="23" dur="1" fill="hold">
                                          <p:stCondLst>
                                            <p:cond delay="0"/>
                                          </p:stCondLst>
                                        </p:cTn>
                                        <p:tgtEl>
                                          <p:spTgt spid="34"/>
                                        </p:tgtEl>
                                        <p:attrNameLst>
                                          <p:attrName>style.visibility</p:attrName>
                                        </p:attrNameLst>
                                      </p:cBhvr>
                                      <p:to>
                                        <p:strVal val="visible"/>
                                      </p:to>
                                    </p:set>
                                    <p:animEffect transition="in" filter="wipe(up)">
                                      <p:cBhvr>
                                        <p:cTn id="24" dur="500"/>
                                        <p:tgtEl>
                                          <p:spTgt spid="34"/>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fade">
                                      <p:cBhvr>
                                        <p:cTn id="29" dur="500"/>
                                        <p:tgtEl>
                                          <p:spTgt spid="5"/>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1" fill="hold" grpId="0" nodeType="clickEffect">
                                  <p:stCondLst>
                                    <p:cond delay="0"/>
                                  </p:stCondLst>
                                  <p:childTnLst>
                                    <p:set>
                                      <p:cBhvr>
                                        <p:cTn id="33" dur="1" fill="hold">
                                          <p:stCondLst>
                                            <p:cond delay="0"/>
                                          </p:stCondLst>
                                        </p:cTn>
                                        <p:tgtEl>
                                          <p:spTgt spid="30"/>
                                        </p:tgtEl>
                                        <p:attrNameLst>
                                          <p:attrName>style.visibility</p:attrName>
                                        </p:attrNameLst>
                                      </p:cBhvr>
                                      <p:to>
                                        <p:strVal val="visible"/>
                                      </p:to>
                                    </p:set>
                                    <p:animEffect transition="in" filter="wipe(up)">
                                      <p:cBhvr>
                                        <p:cTn id="34" dur="500"/>
                                        <p:tgtEl>
                                          <p:spTgt spid="30"/>
                                        </p:tgtEl>
                                      </p:cBhvr>
                                    </p:animEffect>
                                  </p:childTnLst>
                                </p:cTn>
                              </p:par>
                              <p:par>
                                <p:cTn id="35" presetID="22" presetClass="entr" presetSubtype="1" fill="hold" grpId="0" nodeType="withEffect">
                                  <p:stCondLst>
                                    <p:cond delay="0"/>
                                  </p:stCondLst>
                                  <p:childTnLst>
                                    <p:set>
                                      <p:cBhvr>
                                        <p:cTn id="36" dur="1" fill="hold">
                                          <p:stCondLst>
                                            <p:cond delay="0"/>
                                          </p:stCondLst>
                                        </p:cTn>
                                        <p:tgtEl>
                                          <p:spTgt spid="28"/>
                                        </p:tgtEl>
                                        <p:attrNameLst>
                                          <p:attrName>style.visibility</p:attrName>
                                        </p:attrNameLst>
                                      </p:cBhvr>
                                      <p:to>
                                        <p:strVal val="visible"/>
                                      </p:to>
                                    </p:set>
                                    <p:animEffect transition="in" filter="wipe(up)">
                                      <p:cBhvr>
                                        <p:cTn id="37" dur="500"/>
                                        <p:tgtEl>
                                          <p:spTgt spid="28"/>
                                        </p:tgtEl>
                                      </p:cBhvr>
                                    </p:animEffect>
                                  </p:childTnLst>
                                </p:cTn>
                              </p:par>
                              <p:par>
                                <p:cTn id="38" presetID="22" presetClass="entr" presetSubtype="1" fill="hold" grpId="0" nodeType="withEffect">
                                  <p:stCondLst>
                                    <p:cond delay="0"/>
                                  </p:stCondLst>
                                  <p:childTnLst>
                                    <p:set>
                                      <p:cBhvr>
                                        <p:cTn id="39" dur="1" fill="hold">
                                          <p:stCondLst>
                                            <p:cond delay="0"/>
                                          </p:stCondLst>
                                        </p:cTn>
                                        <p:tgtEl>
                                          <p:spTgt spid="32"/>
                                        </p:tgtEl>
                                        <p:attrNameLst>
                                          <p:attrName>style.visibility</p:attrName>
                                        </p:attrNameLst>
                                      </p:cBhvr>
                                      <p:to>
                                        <p:strVal val="visible"/>
                                      </p:to>
                                    </p:set>
                                    <p:animEffect transition="in" filter="wipe(up)">
                                      <p:cBhvr>
                                        <p:cTn id="40" dur="500"/>
                                        <p:tgtEl>
                                          <p:spTgt spid="32"/>
                                        </p:tgtEl>
                                      </p:cBhvr>
                                    </p:animEffect>
                                  </p:childTnLst>
                                </p:cTn>
                              </p:par>
                              <p:par>
                                <p:cTn id="41" presetID="22" presetClass="entr" presetSubtype="1" fill="hold" grpId="0" nodeType="withEffect">
                                  <p:stCondLst>
                                    <p:cond delay="0"/>
                                  </p:stCondLst>
                                  <p:childTnLst>
                                    <p:set>
                                      <p:cBhvr>
                                        <p:cTn id="42" dur="1" fill="hold">
                                          <p:stCondLst>
                                            <p:cond delay="0"/>
                                          </p:stCondLst>
                                        </p:cTn>
                                        <p:tgtEl>
                                          <p:spTgt spid="38"/>
                                        </p:tgtEl>
                                        <p:attrNameLst>
                                          <p:attrName>style.visibility</p:attrName>
                                        </p:attrNameLst>
                                      </p:cBhvr>
                                      <p:to>
                                        <p:strVal val="visible"/>
                                      </p:to>
                                    </p:set>
                                    <p:animEffect transition="in" filter="wipe(up)">
                                      <p:cBhvr>
                                        <p:cTn id="43" dur="500"/>
                                        <p:tgtEl>
                                          <p:spTgt spid="38"/>
                                        </p:tgtEl>
                                      </p:cBhvr>
                                    </p:animEffect>
                                  </p:childTnLst>
                                </p:cTn>
                              </p:par>
                              <p:par>
                                <p:cTn id="44" presetID="22" presetClass="entr" presetSubtype="1" fill="hold" nodeType="withEffect">
                                  <p:stCondLst>
                                    <p:cond delay="0"/>
                                  </p:stCondLst>
                                  <p:childTnLst>
                                    <p:set>
                                      <p:cBhvr>
                                        <p:cTn id="45" dur="1" fill="hold">
                                          <p:stCondLst>
                                            <p:cond delay="0"/>
                                          </p:stCondLst>
                                        </p:cTn>
                                        <p:tgtEl>
                                          <p:spTgt spid="40"/>
                                        </p:tgtEl>
                                        <p:attrNameLst>
                                          <p:attrName>style.visibility</p:attrName>
                                        </p:attrNameLst>
                                      </p:cBhvr>
                                      <p:to>
                                        <p:strVal val="visible"/>
                                      </p:to>
                                    </p:set>
                                    <p:animEffect transition="in" filter="wipe(up)">
                                      <p:cBhvr>
                                        <p:cTn id="46"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4" grpId="0"/>
      <p:bldP spid="26" grpId="0"/>
      <p:bldP spid="28" grpId="0"/>
      <p:bldP spid="30" grpId="0"/>
      <p:bldP spid="32" grpId="0"/>
      <p:bldP spid="36" grpId="0"/>
      <p:bldP spid="3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6A8201-3498-420C-8DAE-E5F48F63F37E}"/>
              </a:ext>
            </a:extLst>
          </p:cNvPr>
          <p:cNvSpPr>
            <a:spLocks noGrp="1"/>
          </p:cNvSpPr>
          <p:nvPr>
            <p:ph type="title"/>
          </p:nvPr>
        </p:nvSpPr>
        <p:spPr/>
        <p:txBody>
          <a:bodyPr/>
          <a:lstStyle/>
          <a:p>
            <a:r>
              <a:rPr lang="en-GB" dirty="0">
                <a:solidFill>
                  <a:schemeClr val="accent6">
                    <a:lumMod val="75000"/>
                  </a:schemeClr>
                </a:solidFill>
              </a:rPr>
              <a:t>Human and Physical Geography</a:t>
            </a:r>
          </a:p>
        </p:txBody>
      </p:sp>
      <p:sp>
        <p:nvSpPr>
          <p:cNvPr id="19" name="Rectangle 18">
            <a:hlinkClick r:id="rId2"/>
            <a:extLst>
              <a:ext uri="{FF2B5EF4-FFF2-40B4-BE49-F238E27FC236}">
                <a16:creationId xmlns:a16="http://schemas.microsoft.com/office/drawing/2014/main" id="{4E4D6553-6BEC-49BF-B03E-8BAD1D2D0EB2}"/>
              </a:ext>
            </a:extLst>
          </p:cNvPr>
          <p:cNvSpPr/>
          <p:nvPr/>
        </p:nvSpPr>
        <p:spPr>
          <a:xfrm>
            <a:off x="9906255" y="6547104"/>
            <a:ext cx="761745" cy="2988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599D6925-5BB2-4173-87A2-F7D0EEC63FDB}"/>
              </a:ext>
            </a:extLst>
          </p:cNvPr>
          <p:cNvSpPr txBox="1"/>
          <p:nvPr/>
        </p:nvSpPr>
        <p:spPr>
          <a:xfrm>
            <a:off x="2235802" y="1473202"/>
            <a:ext cx="7670452" cy="584775"/>
          </a:xfrm>
          <a:prstGeom prst="rect">
            <a:avLst/>
          </a:prstGeom>
          <a:noFill/>
        </p:spPr>
        <p:txBody>
          <a:bodyPr wrap="square">
            <a:spAutoFit/>
          </a:bodyPr>
          <a:lstStyle/>
          <a:p>
            <a:r>
              <a:rPr lang="en-GB" sz="1600" dirty="0"/>
              <a:t>Let’s take a closer look at some aspects of human and physical geography that you may learn about.</a:t>
            </a:r>
          </a:p>
        </p:txBody>
      </p:sp>
      <p:pic>
        <p:nvPicPr>
          <p:cNvPr id="4" name="Picture 3">
            <a:extLst>
              <a:ext uri="{FF2B5EF4-FFF2-40B4-BE49-F238E27FC236}">
                <a16:creationId xmlns:a16="http://schemas.microsoft.com/office/drawing/2014/main" id="{AC55E277-5792-4942-8F1C-60F7625D8F7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22861" y="2179865"/>
            <a:ext cx="3896335" cy="3891751"/>
          </a:xfrm>
          <a:prstGeom prst="rect">
            <a:avLst/>
          </a:prstGeom>
        </p:spPr>
      </p:pic>
      <p:pic>
        <p:nvPicPr>
          <p:cNvPr id="6" name="Picture 5">
            <a:extLst>
              <a:ext uri="{FF2B5EF4-FFF2-40B4-BE49-F238E27FC236}">
                <a16:creationId xmlns:a16="http://schemas.microsoft.com/office/drawing/2014/main" id="{D0860FAD-446F-4020-9E17-333FBB351AE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44992" y="2895600"/>
            <a:ext cx="3034614" cy="2706624"/>
          </a:xfrm>
          <a:prstGeom prst="rect">
            <a:avLst/>
          </a:prstGeom>
        </p:spPr>
      </p:pic>
    </p:spTree>
    <p:extLst>
      <p:ext uri="{BB962C8B-B14F-4D97-AF65-F5344CB8AC3E}">
        <p14:creationId xmlns:p14="http://schemas.microsoft.com/office/powerpoint/2010/main" val="2208556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6"/>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6A8201-3498-420C-8DAE-E5F48F63F37E}"/>
              </a:ext>
            </a:extLst>
          </p:cNvPr>
          <p:cNvSpPr>
            <a:spLocks noGrp="1"/>
          </p:cNvSpPr>
          <p:nvPr>
            <p:ph type="title"/>
          </p:nvPr>
        </p:nvSpPr>
        <p:spPr/>
        <p:txBody>
          <a:bodyPr/>
          <a:lstStyle/>
          <a:p>
            <a:r>
              <a:rPr lang="en-GB" dirty="0">
                <a:solidFill>
                  <a:schemeClr val="accent4">
                    <a:lumMod val="75000"/>
                  </a:schemeClr>
                </a:solidFill>
              </a:rPr>
              <a:t>Human Geography</a:t>
            </a:r>
          </a:p>
        </p:txBody>
      </p:sp>
      <p:sp>
        <p:nvSpPr>
          <p:cNvPr id="19" name="Rectangle 18">
            <a:hlinkClick r:id="rId2"/>
            <a:extLst>
              <a:ext uri="{FF2B5EF4-FFF2-40B4-BE49-F238E27FC236}">
                <a16:creationId xmlns:a16="http://schemas.microsoft.com/office/drawing/2014/main" id="{4E4D6553-6BEC-49BF-B03E-8BAD1D2D0EB2}"/>
              </a:ext>
            </a:extLst>
          </p:cNvPr>
          <p:cNvSpPr/>
          <p:nvPr/>
        </p:nvSpPr>
        <p:spPr>
          <a:xfrm>
            <a:off x="9906255" y="6547104"/>
            <a:ext cx="761745" cy="2988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599D6925-5BB2-4173-87A2-F7D0EEC63FDB}"/>
              </a:ext>
            </a:extLst>
          </p:cNvPr>
          <p:cNvSpPr txBox="1"/>
          <p:nvPr/>
        </p:nvSpPr>
        <p:spPr>
          <a:xfrm>
            <a:off x="2204320" y="1357378"/>
            <a:ext cx="7859174" cy="584775"/>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ctr"/>
            <a:r>
              <a:rPr lang="en-GB" sz="1600" dirty="0"/>
              <a:t>Human geography relates to human activity or something that is </a:t>
            </a:r>
          </a:p>
          <a:p>
            <a:pPr algn="ctr"/>
            <a:r>
              <a:rPr lang="en-GB" sz="1600" dirty="0"/>
              <a:t>humanly-constructed.</a:t>
            </a:r>
          </a:p>
        </p:txBody>
      </p:sp>
      <p:pic>
        <p:nvPicPr>
          <p:cNvPr id="5" name="Picture 4">
            <a:extLst>
              <a:ext uri="{FF2B5EF4-FFF2-40B4-BE49-F238E27FC236}">
                <a16:creationId xmlns:a16="http://schemas.microsoft.com/office/drawing/2014/main" id="{FDAB35CC-8FD2-4EF5-8024-8E29BB5528B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77086" y="2176273"/>
            <a:ext cx="6088062" cy="3904519"/>
          </a:xfrm>
          <a:prstGeom prst="rect">
            <a:avLst/>
          </a:prstGeom>
        </p:spPr>
      </p:pic>
    </p:spTree>
    <p:extLst>
      <p:ext uri="{BB962C8B-B14F-4D97-AF65-F5344CB8AC3E}">
        <p14:creationId xmlns:p14="http://schemas.microsoft.com/office/powerpoint/2010/main" val="29321555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3584577F-7E7E-44D1-B7FE-EEE30AA07CA9}"/>
              </a:ext>
            </a:extLst>
          </p:cNvPr>
          <p:cNvGrpSpPr/>
          <p:nvPr/>
        </p:nvGrpSpPr>
        <p:grpSpPr>
          <a:xfrm>
            <a:off x="2204320" y="1357378"/>
            <a:ext cx="7859174" cy="2537967"/>
            <a:chOff x="680320" y="1357377"/>
            <a:chExt cx="7859174" cy="2537967"/>
          </a:xfrm>
        </p:grpSpPr>
        <p:sp>
          <p:nvSpPr>
            <p:cNvPr id="4" name="Rectangle 3">
              <a:extLst>
                <a:ext uri="{FF2B5EF4-FFF2-40B4-BE49-F238E27FC236}">
                  <a16:creationId xmlns:a16="http://schemas.microsoft.com/office/drawing/2014/main" id="{5171F92E-8AC5-42F6-B541-5648AC2CF500}"/>
                </a:ext>
              </a:extLst>
            </p:cNvPr>
            <p:cNvSpPr/>
            <p:nvPr/>
          </p:nvSpPr>
          <p:spPr>
            <a:xfrm>
              <a:off x="680320" y="1357377"/>
              <a:ext cx="7859174" cy="2537967"/>
            </a:xfrm>
            <a:prstGeom prst="rect">
              <a:avLst/>
            </a:prstGeom>
            <a:solidFill>
              <a:schemeClr val="bg1"/>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C345379F-7A78-4D98-9DA9-8E086CA27137}"/>
                </a:ext>
              </a:extLst>
            </p:cNvPr>
            <p:cNvSpPr txBox="1"/>
            <p:nvPr/>
          </p:nvSpPr>
          <p:spPr>
            <a:xfrm>
              <a:off x="708968" y="1821055"/>
              <a:ext cx="7801878" cy="1815882"/>
            </a:xfrm>
            <a:prstGeom prst="rect">
              <a:avLst/>
            </a:prstGeom>
            <a:noFill/>
          </p:spPr>
          <p:txBody>
            <a:bodyPr wrap="square">
              <a:spAutoFit/>
            </a:bodyPr>
            <a:lstStyle/>
            <a:p>
              <a:r>
                <a:rPr lang="en-GB" sz="1600" dirty="0">
                  <a:ea typeface="Roboto"/>
                  <a:cs typeface="Roboto"/>
                  <a:sym typeface="Roboto"/>
                </a:rPr>
                <a:t>Settlements are places where people live and work.</a:t>
              </a:r>
            </a:p>
            <a:p>
              <a:endParaRPr lang="en-GB" sz="1600" dirty="0">
                <a:ea typeface="Roboto"/>
                <a:cs typeface="Roboto"/>
                <a:sym typeface="Roboto"/>
              </a:endParaRPr>
            </a:p>
            <a:p>
              <a:r>
                <a:rPr lang="en-GB" sz="1600" dirty="0">
                  <a:ea typeface="Roboto"/>
                  <a:cs typeface="Roboto"/>
                  <a:sym typeface="Roboto"/>
                </a:rPr>
                <a:t>They can vary in size and have different populations, from tiny hamlets to large, sprawling cities.</a:t>
              </a:r>
            </a:p>
            <a:p>
              <a:endParaRPr lang="en-GB" sz="1600" dirty="0">
                <a:ea typeface="Roboto"/>
                <a:cs typeface="Roboto"/>
                <a:sym typeface="Roboto"/>
              </a:endParaRPr>
            </a:p>
            <a:p>
              <a:r>
                <a:rPr lang="en-GB" sz="1600" dirty="0">
                  <a:ea typeface="Roboto"/>
                  <a:cs typeface="Roboto"/>
                  <a:sym typeface="Roboto"/>
                </a:rPr>
                <a:t>Studying settlements can also include looking at features, such as homes, schools, shops, parks and libraries.</a:t>
              </a:r>
            </a:p>
          </p:txBody>
        </p:sp>
      </p:grpSp>
      <p:sp>
        <p:nvSpPr>
          <p:cNvPr id="2" name="Title 1">
            <a:extLst>
              <a:ext uri="{FF2B5EF4-FFF2-40B4-BE49-F238E27FC236}">
                <a16:creationId xmlns:a16="http://schemas.microsoft.com/office/drawing/2014/main" id="{6F6A8201-3498-420C-8DAE-E5F48F63F37E}"/>
              </a:ext>
            </a:extLst>
          </p:cNvPr>
          <p:cNvSpPr>
            <a:spLocks noGrp="1"/>
          </p:cNvSpPr>
          <p:nvPr>
            <p:ph type="title"/>
          </p:nvPr>
        </p:nvSpPr>
        <p:spPr/>
        <p:txBody>
          <a:bodyPr/>
          <a:lstStyle/>
          <a:p>
            <a:r>
              <a:rPr lang="en-GB" dirty="0">
                <a:solidFill>
                  <a:schemeClr val="accent4">
                    <a:lumMod val="75000"/>
                  </a:schemeClr>
                </a:solidFill>
              </a:rPr>
              <a:t>Human Geography</a:t>
            </a:r>
          </a:p>
        </p:txBody>
      </p:sp>
      <p:sp>
        <p:nvSpPr>
          <p:cNvPr id="19" name="Rectangle 18">
            <a:hlinkClick r:id="rId2"/>
            <a:extLst>
              <a:ext uri="{FF2B5EF4-FFF2-40B4-BE49-F238E27FC236}">
                <a16:creationId xmlns:a16="http://schemas.microsoft.com/office/drawing/2014/main" id="{4E4D6553-6BEC-49BF-B03E-8BAD1D2D0EB2}"/>
              </a:ext>
            </a:extLst>
          </p:cNvPr>
          <p:cNvSpPr/>
          <p:nvPr/>
        </p:nvSpPr>
        <p:spPr>
          <a:xfrm>
            <a:off x="9906255" y="6547104"/>
            <a:ext cx="761745" cy="2988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599D6925-5BB2-4173-87A2-F7D0EEC63FDB}"/>
              </a:ext>
            </a:extLst>
          </p:cNvPr>
          <p:cNvSpPr txBox="1"/>
          <p:nvPr/>
        </p:nvSpPr>
        <p:spPr>
          <a:xfrm>
            <a:off x="2204320" y="1357377"/>
            <a:ext cx="7859174" cy="338554"/>
          </a:xfrm>
          <a:prstGeom prst="rect">
            <a:avLst/>
          </a:prstGeom>
          <a:solidFill>
            <a:schemeClr val="accent4">
              <a:lumMod val="75000"/>
            </a:schemeClr>
          </a:solidFill>
          <a:ln>
            <a:noFill/>
          </a:ln>
        </p:spPr>
        <p:style>
          <a:lnRef idx="2">
            <a:schemeClr val="accent4"/>
          </a:lnRef>
          <a:fillRef idx="1">
            <a:schemeClr val="lt1"/>
          </a:fillRef>
          <a:effectRef idx="0">
            <a:schemeClr val="accent4"/>
          </a:effectRef>
          <a:fontRef idx="minor">
            <a:schemeClr val="dk1"/>
          </a:fontRef>
        </p:style>
        <p:txBody>
          <a:bodyPr wrap="square">
            <a:spAutoFit/>
          </a:bodyPr>
          <a:lstStyle/>
          <a:p>
            <a:pPr algn="ctr"/>
            <a:r>
              <a:rPr lang="en-GB" sz="1600" b="1" dirty="0">
                <a:solidFill>
                  <a:schemeClr val="bg1"/>
                </a:solidFill>
              </a:rPr>
              <a:t>Settlements</a:t>
            </a:r>
          </a:p>
        </p:txBody>
      </p:sp>
      <p:pic>
        <p:nvPicPr>
          <p:cNvPr id="9" name="Picture 8">
            <a:extLst>
              <a:ext uri="{FF2B5EF4-FFF2-40B4-BE49-F238E27FC236}">
                <a16:creationId xmlns:a16="http://schemas.microsoft.com/office/drawing/2014/main" id="{352995FD-B8AA-4322-AFE8-31D81B1C993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17070" y="3636937"/>
            <a:ext cx="3589185" cy="2537968"/>
          </a:xfrm>
          <a:prstGeom prst="rect">
            <a:avLst/>
          </a:prstGeom>
          <a:ln>
            <a:solidFill>
              <a:schemeClr val="accent4">
                <a:lumMod val="75000"/>
              </a:schemeClr>
            </a:solidFill>
          </a:ln>
        </p:spPr>
      </p:pic>
    </p:spTree>
    <p:extLst>
      <p:ext uri="{BB962C8B-B14F-4D97-AF65-F5344CB8AC3E}">
        <p14:creationId xmlns:p14="http://schemas.microsoft.com/office/powerpoint/2010/main" val="2868978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3584577F-7E7E-44D1-B7FE-EEE30AA07CA9}"/>
              </a:ext>
            </a:extLst>
          </p:cNvPr>
          <p:cNvGrpSpPr/>
          <p:nvPr/>
        </p:nvGrpSpPr>
        <p:grpSpPr>
          <a:xfrm>
            <a:off x="2204320" y="1357378"/>
            <a:ext cx="7859174" cy="2071623"/>
            <a:chOff x="680320" y="1357377"/>
            <a:chExt cx="7859174" cy="2071623"/>
          </a:xfrm>
        </p:grpSpPr>
        <p:sp>
          <p:nvSpPr>
            <p:cNvPr id="4" name="Rectangle 3">
              <a:extLst>
                <a:ext uri="{FF2B5EF4-FFF2-40B4-BE49-F238E27FC236}">
                  <a16:creationId xmlns:a16="http://schemas.microsoft.com/office/drawing/2014/main" id="{5171F92E-8AC5-42F6-B541-5648AC2CF500}"/>
                </a:ext>
              </a:extLst>
            </p:cNvPr>
            <p:cNvSpPr/>
            <p:nvPr/>
          </p:nvSpPr>
          <p:spPr>
            <a:xfrm>
              <a:off x="680320" y="1357377"/>
              <a:ext cx="7859174" cy="2071623"/>
            </a:xfrm>
            <a:prstGeom prst="rect">
              <a:avLst/>
            </a:prstGeom>
            <a:solidFill>
              <a:schemeClr val="bg1"/>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C345379F-7A78-4D98-9DA9-8E086CA27137}"/>
                </a:ext>
              </a:extLst>
            </p:cNvPr>
            <p:cNvSpPr txBox="1"/>
            <p:nvPr/>
          </p:nvSpPr>
          <p:spPr>
            <a:xfrm>
              <a:off x="708968" y="1778383"/>
              <a:ext cx="7801878" cy="1569660"/>
            </a:xfrm>
            <a:prstGeom prst="rect">
              <a:avLst/>
            </a:prstGeom>
            <a:noFill/>
          </p:spPr>
          <p:txBody>
            <a:bodyPr wrap="square">
              <a:spAutoFit/>
            </a:bodyPr>
            <a:lstStyle/>
            <a:p>
              <a:r>
                <a:rPr lang="en-GB" sz="1600" dirty="0">
                  <a:ea typeface="Roboto"/>
                  <a:cs typeface="Roboto"/>
                  <a:sym typeface="Roboto"/>
                </a:rPr>
                <a:t>Land use is when humans use an area of land for a specific purpose to meet their wants and needs.</a:t>
              </a:r>
            </a:p>
            <a:p>
              <a:endParaRPr lang="en-GB" sz="1600" dirty="0">
                <a:ea typeface="Roboto"/>
                <a:cs typeface="Roboto"/>
                <a:sym typeface="Roboto"/>
              </a:endParaRPr>
            </a:p>
            <a:p>
              <a:r>
                <a:rPr lang="en-GB" sz="1600" dirty="0">
                  <a:ea typeface="Roboto"/>
                  <a:cs typeface="Roboto"/>
                  <a:sym typeface="Roboto"/>
                </a:rPr>
                <a:t>The land may be used as it naturally exists or changed to fulfil a particular role.</a:t>
              </a:r>
            </a:p>
            <a:p>
              <a:endParaRPr lang="en-GB" sz="1600" dirty="0">
                <a:ea typeface="Roboto"/>
                <a:cs typeface="Roboto"/>
                <a:sym typeface="Roboto"/>
              </a:endParaRPr>
            </a:p>
            <a:p>
              <a:r>
                <a:rPr lang="en-GB" sz="1600" dirty="0">
                  <a:ea typeface="Roboto"/>
                  <a:cs typeface="Roboto"/>
                  <a:sym typeface="Roboto"/>
                </a:rPr>
                <a:t>There are five main types of land use.</a:t>
              </a:r>
            </a:p>
          </p:txBody>
        </p:sp>
      </p:grpSp>
      <p:sp>
        <p:nvSpPr>
          <p:cNvPr id="2" name="Title 1">
            <a:extLst>
              <a:ext uri="{FF2B5EF4-FFF2-40B4-BE49-F238E27FC236}">
                <a16:creationId xmlns:a16="http://schemas.microsoft.com/office/drawing/2014/main" id="{6F6A8201-3498-420C-8DAE-E5F48F63F37E}"/>
              </a:ext>
            </a:extLst>
          </p:cNvPr>
          <p:cNvSpPr>
            <a:spLocks noGrp="1"/>
          </p:cNvSpPr>
          <p:nvPr>
            <p:ph type="title"/>
          </p:nvPr>
        </p:nvSpPr>
        <p:spPr/>
        <p:txBody>
          <a:bodyPr/>
          <a:lstStyle/>
          <a:p>
            <a:r>
              <a:rPr lang="en-GB" dirty="0">
                <a:solidFill>
                  <a:schemeClr val="accent4">
                    <a:lumMod val="75000"/>
                  </a:schemeClr>
                </a:solidFill>
              </a:rPr>
              <a:t>Human Geography</a:t>
            </a:r>
          </a:p>
        </p:txBody>
      </p:sp>
      <p:sp>
        <p:nvSpPr>
          <p:cNvPr id="19" name="Rectangle 18">
            <a:hlinkClick r:id="rId2"/>
            <a:extLst>
              <a:ext uri="{FF2B5EF4-FFF2-40B4-BE49-F238E27FC236}">
                <a16:creationId xmlns:a16="http://schemas.microsoft.com/office/drawing/2014/main" id="{4E4D6553-6BEC-49BF-B03E-8BAD1D2D0EB2}"/>
              </a:ext>
            </a:extLst>
          </p:cNvPr>
          <p:cNvSpPr/>
          <p:nvPr/>
        </p:nvSpPr>
        <p:spPr>
          <a:xfrm>
            <a:off x="9906255" y="6547104"/>
            <a:ext cx="761745" cy="2988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599D6925-5BB2-4173-87A2-F7D0EEC63FDB}"/>
              </a:ext>
            </a:extLst>
          </p:cNvPr>
          <p:cNvSpPr txBox="1"/>
          <p:nvPr/>
        </p:nvSpPr>
        <p:spPr>
          <a:xfrm>
            <a:off x="2204320" y="1357377"/>
            <a:ext cx="7859174" cy="338554"/>
          </a:xfrm>
          <a:prstGeom prst="rect">
            <a:avLst/>
          </a:prstGeom>
          <a:solidFill>
            <a:schemeClr val="accent4">
              <a:lumMod val="75000"/>
            </a:schemeClr>
          </a:solidFill>
          <a:ln>
            <a:noFill/>
          </a:ln>
        </p:spPr>
        <p:style>
          <a:lnRef idx="2">
            <a:schemeClr val="accent4"/>
          </a:lnRef>
          <a:fillRef idx="1">
            <a:schemeClr val="lt1"/>
          </a:fillRef>
          <a:effectRef idx="0">
            <a:schemeClr val="accent4"/>
          </a:effectRef>
          <a:fontRef idx="minor">
            <a:schemeClr val="dk1"/>
          </a:fontRef>
        </p:style>
        <p:txBody>
          <a:bodyPr wrap="square">
            <a:spAutoFit/>
          </a:bodyPr>
          <a:lstStyle/>
          <a:p>
            <a:pPr algn="ctr"/>
            <a:r>
              <a:rPr lang="en-GB" sz="1600" b="1" dirty="0">
                <a:solidFill>
                  <a:schemeClr val="bg1"/>
                </a:solidFill>
              </a:rPr>
              <a:t>Land Use</a:t>
            </a:r>
          </a:p>
        </p:txBody>
      </p:sp>
      <p:grpSp>
        <p:nvGrpSpPr>
          <p:cNvPr id="35" name="Group 34">
            <a:extLst>
              <a:ext uri="{FF2B5EF4-FFF2-40B4-BE49-F238E27FC236}">
                <a16:creationId xmlns:a16="http://schemas.microsoft.com/office/drawing/2014/main" id="{F28D2906-2C09-492C-86D8-D2A979FA4020}"/>
              </a:ext>
            </a:extLst>
          </p:cNvPr>
          <p:cNvGrpSpPr/>
          <p:nvPr/>
        </p:nvGrpSpPr>
        <p:grpSpPr>
          <a:xfrm>
            <a:off x="5278683" y="4045598"/>
            <a:ext cx="1439562" cy="1884908"/>
            <a:chOff x="3754683" y="4045598"/>
            <a:chExt cx="1439562" cy="1884908"/>
          </a:xfrm>
        </p:grpSpPr>
        <p:sp>
          <p:nvSpPr>
            <p:cNvPr id="13" name="TextBox 12">
              <a:extLst>
                <a:ext uri="{FF2B5EF4-FFF2-40B4-BE49-F238E27FC236}">
                  <a16:creationId xmlns:a16="http://schemas.microsoft.com/office/drawing/2014/main" id="{641CE47C-A450-4C22-A137-600898ACEA2B}"/>
                </a:ext>
              </a:extLst>
            </p:cNvPr>
            <p:cNvSpPr txBox="1"/>
            <p:nvPr/>
          </p:nvSpPr>
          <p:spPr>
            <a:xfrm>
              <a:off x="4098195" y="4045598"/>
              <a:ext cx="781461" cy="338554"/>
            </a:xfrm>
            <a:prstGeom prst="rect">
              <a:avLst/>
            </a:prstGeom>
            <a:solidFill>
              <a:schemeClr val="accent4">
                <a:lumMod val="75000"/>
              </a:schemeClr>
            </a:solidFill>
            <a:ln>
              <a:solidFill>
                <a:schemeClr val="accent4">
                  <a:lumMod val="75000"/>
                </a:schemeClr>
              </a:solidFill>
            </a:ln>
          </p:spPr>
          <p:style>
            <a:lnRef idx="2">
              <a:schemeClr val="accent4"/>
            </a:lnRef>
            <a:fillRef idx="1">
              <a:schemeClr val="lt1"/>
            </a:fillRef>
            <a:effectRef idx="0">
              <a:schemeClr val="accent4"/>
            </a:effectRef>
            <a:fontRef idx="minor">
              <a:schemeClr val="dk1"/>
            </a:fontRef>
          </p:style>
          <p:txBody>
            <a:bodyPr wrap="square">
              <a:spAutoFit/>
            </a:bodyPr>
            <a:lstStyle/>
            <a:p>
              <a:pPr algn="ctr"/>
              <a:endParaRPr lang="en-GB" sz="1600" b="1" dirty="0">
                <a:solidFill>
                  <a:schemeClr val="bg1"/>
                </a:solidFill>
              </a:endParaRPr>
            </a:p>
          </p:txBody>
        </p:sp>
        <p:grpSp>
          <p:nvGrpSpPr>
            <p:cNvPr id="27" name="Group 26">
              <a:extLst>
                <a:ext uri="{FF2B5EF4-FFF2-40B4-BE49-F238E27FC236}">
                  <a16:creationId xmlns:a16="http://schemas.microsoft.com/office/drawing/2014/main" id="{989BDC07-455A-41C8-94FF-AD4BEA4134ED}"/>
                </a:ext>
              </a:extLst>
            </p:cNvPr>
            <p:cNvGrpSpPr/>
            <p:nvPr/>
          </p:nvGrpSpPr>
          <p:grpSpPr>
            <a:xfrm>
              <a:off x="3754683" y="4414497"/>
              <a:ext cx="1439562" cy="1516009"/>
              <a:chOff x="3754683" y="4414497"/>
              <a:chExt cx="1439562" cy="1516009"/>
            </a:xfrm>
          </p:grpSpPr>
          <p:sp>
            <p:nvSpPr>
              <p:cNvPr id="8" name="TextBox 7">
                <a:extLst>
                  <a:ext uri="{FF2B5EF4-FFF2-40B4-BE49-F238E27FC236}">
                    <a16:creationId xmlns:a16="http://schemas.microsoft.com/office/drawing/2014/main" id="{8FB8EA64-AFC9-4820-A862-03C2C24AD14E}"/>
                  </a:ext>
                </a:extLst>
              </p:cNvPr>
              <p:cNvSpPr txBox="1"/>
              <p:nvPr/>
            </p:nvSpPr>
            <p:spPr>
              <a:xfrm>
                <a:off x="3819144" y="5591952"/>
                <a:ext cx="1310640" cy="338554"/>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ctr"/>
                <a:r>
                  <a:rPr lang="en-GB" sz="1600" dirty="0">
                    <a:ea typeface="Roboto"/>
                    <a:cs typeface="Roboto"/>
                    <a:sym typeface="Roboto"/>
                  </a:rPr>
                  <a:t>recreational</a:t>
                </a:r>
                <a:endParaRPr lang="en-GB" sz="1600" dirty="0"/>
              </a:p>
            </p:txBody>
          </p:sp>
          <p:pic>
            <p:nvPicPr>
              <p:cNvPr id="9" name="Picture 8">
                <a:extLst>
                  <a:ext uri="{FF2B5EF4-FFF2-40B4-BE49-F238E27FC236}">
                    <a16:creationId xmlns:a16="http://schemas.microsoft.com/office/drawing/2014/main" id="{C63B1EBC-4E4A-47DD-82BC-740518732C5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54683" y="4414497"/>
                <a:ext cx="1439562" cy="1017937"/>
              </a:xfrm>
              <a:prstGeom prst="rect">
                <a:avLst/>
              </a:prstGeom>
              <a:ln>
                <a:solidFill>
                  <a:schemeClr val="accent4">
                    <a:lumMod val="75000"/>
                  </a:schemeClr>
                </a:solidFill>
              </a:ln>
            </p:spPr>
          </p:pic>
        </p:grpSp>
      </p:grpSp>
      <p:grpSp>
        <p:nvGrpSpPr>
          <p:cNvPr id="34" name="Group 33">
            <a:extLst>
              <a:ext uri="{FF2B5EF4-FFF2-40B4-BE49-F238E27FC236}">
                <a16:creationId xmlns:a16="http://schemas.microsoft.com/office/drawing/2014/main" id="{D41E41DE-C834-4EA4-B9F1-EA7BBF3F11A7}"/>
              </a:ext>
            </a:extLst>
          </p:cNvPr>
          <p:cNvGrpSpPr/>
          <p:nvPr/>
        </p:nvGrpSpPr>
        <p:grpSpPr>
          <a:xfrm>
            <a:off x="3711507" y="4045598"/>
            <a:ext cx="1419234" cy="1884908"/>
            <a:chOff x="2187507" y="4045598"/>
            <a:chExt cx="1419234" cy="1884908"/>
          </a:xfrm>
        </p:grpSpPr>
        <p:sp>
          <p:nvSpPr>
            <p:cNvPr id="11" name="TextBox 10">
              <a:extLst>
                <a:ext uri="{FF2B5EF4-FFF2-40B4-BE49-F238E27FC236}">
                  <a16:creationId xmlns:a16="http://schemas.microsoft.com/office/drawing/2014/main" id="{164ECAEA-CAD3-4167-B03D-DD528E1FFF44}"/>
                </a:ext>
              </a:extLst>
            </p:cNvPr>
            <p:cNvSpPr txBox="1"/>
            <p:nvPr/>
          </p:nvSpPr>
          <p:spPr>
            <a:xfrm>
              <a:off x="2494700" y="4045598"/>
              <a:ext cx="781461" cy="338554"/>
            </a:xfrm>
            <a:prstGeom prst="rect">
              <a:avLst/>
            </a:prstGeom>
            <a:solidFill>
              <a:schemeClr val="accent4">
                <a:lumMod val="75000"/>
              </a:schemeClr>
            </a:solidFill>
            <a:ln>
              <a:solidFill>
                <a:schemeClr val="accent4">
                  <a:lumMod val="75000"/>
                </a:schemeClr>
              </a:solidFill>
            </a:ln>
          </p:spPr>
          <p:style>
            <a:lnRef idx="2">
              <a:schemeClr val="accent4"/>
            </a:lnRef>
            <a:fillRef idx="1">
              <a:schemeClr val="lt1"/>
            </a:fillRef>
            <a:effectRef idx="0">
              <a:schemeClr val="accent4"/>
            </a:effectRef>
            <a:fontRef idx="minor">
              <a:schemeClr val="dk1"/>
            </a:fontRef>
          </p:style>
          <p:txBody>
            <a:bodyPr wrap="square">
              <a:spAutoFit/>
            </a:bodyPr>
            <a:lstStyle/>
            <a:p>
              <a:pPr algn="ctr"/>
              <a:endParaRPr lang="en-GB" sz="1600" b="1" dirty="0">
                <a:solidFill>
                  <a:schemeClr val="bg1"/>
                </a:solidFill>
              </a:endParaRPr>
            </a:p>
          </p:txBody>
        </p:sp>
        <p:grpSp>
          <p:nvGrpSpPr>
            <p:cNvPr id="26" name="Group 25">
              <a:extLst>
                <a:ext uri="{FF2B5EF4-FFF2-40B4-BE49-F238E27FC236}">
                  <a16:creationId xmlns:a16="http://schemas.microsoft.com/office/drawing/2014/main" id="{C32F6CCA-E2C6-44D9-AD06-C30B777A86C7}"/>
                </a:ext>
              </a:extLst>
            </p:cNvPr>
            <p:cNvGrpSpPr/>
            <p:nvPr/>
          </p:nvGrpSpPr>
          <p:grpSpPr>
            <a:xfrm>
              <a:off x="2187507" y="4414497"/>
              <a:ext cx="1419234" cy="1516009"/>
              <a:chOff x="2187507" y="4414497"/>
              <a:chExt cx="1419234" cy="1516009"/>
            </a:xfrm>
          </p:grpSpPr>
          <p:sp>
            <p:nvSpPr>
              <p:cNvPr id="5" name="TextBox 4">
                <a:extLst>
                  <a:ext uri="{FF2B5EF4-FFF2-40B4-BE49-F238E27FC236}">
                    <a16:creationId xmlns:a16="http://schemas.microsoft.com/office/drawing/2014/main" id="{76280F5E-70F7-4C71-8B99-8B5F729BD4A9}"/>
                  </a:ext>
                </a:extLst>
              </p:cNvPr>
              <p:cNvSpPr txBox="1"/>
              <p:nvPr/>
            </p:nvSpPr>
            <p:spPr>
              <a:xfrm>
                <a:off x="2257044" y="5591952"/>
                <a:ext cx="1280160" cy="338554"/>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ctr"/>
                <a:r>
                  <a:rPr lang="en-GB" sz="1600" dirty="0">
                    <a:ea typeface="Roboto"/>
                    <a:cs typeface="Roboto"/>
                    <a:sym typeface="Roboto"/>
                  </a:rPr>
                  <a:t>agricultural</a:t>
                </a:r>
                <a:endParaRPr lang="en-GB" sz="1600" dirty="0"/>
              </a:p>
            </p:txBody>
          </p:sp>
          <p:pic>
            <p:nvPicPr>
              <p:cNvPr id="16" name="Picture 15">
                <a:extLst>
                  <a:ext uri="{FF2B5EF4-FFF2-40B4-BE49-F238E27FC236}">
                    <a16:creationId xmlns:a16="http://schemas.microsoft.com/office/drawing/2014/main" id="{D4197823-7A79-40DB-901C-66DCC6806AE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7507" y="4414497"/>
                <a:ext cx="1419234" cy="1003592"/>
              </a:xfrm>
              <a:prstGeom prst="rect">
                <a:avLst/>
              </a:prstGeom>
              <a:ln>
                <a:solidFill>
                  <a:schemeClr val="accent4">
                    <a:lumMod val="75000"/>
                  </a:schemeClr>
                </a:solidFill>
              </a:ln>
            </p:spPr>
          </p:pic>
        </p:grpSp>
      </p:grpSp>
      <p:grpSp>
        <p:nvGrpSpPr>
          <p:cNvPr id="37" name="Group 36">
            <a:extLst>
              <a:ext uri="{FF2B5EF4-FFF2-40B4-BE49-F238E27FC236}">
                <a16:creationId xmlns:a16="http://schemas.microsoft.com/office/drawing/2014/main" id="{551963B4-EE7B-43C6-9798-981C37AAC90F}"/>
              </a:ext>
            </a:extLst>
          </p:cNvPr>
          <p:cNvGrpSpPr/>
          <p:nvPr/>
        </p:nvGrpSpPr>
        <p:grpSpPr>
          <a:xfrm>
            <a:off x="8623932" y="4045598"/>
            <a:ext cx="1439562" cy="1884909"/>
            <a:chOff x="7099932" y="4045597"/>
            <a:chExt cx="1439562" cy="1884909"/>
          </a:xfrm>
        </p:grpSpPr>
        <p:sp>
          <p:nvSpPr>
            <p:cNvPr id="17" name="TextBox 16">
              <a:extLst>
                <a:ext uri="{FF2B5EF4-FFF2-40B4-BE49-F238E27FC236}">
                  <a16:creationId xmlns:a16="http://schemas.microsoft.com/office/drawing/2014/main" id="{05838E21-E5A1-440C-A097-6B886979651B}"/>
                </a:ext>
              </a:extLst>
            </p:cNvPr>
            <p:cNvSpPr txBox="1"/>
            <p:nvPr/>
          </p:nvSpPr>
          <p:spPr>
            <a:xfrm>
              <a:off x="7454894" y="4045597"/>
              <a:ext cx="781461" cy="338554"/>
            </a:xfrm>
            <a:prstGeom prst="rect">
              <a:avLst/>
            </a:prstGeom>
            <a:solidFill>
              <a:schemeClr val="accent4">
                <a:lumMod val="75000"/>
              </a:schemeClr>
            </a:solidFill>
            <a:ln>
              <a:solidFill>
                <a:schemeClr val="accent4">
                  <a:lumMod val="75000"/>
                </a:schemeClr>
              </a:solidFill>
            </a:ln>
          </p:spPr>
          <p:style>
            <a:lnRef idx="2">
              <a:schemeClr val="accent4"/>
            </a:lnRef>
            <a:fillRef idx="1">
              <a:schemeClr val="lt1"/>
            </a:fillRef>
            <a:effectRef idx="0">
              <a:schemeClr val="accent4"/>
            </a:effectRef>
            <a:fontRef idx="minor">
              <a:schemeClr val="dk1"/>
            </a:fontRef>
          </p:style>
          <p:txBody>
            <a:bodyPr wrap="square">
              <a:spAutoFit/>
            </a:bodyPr>
            <a:lstStyle/>
            <a:p>
              <a:pPr algn="ctr"/>
              <a:endParaRPr lang="en-GB" sz="1600" b="1" dirty="0">
                <a:solidFill>
                  <a:schemeClr val="bg1"/>
                </a:solidFill>
              </a:endParaRPr>
            </a:p>
          </p:txBody>
        </p:sp>
        <p:grpSp>
          <p:nvGrpSpPr>
            <p:cNvPr id="29" name="Group 28">
              <a:extLst>
                <a:ext uri="{FF2B5EF4-FFF2-40B4-BE49-F238E27FC236}">
                  <a16:creationId xmlns:a16="http://schemas.microsoft.com/office/drawing/2014/main" id="{F7B2AAD5-780D-4E4C-B52C-363F6F32348C}"/>
                </a:ext>
              </a:extLst>
            </p:cNvPr>
            <p:cNvGrpSpPr/>
            <p:nvPr/>
          </p:nvGrpSpPr>
          <p:grpSpPr>
            <a:xfrm>
              <a:off x="7099932" y="4470184"/>
              <a:ext cx="1439562" cy="1460322"/>
              <a:chOff x="7099932" y="4470184"/>
              <a:chExt cx="1439562" cy="1460322"/>
            </a:xfrm>
          </p:grpSpPr>
          <p:sp>
            <p:nvSpPr>
              <p:cNvPr id="14" name="TextBox 13">
                <a:extLst>
                  <a:ext uri="{FF2B5EF4-FFF2-40B4-BE49-F238E27FC236}">
                    <a16:creationId xmlns:a16="http://schemas.microsoft.com/office/drawing/2014/main" id="{B6096810-7445-4978-8E17-B93E6B783B75}"/>
                  </a:ext>
                </a:extLst>
              </p:cNvPr>
              <p:cNvSpPr txBox="1"/>
              <p:nvPr/>
            </p:nvSpPr>
            <p:spPr>
              <a:xfrm>
                <a:off x="7223760" y="5591952"/>
                <a:ext cx="1243584" cy="338554"/>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ctr"/>
                <a:r>
                  <a:rPr lang="en-GB" sz="1600" dirty="0">
                    <a:ea typeface="Roboto"/>
                    <a:cs typeface="Roboto"/>
                    <a:sym typeface="Roboto"/>
                  </a:rPr>
                  <a:t>commercial</a:t>
                </a:r>
              </a:p>
            </p:txBody>
          </p:sp>
          <p:pic>
            <p:nvPicPr>
              <p:cNvPr id="18" name="Picture 17">
                <a:extLst>
                  <a:ext uri="{FF2B5EF4-FFF2-40B4-BE49-F238E27FC236}">
                    <a16:creationId xmlns:a16="http://schemas.microsoft.com/office/drawing/2014/main" id="{FED8F0E0-F2DE-43CF-9C0D-41395C2C712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099932" y="4470184"/>
                <a:ext cx="1439562" cy="1010340"/>
              </a:xfrm>
              <a:prstGeom prst="rect">
                <a:avLst/>
              </a:prstGeom>
            </p:spPr>
          </p:pic>
        </p:grpSp>
      </p:grpSp>
      <p:grpSp>
        <p:nvGrpSpPr>
          <p:cNvPr id="20" name="Group 19">
            <a:extLst>
              <a:ext uri="{FF2B5EF4-FFF2-40B4-BE49-F238E27FC236}">
                <a16:creationId xmlns:a16="http://schemas.microsoft.com/office/drawing/2014/main" id="{ABDB3DB6-D36A-4701-8CAF-3DA41392476F}"/>
              </a:ext>
            </a:extLst>
          </p:cNvPr>
          <p:cNvGrpSpPr/>
          <p:nvPr/>
        </p:nvGrpSpPr>
        <p:grpSpPr>
          <a:xfrm>
            <a:off x="2197482" y="4045598"/>
            <a:ext cx="1439563" cy="1884908"/>
            <a:chOff x="673481" y="4045598"/>
            <a:chExt cx="1439563" cy="1884908"/>
          </a:xfrm>
        </p:grpSpPr>
        <p:sp>
          <p:nvSpPr>
            <p:cNvPr id="3" name="TextBox 2">
              <a:extLst>
                <a:ext uri="{FF2B5EF4-FFF2-40B4-BE49-F238E27FC236}">
                  <a16:creationId xmlns:a16="http://schemas.microsoft.com/office/drawing/2014/main" id="{A4BEAD52-FEBA-40B5-B6E2-F3A15417B67E}"/>
                </a:ext>
              </a:extLst>
            </p:cNvPr>
            <p:cNvSpPr txBox="1"/>
            <p:nvPr/>
          </p:nvSpPr>
          <p:spPr>
            <a:xfrm>
              <a:off x="978084" y="4045598"/>
              <a:ext cx="781461" cy="338554"/>
            </a:xfrm>
            <a:prstGeom prst="rect">
              <a:avLst/>
            </a:prstGeom>
            <a:solidFill>
              <a:schemeClr val="accent4">
                <a:lumMod val="75000"/>
              </a:schemeClr>
            </a:solidFill>
            <a:ln>
              <a:solidFill>
                <a:schemeClr val="accent4">
                  <a:lumMod val="75000"/>
                </a:schemeClr>
              </a:solidFill>
            </a:ln>
          </p:spPr>
          <p:style>
            <a:lnRef idx="2">
              <a:schemeClr val="accent4"/>
            </a:lnRef>
            <a:fillRef idx="1">
              <a:schemeClr val="lt1"/>
            </a:fillRef>
            <a:effectRef idx="0">
              <a:schemeClr val="accent4"/>
            </a:effectRef>
            <a:fontRef idx="minor">
              <a:schemeClr val="dk1"/>
            </a:fontRef>
          </p:style>
          <p:txBody>
            <a:bodyPr wrap="square">
              <a:spAutoFit/>
            </a:bodyPr>
            <a:lstStyle/>
            <a:p>
              <a:pPr algn="ctr"/>
              <a:endParaRPr lang="en-GB" sz="1600" b="1" dirty="0">
                <a:solidFill>
                  <a:schemeClr val="bg1"/>
                </a:solidFill>
              </a:endParaRPr>
            </a:p>
          </p:txBody>
        </p:sp>
        <p:grpSp>
          <p:nvGrpSpPr>
            <p:cNvPr id="25" name="Group 24">
              <a:extLst>
                <a:ext uri="{FF2B5EF4-FFF2-40B4-BE49-F238E27FC236}">
                  <a16:creationId xmlns:a16="http://schemas.microsoft.com/office/drawing/2014/main" id="{9122C3D7-04A2-4F87-917A-80170ADC4EC6}"/>
                </a:ext>
              </a:extLst>
            </p:cNvPr>
            <p:cNvGrpSpPr/>
            <p:nvPr/>
          </p:nvGrpSpPr>
          <p:grpSpPr>
            <a:xfrm>
              <a:off x="673481" y="4414497"/>
              <a:ext cx="1439563" cy="1516009"/>
              <a:chOff x="673481" y="4414497"/>
              <a:chExt cx="1439563" cy="1516009"/>
            </a:xfrm>
          </p:grpSpPr>
          <p:sp>
            <p:nvSpPr>
              <p:cNvPr id="10" name="TextBox 9">
                <a:extLst>
                  <a:ext uri="{FF2B5EF4-FFF2-40B4-BE49-F238E27FC236}">
                    <a16:creationId xmlns:a16="http://schemas.microsoft.com/office/drawing/2014/main" id="{903FC967-7D48-4260-8423-744D158AD2FA}"/>
                  </a:ext>
                </a:extLst>
              </p:cNvPr>
              <p:cNvSpPr txBox="1"/>
              <p:nvPr/>
            </p:nvSpPr>
            <p:spPr>
              <a:xfrm>
                <a:off x="762000" y="5591952"/>
                <a:ext cx="1213104" cy="338554"/>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ctr"/>
                <a:r>
                  <a:rPr lang="en-GB" sz="1600" dirty="0">
                    <a:ea typeface="Roboto"/>
                    <a:cs typeface="Roboto"/>
                    <a:sym typeface="Roboto"/>
                  </a:rPr>
                  <a:t>residential</a:t>
                </a:r>
                <a:endParaRPr lang="en-GB" sz="1600" dirty="0"/>
              </a:p>
            </p:txBody>
          </p:sp>
          <p:pic>
            <p:nvPicPr>
              <p:cNvPr id="21" name="Picture 20">
                <a:extLst>
                  <a:ext uri="{FF2B5EF4-FFF2-40B4-BE49-F238E27FC236}">
                    <a16:creationId xmlns:a16="http://schemas.microsoft.com/office/drawing/2014/main" id="{A898D179-F98F-41FB-9DDA-29B96864AA9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73481" y="4414497"/>
                <a:ext cx="1439563" cy="1017937"/>
              </a:xfrm>
              <a:prstGeom prst="rect">
                <a:avLst/>
              </a:prstGeom>
              <a:ln>
                <a:solidFill>
                  <a:schemeClr val="accent4">
                    <a:lumMod val="75000"/>
                  </a:schemeClr>
                </a:solidFill>
              </a:ln>
            </p:spPr>
          </p:pic>
        </p:grpSp>
      </p:grpSp>
      <p:grpSp>
        <p:nvGrpSpPr>
          <p:cNvPr id="36" name="Group 35">
            <a:extLst>
              <a:ext uri="{FF2B5EF4-FFF2-40B4-BE49-F238E27FC236}">
                <a16:creationId xmlns:a16="http://schemas.microsoft.com/office/drawing/2014/main" id="{46A3D5F9-FC73-47A6-A2DA-44BCF8BB3EA7}"/>
              </a:ext>
            </a:extLst>
          </p:cNvPr>
          <p:cNvGrpSpPr/>
          <p:nvPr/>
        </p:nvGrpSpPr>
        <p:grpSpPr>
          <a:xfrm>
            <a:off x="6792708" y="4045598"/>
            <a:ext cx="1710924" cy="1884909"/>
            <a:chOff x="5268708" y="4045597"/>
            <a:chExt cx="1710924" cy="1884909"/>
          </a:xfrm>
        </p:grpSpPr>
        <p:sp>
          <p:nvSpPr>
            <p:cNvPr id="15" name="TextBox 14">
              <a:extLst>
                <a:ext uri="{FF2B5EF4-FFF2-40B4-BE49-F238E27FC236}">
                  <a16:creationId xmlns:a16="http://schemas.microsoft.com/office/drawing/2014/main" id="{1C12561A-DD03-4AB1-951C-8DF1C9056825}"/>
                </a:ext>
              </a:extLst>
            </p:cNvPr>
            <p:cNvSpPr txBox="1"/>
            <p:nvPr/>
          </p:nvSpPr>
          <p:spPr>
            <a:xfrm>
              <a:off x="5786771" y="4045597"/>
              <a:ext cx="781461" cy="338554"/>
            </a:xfrm>
            <a:prstGeom prst="rect">
              <a:avLst/>
            </a:prstGeom>
            <a:solidFill>
              <a:schemeClr val="accent4">
                <a:lumMod val="75000"/>
              </a:schemeClr>
            </a:solidFill>
            <a:ln>
              <a:solidFill>
                <a:schemeClr val="accent4">
                  <a:lumMod val="75000"/>
                </a:schemeClr>
              </a:solidFill>
            </a:ln>
          </p:spPr>
          <p:style>
            <a:lnRef idx="2">
              <a:schemeClr val="accent4"/>
            </a:lnRef>
            <a:fillRef idx="1">
              <a:schemeClr val="lt1"/>
            </a:fillRef>
            <a:effectRef idx="0">
              <a:schemeClr val="accent4"/>
            </a:effectRef>
            <a:fontRef idx="minor">
              <a:schemeClr val="dk1"/>
            </a:fontRef>
          </p:style>
          <p:txBody>
            <a:bodyPr wrap="square">
              <a:spAutoFit/>
            </a:bodyPr>
            <a:lstStyle/>
            <a:p>
              <a:pPr algn="ctr"/>
              <a:endParaRPr lang="en-GB" sz="1600" b="1" dirty="0">
                <a:solidFill>
                  <a:schemeClr val="bg1"/>
                </a:solidFill>
              </a:endParaRPr>
            </a:p>
          </p:txBody>
        </p:sp>
        <p:grpSp>
          <p:nvGrpSpPr>
            <p:cNvPr id="28" name="Group 27">
              <a:extLst>
                <a:ext uri="{FF2B5EF4-FFF2-40B4-BE49-F238E27FC236}">
                  <a16:creationId xmlns:a16="http://schemas.microsoft.com/office/drawing/2014/main" id="{11E96749-97B2-4707-88CD-8DAA4A1C4340}"/>
                </a:ext>
              </a:extLst>
            </p:cNvPr>
            <p:cNvGrpSpPr/>
            <p:nvPr/>
          </p:nvGrpSpPr>
          <p:grpSpPr>
            <a:xfrm>
              <a:off x="5268708" y="4423509"/>
              <a:ext cx="1710924" cy="1506997"/>
              <a:chOff x="5268708" y="4423509"/>
              <a:chExt cx="1710924" cy="1506997"/>
            </a:xfrm>
          </p:grpSpPr>
          <p:sp>
            <p:nvSpPr>
              <p:cNvPr id="12" name="TextBox 11">
                <a:extLst>
                  <a:ext uri="{FF2B5EF4-FFF2-40B4-BE49-F238E27FC236}">
                    <a16:creationId xmlns:a16="http://schemas.microsoft.com/office/drawing/2014/main" id="{66F89649-2BEF-4687-9E98-4B121DA2C104}"/>
                  </a:ext>
                </a:extLst>
              </p:cNvPr>
              <p:cNvSpPr txBox="1"/>
              <p:nvPr/>
            </p:nvSpPr>
            <p:spPr>
              <a:xfrm>
                <a:off x="5411724" y="5591952"/>
                <a:ext cx="1530096" cy="338554"/>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ctr"/>
                <a:r>
                  <a:rPr lang="en-GB" sz="1600" dirty="0">
                    <a:ea typeface="Roboto"/>
                    <a:cs typeface="Roboto"/>
                    <a:sym typeface="Roboto"/>
                  </a:rPr>
                  <a:t>transport</a:t>
                </a:r>
                <a:endParaRPr lang="en-GB" sz="1600" dirty="0"/>
              </a:p>
            </p:txBody>
          </p:sp>
          <p:pic>
            <p:nvPicPr>
              <p:cNvPr id="24" name="Picture 23">
                <a:extLst>
                  <a:ext uri="{FF2B5EF4-FFF2-40B4-BE49-F238E27FC236}">
                    <a16:creationId xmlns:a16="http://schemas.microsoft.com/office/drawing/2014/main" id="{A478075F-2103-4011-A348-73C18E7A0CB2}"/>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268708" y="4423509"/>
                <a:ext cx="1710924" cy="1010340"/>
              </a:xfrm>
              <a:prstGeom prst="rect">
                <a:avLst/>
              </a:prstGeom>
              <a:ln>
                <a:solidFill>
                  <a:schemeClr val="accent4">
                    <a:lumMod val="75000"/>
                  </a:schemeClr>
                </a:solidFill>
              </a:ln>
            </p:spPr>
          </p:pic>
        </p:grpSp>
      </p:grpSp>
    </p:spTree>
    <p:extLst>
      <p:ext uri="{BB962C8B-B14F-4D97-AF65-F5344CB8AC3E}">
        <p14:creationId xmlns:p14="http://schemas.microsoft.com/office/powerpoint/2010/main" val="192927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500"/>
                                        <p:tgtEl>
                                          <p:spTgt spid="2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fade">
                                      <p:cBhvr>
                                        <p:cTn id="17" dur="500"/>
                                        <p:tgtEl>
                                          <p:spTgt spid="3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5"/>
                                        </p:tgtEl>
                                        <p:attrNameLst>
                                          <p:attrName>style.visibility</p:attrName>
                                        </p:attrNameLst>
                                      </p:cBhvr>
                                      <p:to>
                                        <p:strVal val="visible"/>
                                      </p:to>
                                    </p:set>
                                    <p:animEffect transition="in" filter="fade">
                                      <p:cBhvr>
                                        <p:cTn id="22" dur="500"/>
                                        <p:tgtEl>
                                          <p:spTgt spid="3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6"/>
                                        </p:tgtEl>
                                        <p:attrNameLst>
                                          <p:attrName>style.visibility</p:attrName>
                                        </p:attrNameLst>
                                      </p:cBhvr>
                                      <p:to>
                                        <p:strVal val="visible"/>
                                      </p:to>
                                    </p:set>
                                    <p:animEffect transition="in" filter="fade">
                                      <p:cBhvr>
                                        <p:cTn id="27" dur="500"/>
                                        <p:tgtEl>
                                          <p:spTgt spid="36"/>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7"/>
                                        </p:tgtEl>
                                        <p:attrNameLst>
                                          <p:attrName>style.visibility</p:attrName>
                                        </p:attrNameLst>
                                      </p:cBhvr>
                                      <p:to>
                                        <p:strVal val="visible"/>
                                      </p:to>
                                    </p:set>
                                    <p:animEffect transition="in" filter="fade">
                                      <p:cBhvr>
                                        <p:cTn id="32"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3584577F-7E7E-44D1-B7FE-EEE30AA07CA9}"/>
              </a:ext>
            </a:extLst>
          </p:cNvPr>
          <p:cNvGrpSpPr/>
          <p:nvPr/>
        </p:nvGrpSpPr>
        <p:grpSpPr>
          <a:xfrm>
            <a:off x="2204320" y="1357378"/>
            <a:ext cx="7859174" cy="4845715"/>
            <a:chOff x="680320" y="1357377"/>
            <a:chExt cx="7859174" cy="2537967"/>
          </a:xfrm>
        </p:grpSpPr>
        <p:sp>
          <p:nvSpPr>
            <p:cNvPr id="4" name="Rectangle 3">
              <a:extLst>
                <a:ext uri="{FF2B5EF4-FFF2-40B4-BE49-F238E27FC236}">
                  <a16:creationId xmlns:a16="http://schemas.microsoft.com/office/drawing/2014/main" id="{5171F92E-8AC5-42F6-B541-5648AC2CF500}"/>
                </a:ext>
              </a:extLst>
            </p:cNvPr>
            <p:cNvSpPr/>
            <p:nvPr/>
          </p:nvSpPr>
          <p:spPr>
            <a:xfrm>
              <a:off x="680320" y="1357377"/>
              <a:ext cx="7859174" cy="2537967"/>
            </a:xfrm>
            <a:prstGeom prst="rect">
              <a:avLst/>
            </a:prstGeom>
            <a:solidFill>
              <a:schemeClr val="bg1"/>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C345379F-7A78-4D98-9DA9-8E086CA27137}"/>
                </a:ext>
              </a:extLst>
            </p:cNvPr>
            <p:cNvSpPr txBox="1"/>
            <p:nvPr/>
          </p:nvSpPr>
          <p:spPr>
            <a:xfrm>
              <a:off x="741504" y="1604565"/>
              <a:ext cx="3665324" cy="1595875"/>
            </a:xfrm>
            <a:prstGeom prst="rect">
              <a:avLst/>
            </a:prstGeom>
            <a:noFill/>
          </p:spPr>
          <p:txBody>
            <a:bodyPr wrap="square">
              <a:spAutoFit/>
            </a:bodyPr>
            <a:lstStyle/>
            <a:p>
              <a:r>
                <a:rPr lang="en-GB" sz="1600" dirty="0">
                  <a:ea typeface="Roboto"/>
                  <a:cs typeface="Roboto"/>
                  <a:sym typeface="Roboto"/>
                </a:rPr>
                <a:t>Economy relates to how good a place is at producing and making goods and how much money it has (its wealth).</a:t>
              </a:r>
            </a:p>
            <a:p>
              <a:endParaRPr lang="en-GB" sz="1600" dirty="0">
                <a:ea typeface="Roboto"/>
                <a:cs typeface="Roboto"/>
                <a:sym typeface="Roboto"/>
              </a:endParaRPr>
            </a:p>
            <a:p>
              <a:r>
                <a:rPr lang="en-GB" sz="1600" dirty="0">
                  <a:ea typeface="Roboto"/>
                  <a:cs typeface="Roboto"/>
                  <a:sym typeface="Roboto"/>
                </a:rPr>
                <a:t>When we study economic activity, we look at the amount a country sells and makes, as well as their trade links with other areas. </a:t>
              </a:r>
            </a:p>
            <a:p>
              <a:endParaRPr lang="en-GB" sz="1600" dirty="0">
                <a:ea typeface="Roboto"/>
                <a:cs typeface="Roboto"/>
                <a:sym typeface="Roboto"/>
              </a:endParaRPr>
            </a:p>
            <a:p>
              <a:r>
                <a:rPr lang="en-GB" sz="1600" dirty="0">
                  <a:ea typeface="Roboto"/>
                  <a:cs typeface="Roboto"/>
                  <a:sym typeface="Roboto"/>
                </a:rPr>
                <a:t>This can affect the country’s wealth and other factors, such as employment and housing. </a:t>
              </a:r>
            </a:p>
          </p:txBody>
        </p:sp>
      </p:grpSp>
      <p:sp>
        <p:nvSpPr>
          <p:cNvPr id="2" name="Title 1">
            <a:extLst>
              <a:ext uri="{FF2B5EF4-FFF2-40B4-BE49-F238E27FC236}">
                <a16:creationId xmlns:a16="http://schemas.microsoft.com/office/drawing/2014/main" id="{6F6A8201-3498-420C-8DAE-E5F48F63F37E}"/>
              </a:ext>
            </a:extLst>
          </p:cNvPr>
          <p:cNvSpPr>
            <a:spLocks noGrp="1"/>
          </p:cNvSpPr>
          <p:nvPr>
            <p:ph type="title"/>
          </p:nvPr>
        </p:nvSpPr>
        <p:spPr/>
        <p:txBody>
          <a:bodyPr/>
          <a:lstStyle/>
          <a:p>
            <a:r>
              <a:rPr lang="en-GB" dirty="0">
                <a:solidFill>
                  <a:schemeClr val="accent4">
                    <a:lumMod val="75000"/>
                  </a:schemeClr>
                </a:solidFill>
              </a:rPr>
              <a:t>Human Geography</a:t>
            </a:r>
          </a:p>
        </p:txBody>
      </p:sp>
      <p:sp>
        <p:nvSpPr>
          <p:cNvPr id="19" name="Rectangle 18">
            <a:hlinkClick r:id="rId2"/>
            <a:extLst>
              <a:ext uri="{FF2B5EF4-FFF2-40B4-BE49-F238E27FC236}">
                <a16:creationId xmlns:a16="http://schemas.microsoft.com/office/drawing/2014/main" id="{4E4D6553-6BEC-49BF-B03E-8BAD1D2D0EB2}"/>
              </a:ext>
            </a:extLst>
          </p:cNvPr>
          <p:cNvSpPr/>
          <p:nvPr/>
        </p:nvSpPr>
        <p:spPr>
          <a:xfrm>
            <a:off x="9906255" y="6547104"/>
            <a:ext cx="761745" cy="2988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599D6925-5BB2-4173-87A2-F7D0EEC63FDB}"/>
              </a:ext>
            </a:extLst>
          </p:cNvPr>
          <p:cNvSpPr txBox="1"/>
          <p:nvPr/>
        </p:nvSpPr>
        <p:spPr>
          <a:xfrm>
            <a:off x="2204320" y="1357377"/>
            <a:ext cx="7859174" cy="338554"/>
          </a:xfrm>
          <a:prstGeom prst="rect">
            <a:avLst/>
          </a:prstGeom>
          <a:solidFill>
            <a:schemeClr val="accent4">
              <a:lumMod val="75000"/>
            </a:schemeClr>
          </a:solidFill>
          <a:ln>
            <a:noFill/>
          </a:ln>
        </p:spPr>
        <p:style>
          <a:lnRef idx="2">
            <a:schemeClr val="accent4"/>
          </a:lnRef>
          <a:fillRef idx="1">
            <a:schemeClr val="lt1"/>
          </a:fillRef>
          <a:effectRef idx="0">
            <a:schemeClr val="accent4"/>
          </a:effectRef>
          <a:fontRef idx="minor">
            <a:schemeClr val="dk1"/>
          </a:fontRef>
        </p:style>
        <p:txBody>
          <a:bodyPr wrap="square">
            <a:spAutoFit/>
          </a:bodyPr>
          <a:lstStyle/>
          <a:p>
            <a:pPr algn="ctr"/>
            <a:r>
              <a:rPr lang="en-GB" sz="1600" b="1" dirty="0">
                <a:solidFill>
                  <a:schemeClr val="bg1"/>
                </a:solidFill>
              </a:rPr>
              <a:t>Economic Activity</a:t>
            </a:r>
          </a:p>
        </p:txBody>
      </p:sp>
      <p:grpSp>
        <p:nvGrpSpPr>
          <p:cNvPr id="12" name="Group 11">
            <a:extLst>
              <a:ext uri="{FF2B5EF4-FFF2-40B4-BE49-F238E27FC236}">
                <a16:creationId xmlns:a16="http://schemas.microsoft.com/office/drawing/2014/main" id="{28600681-38F4-4401-8BAB-5401C5122ECE}"/>
              </a:ext>
            </a:extLst>
          </p:cNvPr>
          <p:cNvGrpSpPr/>
          <p:nvPr/>
        </p:nvGrpSpPr>
        <p:grpSpPr>
          <a:xfrm>
            <a:off x="5992012" y="2430605"/>
            <a:ext cx="4044803" cy="3740639"/>
            <a:chOff x="4468011" y="2430604"/>
            <a:chExt cx="4044803" cy="3740639"/>
          </a:xfrm>
        </p:grpSpPr>
        <p:pic>
          <p:nvPicPr>
            <p:cNvPr id="9" name="Picture 8">
              <a:extLst>
                <a:ext uri="{FF2B5EF4-FFF2-40B4-BE49-F238E27FC236}">
                  <a16:creationId xmlns:a16="http://schemas.microsoft.com/office/drawing/2014/main" id="{10F21B81-E774-484C-8E67-87F54AE1168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68011" y="3691854"/>
              <a:ext cx="4044803" cy="2479389"/>
            </a:xfrm>
            <a:prstGeom prst="rect">
              <a:avLst/>
            </a:prstGeom>
          </p:spPr>
        </p:pic>
        <p:pic>
          <p:nvPicPr>
            <p:cNvPr id="11" name="Picture 10">
              <a:extLst>
                <a:ext uri="{FF2B5EF4-FFF2-40B4-BE49-F238E27FC236}">
                  <a16:creationId xmlns:a16="http://schemas.microsoft.com/office/drawing/2014/main" id="{998DA773-68E0-447E-8794-4DB1D1E8DF1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98758" y="2430604"/>
              <a:ext cx="1904978" cy="1834476"/>
            </a:xfrm>
            <a:prstGeom prst="rect">
              <a:avLst/>
            </a:prstGeom>
          </p:spPr>
        </p:pic>
      </p:grpSp>
    </p:spTree>
    <p:extLst>
      <p:ext uri="{BB962C8B-B14F-4D97-AF65-F5344CB8AC3E}">
        <p14:creationId xmlns:p14="http://schemas.microsoft.com/office/powerpoint/2010/main" val="2742987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par>
                                <p:cTn id="8" presetID="22" presetClass="entr" presetSubtype="1"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up)">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3584577F-7E7E-44D1-B7FE-EEE30AA07CA9}"/>
              </a:ext>
            </a:extLst>
          </p:cNvPr>
          <p:cNvGrpSpPr/>
          <p:nvPr/>
        </p:nvGrpSpPr>
        <p:grpSpPr>
          <a:xfrm>
            <a:off x="2204320" y="1357378"/>
            <a:ext cx="7859174" cy="2537967"/>
            <a:chOff x="680320" y="1357377"/>
            <a:chExt cx="7859174" cy="2537967"/>
          </a:xfrm>
        </p:grpSpPr>
        <p:sp>
          <p:nvSpPr>
            <p:cNvPr id="4" name="Rectangle 3">
              <a:extLst>
                <a:ext uri="{FF2B5EF4-FFF2-40B4-BE49-F238E27FC236}">
                  <a16:creationId xmlns:a16="http://schemas.microsoft.com/office/drawing/2014/main" id="{5171F92E-8AC5-42F6-B541-5648AC2CF500}"/>
                </a:ext>
              </a:extLst>
            </p:cNvPr>
            <p:cNvSpPr/>
            <p:nvPr/>
          </p:nvSpPr>
          <p:spPr>
            <a:xfrm>
              <a:off x="680320" y="1357377"/>
              <a:ext cx="7859174" cy="2537967"/>
            </a:xfrm>
            <a:prstGeom prst="rect">
              <a:avLst/>
            </a:prstGeom>
            <a:solidFill>
              <a:schemeClr val="bg1"/>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C345379F-7A78-4D98-9DA9-8E086CA27137}"/>
                </a:ext>
              </a:extLst>
            </p:cNvPr>
            <p:cNvSpPr txBox="1"/>
            <p:nvPr/>
          </p:nvSpPr>
          <p:spPr>
            <a:xfrm>
              <a:off x="708968" y="1821055"/>
              <a:ext cx="7801878" cy="1815882"/>
            </a:xfrm>
            <a:prstGeom prst="rect">
              <a:avLst/>
            </a:prstGeom>
            <a:noFill/>
          </p:spPr>
          <p:txBody>
            <a:bodyPr wrap="square">
              <a:spAutoFit/>
            </a:bodyPr>
            <a:lstStyle/>
            <a:p>
              <a:r>
                <a:rPr lang="en-GB" sz="1600" dirty="0">
                  <a:ea typeface="Roboto"/>
                  <a:cs typeface="Roboto"/>
                  <a:sym typeface="Roboto"/>
                </a:rPr>
                <a:t>When we study energy resources, we look at what opportunities an area of land offers to generate electricity.</a:t>
              </a:r>
            </a:p>
            <a:p>
              <a:endParaRPr lang="en-GB" sz="1600" dirty="0">
                <a:ea typeface="Roboto"/>
                <a:cs typeface="Roboto"/>
                <a:sym typeface="Roboto"/>
              </a:endParaRPr>
            </a:p>
            <a:p>
              <a:r>
                <a:rPr lang="en-GB" sz="1600" dirty="0">
                  <a:ea typeface="Roboto"/>
                  <a:cs typeface="Roboto"/>
                  <a:sym typeface="Roboto"/>
                </a:rPr>
                <a:t>Some areas of land might contain fossil fuels, such as coal, oil or gas.</a:t>
              </a:r>
            </a:p>
            <a:p>
              <a:endParaRPr lang="en-GB" sz="1600" dirty="0">
                <a:ea typeface="Roboto"/>
                <a:cs typeface="Roboto"/>
                <a:sym typeface="Roboto"/>
              </a:endParaRPr>
            </a:p>
            <a:p>
              <a:r>
                <a:rPr lang="en-GB" sz="1600" dirty="0">
                  <a:ea typeface="Roboto"/>
                  <a:cs typeface="Roboto"/>
                  <a:sym typeface="Roboto"/>
                </a:rPr>
                <a:t>Other areas have an ideal climate or landscape for harvesting renewable energy sources, such as solar, wind, hydroelectric or geothermal power.</a:t>
              </a:r>
            </a:p>
          </p:txBody>
        </p:sp>
      </p:grpSp>
      <p:sp>
        <p:nvSpPr>
          <p:cNvPr id="2" name="Title 1">
            <a:extLst>
              <a:ext uri="{FF2B5EF4-FFF2-40B4-BE49-F238E27FC236}">
                <a16:creationId xmlns:a16="http://schemas.microsoft.com/office/drawing/2014/main" id="{6F6A8201-3498-420C-8DAE-E5F48F63F37E}"/>
              </a:ext>
            </a:extLst>
          </p:cNvPr>
          <p:cNvSpPr>
            <a:spLocks noGrp="1"/>
          </p:cNvSpPr>
          <p:nvPr>
            <p:ph type="title"/>
          </p:nvPr>
        </p:nvSpPr>
        <p:spPr/>
        <p:txBody>
          <a:bodyPr/>
          <a:lstStyle/>
          <a:p>
            <a:r>
              <a:rPr lang="en-GB" dirty="0">
                <a:solidFill>
                  <a:schemeClr val="accent4">
                    <a:lumMod val="75000"/>
                  </a:schemeClr>
                </a:solidFill>
              </a:rPr>
              <a:t>Human Geography</a:t>
            </a:r>
          </a:p>
        </p:txBody>
      </p:sp>
      <p:sp>
        <p:nvSpPr>
          <p:cNvPr id="19" name="Rectangle 18">
            <a:hlinkClick r:id="rId2"/>
            <a:extLst>
              <a:ext uri="{FF2B5EF4-FFF2-40B4-BE49-F238E27FC236}">
                <a16:creationId xmlns:a16="http://schemas.microsoft.com/office/drawing/2014/main" id="{4E4D6553-6BEC-49BF-B03E-8BAD1D2D0EB2}"/>
              </a:ext>
            </a:extLst>
          </p:cNvPr>
          <p:cNvSpPr/>
          <p:nvPr/>
        </p:nvSpPr>
        <p:spPr>
          <a:xfrm>
            <a:off x="9906255" y="6547104"/>
            <a:ext cx="761745" cy="2988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599D6925-5BB2-4173-87A2-F7D0EEC63FDB}"/>
              </a:ext>
            </a:extLst>
          </p:cNvPr>
          <p:cNvSpPr txBox="1"/>
          <p:nvPr/>
        </p:nvSpPr>
        <p:spPr>
          <a:xfrm>
            <a:off x="2204320" y="1357377"/>
            <a:ext cx="7859174" cy="338554"/>
          </a:xfrm>
          <a:prstGeom prst="rect">
            <a:avLst/>
          </a:prstGeom>
          <a:solidFill>
            <a:schemeClr val="accent4">
              <a:lumMod val="75000"/>
            </a:schemeClr>
          </a:solidFill>
          <a:ln>
            <a:noFill/>
          </a:ln>
        </p:spPr>
        <p:style>
          <a:lnRef idx="2">
            <a:schemeClr val="accent4"/>
          </a:lnRef>
          <a:fillRef idx="1">
            <a:schemeClr val="lt1"/>
          </a:fillRef>
          <a:effectRef idx="0">
            <a:schemeClr val="accent4"/>
          </a:effectRef>
          <a:fontRef idx="minor">
            <a:schemeClr val="dk1"/>
          </a:fontRef>
        </p:style>
        <p:txBody>
          <a:bodyPr wrap="square">
            <a:spAutoFit/>
          </a:bodyPr>
          <a:lstStyle/>
          <a:p>
            <a:pPr algn="ctr"/>
            <a:r>
              <a:rPr lang="en-GB" sz="1600" b="1" dirty="0">
                <a:solidFill>
                  <a:schemeClr val="bg1"/>
                </a:solidFill>
              </a:rPr>
              <a:t>Energy Resources</a:t>
            </a:r>
          </a:p>
        </p:txBody>
      </p:sp>
      <p:pic>
        <p:nvPicPr>
          <p:cNvPr id="5" name="Picture 4">
            <a:extLst>
              <a:ext uri="{FF2B5EF4-FFF2-40B4-BE49-F238E27FC236}">
                <a16:creationId xmlns:a16="http://schemas.microsoft.com/office/drawing/2014/main" id="{2CAA0062-6E1A-40BC-9CE4-91D69684EF4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32969" y="4252977"/>
            <a:ext cx="2433539" cy="1689972"/>
          </a:xfrm>
          <a:prstGeom prst="rect">
            <a:avLst/>
          </a:prstGeom>
          <a:ln>
            <a:solidFill>
              <a:schemeClr val="accent4">
                <a:lumMod val="75000"/>
              </a:schemeClr>
            </a:solidFill>
          </a:ln>
        </p:spPr>
      </p:pic>
      <p:pic>
        <p:nvPicPr>
          <p:cNvPr id="9" name="Picture 8">
            <a:extLst>
              <a:ext uri="{FF2B5EF4-FFF2-40B4-BE49-F238E27FC236}">
                <a16:creationId xmlns:a16="http://schemas.microsoft.com/office/drawing/2014/main" id="{55FB7522-63DD-48A5-A7AC-FEB1E3C1DAB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955372" y="4252977"/>
            <a:ext cx="2409506" cy="1689972"/>
          </a:xfrm>
          <a:prstGeom prst="rect">
            <a:avLst/>
          </a:prstGeom>
          <a:ln>
            <a:solidFill>
              <a:schemeClr val="accent4">
                <a:lumMod val="75000"/>
              </a:schemeClr>
            </a:solidFill>
          </a:ln>
        </p:spPr>
      </p:pic>
      <p:pic>
        <p:nvPicPr>
          <p:cNvPr id="11" name="Picture 10">
            <a:extLst>
              <a:ext uri="{FF2B5EF4-FFF2-40B4-BE49-F238E27FC236}">
                <a16:creationId xmlns:a16="http://schemas.microsoft.com/office/drawing/2014/main" id="{2DEA5E57-24FB-4A65-A2A9-97E6CB71049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51624" y="4255786"/>
            <a:ext cx="2411871" cy="1686702"/>
          </a:xfrm>
          <a:prstGeom prst="rect">
            <a:avLst/>
          </a:prstGeom>
          <a:ln>
            <a:solidFill>
              <a:schemeClr val="accent4">
                <a:lumMod val="75000"/>
              </a:schemeClr>
            </a:solidFill>
          </a:ln>
        </p:spPr>
      </p:pic>
    </p:spTree>
    <p:extLst>
      <p:ext uri="{BB962C8B-B14F-4D97-AF65-F5344CB8AC3E}">
        <p14:creationId xmlns:p14="http://schemas.microsoft.com/office/powerpoint/2010/main" val="431110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par>
                                <p:cTn id="13" presetID="10" presetClass="entr" presetSubtype="0"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par>
                                <p:cTn id="16" presetID="10" presetClass="entr" presetSubtype="0" fill="hold"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3584577F-7E7E-44D1-B7FE-EEE30AA07CA9}"/>
              </a:ext>
            </a:extLst>
          </p:cNvPr>
          <p:cNvGrpSpPr/>
          <p:nvPr/>
        </p:nvGrpSpPr>
        <p:grpSpPr>
          <a:xfrm>
            <a:off x="2204320" y="1357378"/>
            <a:ext cx="7859174" cy="2537967"/>
            <a:chOff x="680320" y="1357377"/>
            <a:chExt cx="7859174" cy="2537967"/>
          </a:xfrm>
        </p:grpSpPr>
        <p:sp>
          <p:nvSpPr>
            <p:cNvPr id="4" name="Rectangle 3">
              <a:extLst>
                <a:ext uri="{FF2B5EF4-FFF2-40B4-BE49-F238E27FC236}">
                  <a16:creationId xmlns:a16="http://schemas.microsoft.com/office/drawing/2014/main" id="{5171F92E-8AC5-42F6-B541-5648AC2CF500}"/>
                </a:ext>
              </a:extLst>
            </p:cNvPr>
            <p:cNvSpPr/>
            <p:nvPr/>
          </p:nvSpPr>
          <p:spPr>
            <a:xfrm>
              <a:off x="680320" y="1357377"/>
              <a:ext cx="7859174" cy="2537967"/>
            </a:xfrm>
            <a:prstGeom prst="rect">
              <a:avLst/>
            </a:prstGeom>
            <a:solidFill>
              <a:schemeClr val="bg1"/>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C345379F-7A78-4D98-9DA9-8E086CA27137}"/>
                </a:ext>
              </a:extLst>
            </p:cNvPr>
            <p:cNvSpPr txBox="1"/>
            <p:nvPr/>
          </p:nvSpPr>
          <p:spPr>
            <a:xfrm>
              <a:off x="708968" y="1821055"/>
              <a:ext cx="7801878" cy="1815882"/>
            </a:xfrm>
            <a:prstGeom prst="rect">
              <a:avLst/>
            </a:prstGeom>
            <a:noFill/>
          </p:spPr>
          <p:txBody>
            <a:bodyPr wrap="square">
              <a:spAutoFit/>
            </a:bodyPr>
            <a:lstStyle/>
            <a:p>
              <a:r>
                <a:rPr lang="en-GB" sz="1600" dirty="0">
                  <a:ea typeface="Roboto"/>
                  <a:cs typeface="Roboto"/>
                  <a:sym typeface="Roboto"/>
                </a:rPr>
                <a:t>Humans rely on natural resources, such as food, water, energy and minerals for survival. </a:t>
              </a:r>
            </a:p>
            <a:p>
              <a:endParaRPr lang="en-GB" sz="1600" dirty="0">
                <a:ea typeface="Roboto"/>
                <a:cs typeface="Roboto"/>
                <a:sym typeface="Roboto"/>
              </a:endParaRPr>
            </a:p>
            <a:p>
              <a:r>
                <a:rPr lang="en-GB" sz="1600" dirty="0">
                  <a:ea typeface="Roboto"/>
                  <a:cs typeface="Roboto"/>
                  <a:sym typeface="Roboto"/>
                </a:rPr>
                <a:t>Different areas of earth have different amounts of each of these resources. </a:t>
              </a:r>
            </a:p>
            <a:p>
              <a:endParaRPr lang="en-GB" sz="1600" dirty="0">
                <a:ea typeface="Roboto"/>
                <a:cs typeface="Roboto"/>
                <a:sym typeface="Roboto"/>
              </a:endParaRPr>
            </a:p>
            <a:p>
              <a:r>
                <a:rPr lang="en-GB" sz="1600" dirty="0">
                  <a:ea typeface="Roboto"/>
                  <a:cs typeface="Roboto"/>
                  <a:sym typeface="Roboto"/>
                </a:rPr>
                <a:t>When we learn about resource distribution, we explore the ways in which humans make use of different resources and how the location of natural resources affects the way we live our lives.</a:t>
              </a:r>
            </a:p>
          </p:txBody>
        </p:sp>
      </p:grpSp>
      <p:sp>
        <p:nvSpPr>
          <p:cNvPr id="2" name="Title 1">
            <a:extLst>
              <a:ext uri="{FF2B5EF4-FFF2-40B4-BE49-F238E27FC236}">
                <a16:creationId xmlns:a16="http://schemas.microsoft.com/office/drawing/2014/main" id="{6F6A8201-3498-420C-8DAE-E5F48F63F37E}"/>
              </a:ext>
            </a:extLst>
          </p:cNvPr>
          <p:cNvSpPr>
            <a:spLocks noGrp="1"/>
          </p:cNvSpPr>
          <p:nvPr>
            <p:ph type="title"/>
          </p:nvPr>
        </p:nvSpPr>
        <p:spPr/>
        <p:txBody>
          <a:bodyPr/>
          <a:lstStyle/>
          <a:p>
            <a:r>
              <a:rPr lang="en-GB" dirty="0">
                <a:solidFill>
                  <a:schemeClr val="accent4">
                    <a:lumMod val="75000"/>
                  </a:schemeClr>
                </a:solidFill>
              </a:rPr>
              <a:t>Human Geography</a:t>
            </a:r>
          </a:p>
        </p:txBody>
      </p:sp>
      <p:sp>
        <p:nvSpPr>
          <p:cNvPr id="19" name="Rectangle 18">
            <a:hlinkClick r:id="rId2"/>
            <a:extLst>
              <a:ext uri="{FF2B5EF4-FFF2-40B4-BE49-F238E27FC236}">
                <a16:creationId xmlns:a16="http://schemas.microsoft.com/office/drawing/2014/main" id="{4E4D6553-6BEC-49BF-B03E-8BAD1D2D0EB2}"/>
              </a:ext>
            </a:extLst>
          </p:cNvPr>
          <p:cNvSpPr/>
          <p:nvPr/>
        </p:nvSpPr>
        <p:spPr>
          <a:xfrm>
            <a:off x="9906255" y="6547104"/>
            <a:ext cx="761745" cy="2988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599D6925-5BB2-4173-87A2-F7D0EEC63FDB}"/>
              </a:ext>
            </a:extLst>
          </p:cNvPr>
          <p:cNvSpPr txBox="1"/>
          <p:nvPr/>
        </p:nvSpPr>
        <p:spPr>
          <a:xfrm>
            <a:off x="2204320" y="1357377"/>
            <a:ext cx="7859174" cy="338554"/>
          </a:xfrm>
          <a:prstGeom prst="rect">
            <a:avLst/>
          </a:prstGeom>
          <a:solidFill>
            <a:schemeClr val="accent4">
              <a:lumMod val="75000"/>
            </a:schemeClr>
          </a:solidFill>
          <a:ln>
            <a:noFill/>
          </a:ln>
        </p:spPr>
        <p:style>
          <a:lnRef idx="2">
            <a:schemeClr val="accent4"/>
          </a:lnRef>
          <a:fillRef idx="1">
            <a:schemeClr val="lt1"/>
          </a:fillRef>
          <a:effectRef idx="0">
            <a:schemeClr val="accent4"/>
          </a:effectRef>
          <a:fontRef idx="minor">
            <a:schemeClr val="dk1"/>
          </a:fontRef>
        </p:style>
        <p:txBody>
          <a:bodyPr wrap="square">
            <a:spAutoFit/>
          </a:bodyPr>
          <a:lstStyle/>
          <a:p>
            <a:pPr algn="ctr"/>
            <a:r>
              <a:rPr lang="en-GB" sz="1600" b="1" dirty="0">
                <a:solidFill>
                  <a:schemeClr val="bg1"/>
                </a:solidFill>
              </a:rPr>
              <a:t>Resource Distribution</a:t>
            </a:r>
          </a:p>
        </p:txBody>
      </p:sp>
      <p:pic>
        <p:nvPicPr>
          <p:cNvPr id="5" name="Picture 4">
            <a:extLst>
              <a:ext uri="{FF2B5EF4-FFF2-40B4-BE49-F238E27FC236}">
                <a16:creationId xmlns:a16="http://schemas.microsoft.com/office/drawing/2014/main" id="{8601D982-9A95-42CC-9411-A2136D592F2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32968" y="4071552"/>
            <a:ext cx="2981786" cy="2108467"/>
          </a:xfrm>
          <a:prstGeom prst="rect">
            <a:avLst/>
          </a:prstGeom>
          <a:ln w="12700">
            <a:solidFill>
              <a:schemeClr val="accent4">
                <a:lumMod val="75000"/>
              </a:schemeClr>
            </a:solidFill>
          </a:ln>
        </p:spPr>
      </p:pic>
      <p:pic>
        <p:nvPicPr>
          <p:cNvPr id="9" name="Picture 8">
            <a:extLst>
              <a:ext uri="{FF2B5EF4-FFF2-40B4-BE49-F238E27FC236}">
                <a16:creationId xmlns:a16="http://schemas.microsoft.com/office/drawing/2014/main" id="{35538F43-D6A4-4D61-BE08-8794BD1E427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05169" y="4071552"/>
            <a:ext cx="2108467" cy="2108467"/>
          </a:xfrm>
          <a:prstGeom prst="rect">
            <a:avLst/>
          </a:prstGeom>
          <a:ln w="12700">
            <a:solidFill>
              <a:schemeClr val="accent4">
                <a:lumMod val="75000"/>
              </a:schemeClr>
            </a:solidFill>
          </a:ln>
        </p:spPr>
      </p:pic>
      <p:pic>
        <p:nvPicPr>
          <p:cNvPr id="11" name="Picture 10">
            <a:extLst>
              <a:ext uri="{FF2B5EF4-FFF2-40B4-BE49-F238E27FC236}">
                <a16:creationId xmlns:a16="http://schemas.microsoft.com/office/drawing/2014/main" id="{2521789E-FFDB-4C4E-A7D7-E586D0012E12}"/>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16409"/>
          <a:stretch/>
        </p:blipFill>
        <p:spPr>
          <a:xfrm>
            <a:off x="7504049" y="4071552"/>
            <a:ext cx="2492490" cy="2108467"/>
          </a:xfrm>
          <a:prstGeom prst="rect">
            <a:avLst/>
          </a:prstGeom>
          <a:ln w="12700">
            <a:solidFill>
              <a:schemeClr val="accent4">
                <a:lumMod val="75000"/>
              </a:schemeClr>
            </a:solidFill>
          </a:ln>
        </p:spPr>
      </p:pic>
    </p:spTree>
    <p:extLst>
      <p:ext uri="{BB962C8B-B14F-4D97-AF65-F5344CB8AC3E}">
        <p14:creationId xmlns:p14="http://schemas.microsoft.com/office/powerpoint/2010/main" val="1219047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par>
                                <p:cTn id="13" presetID="10" presetClass="entr" presetSubtype="0"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par>
                                <p:cTn id="16" presetID="10" presetClass="entr" presetSubtype="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3584577F-7E7E-44D1-B7FE-EEE30AA07CA9}"/>
              </a:ext>
            </a:extLst>
          </p:cNvPr>
          <p:cNvGrpSpPr/>
          <p:nvPr/>
        </p:nvGrpSpPr>
        <p:grpSpPr>
          <a:xfrm>
            <a:off x="2204320" y="1357378"/>
            <a:ext cx="7859174" cy="2537967"/>
            <a:chOff x="680320" y="1357377"/>
            <a:chExt cx="7859174" cy="2537967"/>
          </a:xfrm>
        </p:grpSpPr>
        <p:sp>
          <p:nvSpPr>
            <p:cNvPr id="4" name="Rectangle 3">
              <a:extLst>
                <a:ext uri="{FF2B5EF4-FFF2-40B4-BE49-F238E27FC236}">
                  <a16:creationId xmlns:a16="http://schemas.microsoft.com/office/drawing/2014/main" id="{5171F92E-8AC5-42F6-B541-5648AC2CF500}"/>
                </a:ext>
              </a:extLst>
            </p:cNvPr>
            <p:cNvSpPr/>
            <p:nvPr/>
          </p:nvSpPr>
          <p:spPr>
            <a:xfrm>
              <a:off x="680320" y="1357377"/>
              <a:ext cx="7859174" cy="2537967"/>
            </a:xfrm>
            <a:prstGeom prst="rect">
              <a:avLst/>
            </a:prstGeom>
            <a:solidFill>
              <a:schemeClr val="bg1"/>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C345379F-7A78-4D98-9DA9-8E086CA27137}"/>
                </a:ext>
              </a:extLst>
            </p:cNvPr>
            <p:cNvSpPr txBox="1"/>
            <p:nvPr/>
          </p:nvSpPr>
          <p:spPr>
            <a:xfrm>
              <a:off x="708968" y="1821055"/>
              <a:ext cx="7801878" cy="1569660"/>
            </a:xfrm>
            <a:prstGeom prst="rect">
              <a:avLst/>
            </a:prstGeom>
            <a:noFill/>
          </p:spPr>
          <p:txBody>
            <a:bodyPr wrap="square">
              <a:spAutoFit/>
            </a:bodyPr>
            <a:lstStyle/>
            <a:p>
              <a:r>
                <a:rPr lang="en-GB" sz="1600" dirty="0">
                  <a:ea typeface="Roboto"/>
                  <a:cs typeface="Roboto"/>
                  <a:sym typeface="Roboto"/>
                </a:rPr>
                <a:t>Climate change is sometimes called global warming. It is the process of our planet heating up.</a:t>
              </a:r>
            </a:p>
            <a:p>
              <a:endParaRPr lang="en-GB" sz="1600" dirty="0">
                <a:ea typeface="Roboto"/>
                <a:cs typeface="Roboto"/>
                <a:sym typeface="Roboto"/>
              </a:endParaRPr>
            </a:p>
            <a:p>
              <a:r>
                <a:rPr lang="en-GB" sz="1600" dirty="0">
                  <a:ea typeface="Roboto"/>
                  <a:cs typeface="Roboto"/>
                  <a:sym typeface="Roboto"/>
                </a:rPr>
                <a:t>We study the human causes of climate change and the effect it has on the planet.</a:t>
              </a:r>
            </a:p>
            <a:p>
              <a:endParaRPr lang="en-GB" sz="1600" dirty="0">
                <a:ea typeface="Roboto"/>
                <a:cs typeface="Roboto"/>
                <a:sym typeface="Roboto"/>
              </a:endParaRPr>
            </a:p>
            <a:p>
              <a:r>
                <a:rPr lang="en-GB" sz="1600" dirty="0">
                  <a:ea typeface="Roboto"/>
                  <a:cs typeface="Roboto"/>
                  <a:sym typeface="Roboto"/>
                </a:rPr>
                <a:t>Learning about climate change also involves exploring possible solutions to the problem.</a:t>
              </a:r>
            </a:p>
          </p:txBody>
        </p:sp>
      </p:grpSp>
      <p:sp>
        <p:nvSpPr>
          <p:cNvPr id="2" name="Title 1">
            <a:extLst>
              <a:ext uri="{FF2B5EF4-FFF2-40B4-BE49-F238E27FC236}">
                <a16:creationId xmlns:a16="http://schemas.microsoft.com/office/drawing/2014/main" id="{6F6A8201-3498-420C-8DAE-E5F48F63F37E}"/>
              </a:ext>
            </a:extLst>
          </p:cNvPr>
          <p:cNvSpPr>
            <a:spLocks noGrp="1"/>
          </p:cNvSpPr>
          <p:nvPr>
            <p:ph type="title"/>
          </p:nvPr>
        </p:nvSpPr>
        <p:spPr/>
        <p:txBody>
          <a:bodyPr/>
          <a:lstStyle/>
          <a:p>
            <a:r>
              <a:rPr lang="en-GB" dirty="0">
                <a:solidFill>
                  <a:schemeClr val="accent4">
                    <a:lumMod val="75000"/>
                  </a:schemeClr>
                </a:solidFill>
              </a:rPr>
              <a:t>Human Geography</a:t>
            </a:r>
          </a:p>
        </p:txBody>
      </p:sp>
      <p:sp>
        <p:nvSpPr>
          <p:cNvPr id="19" name="Rectangle 18">
            <a:hlinkClick r:id="rId2"/>
            <a:extLst>
              <a:ext uri="{FF2B5EF4-FFF2-40B4-BE49-F238E27FC236}">
                <a16:creationId xmlns:a16="http://schemas.microsoft.com/office/drawing/2014/main" id="{4E4D6553-6BEC-49BF-B03E-8BAD1D2D0EB2}"/>
              </a:ext>
            </a:extLst>
          </p:cNvPr>
          <p:cNvSpPr/>
          <p:nvPr/>
        </p:nvSpPr>
        <p:spPr>
          <a:xfrm>
            <a:off x="9906255" y="6547104"/>
            <a:ext cx="761745" cy="2988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599D6925-5BB2-4173-87A2-F7D0EEC63FDB}"/>
              </a:ext>
            </a:extLst>
          </p:cNvPr>
          <p:cNvSpPr txBox="1"/>
          <p:nvPr/>
        </p:nvSpPr>
        <p:spPr>
          <a:xfrm>
            <a:off x="2204320" y="1357377"/>
            <a:ext cx="7859174" cy="338554"/>
          </a:xfrm>
          <a:prstGeom prst="rect">
            <a:avLst/>
          </a:prstGeom>
          <a:solidFill>
            <a:schemeClr val="accent4">
              <a:lumMod val="75000"/>
            </a:schemeClr>
          </a:solidFill>
          <a:ln>
            <a:noFill/>
          </a:ln>
        </p:spPr>
        <p:style>
          <a:lnRef idx="2">
            <a:schemeClr val="accent4"/>
          </a:lnRef>
          <a:fillRef idx="1">
            <a:schemeClr val="lt1"/>
          </a:fillRef>
          <a:effectRef idx="0">
            <a:schemeClr val="accent4"/>
          </a:effectRef>
          <a:fontRef idx="minor">
            <a:schemeClr val="dk1"/>
          </a:fontRef>
        </p:style>
        <p:txBody>
          <a:bodyPr wrap="square">
            <a:spAutoFit/>
          </a:bodyPr>
          <a:lstStyle/>
          <a:p>
            <a:pPr algn="ctr"/>
            <a:r>
              <a:rPr lang="en-GB" sz="1600" b="1" dirty="0">
                <a:solidFill>
                  <a:schemeClr val="bg1"/>
                </a:solidFill>
              </a:rPr>
              <a:t>Climate Change</a:t>
            </a:r>
          </a:p>
        </p:txBody>
      </p:sp>
      <p:pic>
        <p:nvPicPr>
          <p:cNvPr id="5" name="Picture 4">
            <a:extLst>
              <a:ext uri="{FF2B5EF4-FFF2-40B4-BE49-F238E27FC236}">
                <a16:creationId xmlns:a16="http://schemas.microsoft.com/office/drawing/2014/main" id="{27DF8B1E-0E30-458D-8834-116A7F844A8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88024" y="3636937"/>
            <a:ext cx="3218231" cy="2537968"/>
          </a:xfrm>
          <a:prstGeom prst="rect">
            <a:avLst/>
          </a:prstGeom>
          <a:ln>
            <a:solidFill>
              <a:schemeClr val="accent4">
                <a:lumMod val="75000"/>
              </a:schemeClr>
            </a:solidFill>
          </a:ln>
        </p:spPr>
      </p:pic>
    </p:spTree>
    <p:extLst>
      <p:ext uri="{BB962C8B-B14F-4D97-AF65-F5344CB8AC3E}">
        <p14:creationId xmlns:p14="http://schemas.microsoft.com/office/powerpoint/2010/main" val="776565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3584577F-7E7E-44D1-B7FE-EEE30AA07CA9}"/>
              </a:ext>
            </a:extLst>
          </p:cNvPr>
          <p:cNvGrpSpPr/>
          <p:nvPr/>
        </p:nvGrpSpPr>
        <p:grpSpPr>
          <a:xfrm>
            <a:off x="2204320" y="1357377"/>
            <a:ext cx="7859174" cy="3171374"/>
            <a:chOff x="680320" y="1357377"/>
            <a:chExt cx="7859174" cy="2071623"/>
          </a:xfrm>
        </p:grpSpPr>
        <p:sp>
          <p:nvSpPr>
            <p:cNvPr id="4" name="Rectangle 3">
              <a:extLst>
                <a:ext uri="{FF2B5EF4-FFF2-40B4-BE49-F238E27FC236}">
                  <a16:creationId xmlns:a16="http://schemas.microsoft.com/office/drawing/2014/main" id="{5171F92E-8AC5-42F6-B541-5648AC2CF500}"/>
                </a:ext>
              </a:extLst>
            </p:cNvPr>
            <p:cNvSpPr/>
            <p:nvPr/>
          </p:nvSpPr>
          <p:spPr>
            <a:xfrm>
              <a:off x="680320" y="1357377"/>
              <a:ext cx="7859174" cy="2071623"/>
            </a:xfrm>
            <a:prstGeom prst="rect">
              <a:avLst/>
            </a:prstGeom>
            <a:solidFill>
              <a:schemeClr val="bg1"/>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C345379F-7A78-4D98-9DA9-8E086CA27137}"/>
                </a:ext>
              </a:extLst>
            </p:cNvPr>
            <p:cNvSpPr txBox="1"/>
            <p:nvPr/>
          </p:nvSpPr>
          <p:spPr>
            <a:xfrm>
              <a:off x="823592" y="1749836"/>
              <a:ext cx="4663765" cy="1507857"/>
            </a:xfrm>
            <a:prstGeom prst="rect">
              <a:avLst/>
            </a:prstGeom>
            <a:noFill/>
          </p:spPr>
          <p:txBody>
            <a:bodyPr wrap="square">
              <a:spAutoFit/>
            </a:bodyPr>
            <a:lstStyle/>
            <a:p>
              <a:r>
                <a:rPr lang="en-GB" sz="1600" dirty="0">
                  <a:ea typeface="Roboto"/>
                  <a:cs typeface="Roboto"/>
                  <a:sym typeface="Roboto"/>
                </a:rPr>
                <a:t>Population means the number of people who live in a specific area.</a:t>
              </a:r>
            </a:p>
            <a:p>
              <a:endParaRPr lang="en-GB" sz="1600" dirty="0">
                <a:ea typeface="Roboto"/>
                <a:cs typeface="Roboto"/>
                <a:sym typeface="Roboto"/>
              </a:endParaRPr>
            </a:p>
            <a:p>
              <a:r>
                <a:rPr lang="en-GB" sz="1600" dirty="0">
                  <a:ea typeface="Roboto"/>
                  <a:cs typeface="Roboto"/>
                  <a:sym typeface="Roboto"/>
                </a:rPr>
                <a:t>Populations change over time and the population of Earth is growing rapidly.</a:t>
              </a:r>
            </a:p>
            <a:p>
              <a:endParaRPr lang="en-GB" sz="1600" dirty="0">
                <a:ea typeface="Roboto"/>
                <a:cs typeface="Roboto"/>
                <a:sym typeface="Roboto"/>
              </a:endParaRPr>
            </a:p>
            <a:p>
              <a:r>
                <a:rPr lang="en-GB" sz="1600" dirty="0">
                  <a:ea typeface="Roboto"/>
                  <a:cs typeface="Roboto"/>
                  <a:sym typeface="Roboto"/>
                </a:rPr>
                <a:t>In geography, we explore possible reasons for changes in a place’s population, for example births, deaths or migration.</a:t>
              </a:r>
            </a:p>
          </p:txBody>
        </p:sp>
      </p:grpSp>
      <p:sp>
        <p:nvSpPr>
          <p:cNvPr id="2" name="Title 1">
            <a:extLst>
              <a:ext uri="{FF2B5EF4-FFF2-40B4-BE49-F238E27FC236}">
                <a16:creationId xmlns:a16="http://schemas.microsoft.com/office/drawing/2014/main" id="{6F6A8201-3498-420C-8DAE-E5F48F63F37E}"/>
              </a:ext>
            </a:extLst>
          </p:cNvPr>
          <p:cNvSpPr>
            <a:spLocks noGrp="1"/>
          </p:cNvSpPr>
          <p:nvPr>
            <p:ph type="title"/>
          </p:nvPr>
        </p:nvSpPr>
        <p:spPr/>
        <p:txBody>
          <a:bodyPr/>
          <a:lstStyle/>
          <a:p>
            <a:r>
              <a:rPr lang="en-GB" dirty="0">
                <a:solidFill>
                  <a:schemeClr val="accent4">
                    <a:lumMod val="75000"/>
                  </a:schemeClr>
                </a:solidFill>
              </a:rPr>
              <a:t>Human Geography</a:t>
            </a:r>
          </a:p>
        </p:txBody>
      </p:sp>
      <p:sp>
        <p:nvSpPr>
          <p:cNvPr id="19" name="Rectangle 18">
            <a:hlinkClick r:id="rId2"/>
            <a:extLst>
              <a:ext uri="{FF2B5EF4-FFF2-40B4-BE49-F238E27FC236}">
                <a16:creationId xmlns:a16="http://schemas.microsoft.com/office/drawing/2014/main" id="{4E4D6553-6BEC-49BF-B03E-8BAD1D2D0EB2}"/>
              </a:ext>
            </a:extLst>
          </p:cNvPr>
          <p:cNvSpPr/>
          <p:nvPr/>
        </p:nvSpPr>
        <p:spPr>
          <a:xfrm>
            <a:off x="9906255" y="6547104"/>
            <a:ext cx="761745" cy="2988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599D6925-5BB2-4173-87A2-F7D0EEC63FDB}"/>
              </a:ext>
            </a:extLst>
          </p:cNvPr>
          <p:cNvSpPr txBox="1"/>
          <p:nvPr/>
        </p:nvSpPr>
        <p:spPr>
          <a:xfrm>
            <a:off x="2204320" y="1357377"/>
            <a:ext cx="7859174" cy="338554"/>
          </a:xfrm>
          <a:prstGeom prst="rect">
            <a:avLst/>
          </a:prstGeom>
          <a:solidFill>
            <a:schemeClr val="accent4">
              <a:lumMod val="75000"/>
            </a:schemeClr>
          </a:solidFill>
          <a:ln>
            <a:noFill/>
          </a:ln>
        </p:spPr>
        <p:style>
          <a:lnRef idx="2">
            <a:schemeClr val="accent4"/>
          </a:lnRef>
          <a:fillRef idx="1">
            <a:schemeClr val="lt1"/>
          </a:fillRef>
          <a:effectRef idx="0">
            <a:schemeClr val="accent4"/>
          </a:effectRef>
          <a:fontRef idx="minor">
            <a:schemeClr val="dk1"/>
          </a:fontRef>
        </p:style>
        <p:txBody>
          <a:bodyPr wrap="square">
            <a:spAutoFit/>
          </a:bodyPr>
          <a:lstStyle/>
          <a:p>
            <a:pPr algn="ctr"/>
            <a:r>
              <a:rPr lang="en-GB" sz="1600" b="1" dirty="0">
                <a:solidFill>
                  <a:schemeClr val="bg1"/>
                </a:solidFill>
              </a:rPr>
              <a:t>Population</a:t>
            </a:r>
          </a:p>
        </p:txBody>
      </p:sp>
      <p:pic>
        <p:nvPicPr>
          <p:cNvPr id="5" name="Picture 4">
            <a:extLst>
              <a:ext uri="{FF2B5EF4-FFF2-40B4-BE49-F238E27FC236}">
                <a16:creationId xmlns:a16="http://schemas.microsoft.com/office/drawing/2014/main" id="{8218FD52-DB79-4914-ACFA-5E04015FE62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16853" y="2222279"/>
            <a:ext cx="2641147" cy="3750276"/>
          </a:xfrm>
          <a:prstGeom prst="rect">
            <a:avLst/>
          </a:prstGeom>
          <a:ln>
            <a:solidFill>
              <a:schemeClr val="accent4">
                <a:lumMod val="75000"/>
              </a:schemeClr>
            </a:solidFill>
          </a:ln>
        </p:spPr>
      </p:pic>
    </p:spTree>
    <p:extLst>
      <p:ext uri="{BB962C8B-B14F-4D97-AF65-F5344CB8AC3E}">
        <p14:creationId xmlns:p14="http://schemas.microsoft.com/office/powerpoint/2010/main" val="1833822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6A8201-3498-420C-8DAE-E5F48F63F37E}"/>
              </a:ext>
            </a:extLst>
          </p:cNvPr>
          <p:cNvSpPr>
            <a:spLocks noGrp="1"/>
          </p:cNvSpPr>
          <p:nvPr>
            <p:ph type="title"/>
          </p:nvPr>
        </p:nvSpPr>
        <p:spPr/>
        <p:txBody>
          <a:bodyPr/>
          <a:lstStyle/>
          <a:p>
            <a:r>
              <a:rPr lang="en-GB" dirty="0">
                <a:solidFill>
                  <a:schemeClr val="accent3">
                    <a:lumMod val="75000"/>
                  </a:schemeClr>
                </a:solidFill>
              </a:rPr>
              <a:t>Physical Geography</a:t>
            </a:r>
          </a:p>
        </p:txBody>
      </p:sp>
      <p:sp>
        <p:nvSpPr>
          <p:cNvPr id="19" name="Rectangle 18">
            <a:hlinkClick r:id="rId2"/>
            <a:extLst>
              <a:ext uri="{FF2B5EF4-FFF2-40B4-BE49-F238E27FC236}">
                <a16:creationId xmlns:a16="http://schemas.microsoft.com/office/drawing/2014/main" id="{4E4D6553-6BEC-49BF-B03E-8BAD1D2D0EB2}"/>
              </a:ext>
            </a:extLst>
          </p:cNvPr>
          <p:cNvSpPr/>
          <p:nvPr/>
        </p:nvSpPr>
        <p:spPr>
          <a:xfrm>
            <a:off x="9906255" y="6547104"/>
            <a:ext cx="761745" cy="2988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599D6925-5BB2-4173-87A2-F7D0EEC63FDB}"/>
              </a:ext>
            </a:extLst>
          </p:cNvPr>
          <p:cNvSpPr txBox="1"/>
          <p:nvPr/>
        </p:nvSpPr>
        <p:spPr>
          <a:xfrm>
            <a:off x="2235802" y="1473201"/>
            <a:ext cx="7670452" cy="338554"/>
          </a:xfrm>
          <a:prstGeom prst="rect">
            <a:avLst/>
          </a:prstGeom>
          <a:noFill/>
        </p:spPr>
        <p:txBody>
          <a:bodyPr wrap="square">
            <a:spAutoFit/>
          </a:bodyPr>
          <a:lstStyle/>
          <a:p>
            <a:pPr algn="ctr"/>
            <a:r>
              <a:rPr lang="en-GB" sz="1600" dirty="0"/>
              <a:t>Physical geography relates to geography that is naturally occurring. </a:t>
            </a:r>
          </a:p>
        </p:txBody>
      </p:sp>
      <p:pic>
        <p:nvPicPr>
          <p:cNvPr id="4" name="Picture 3">
            <a:extLst>
              <a:ext uri="{FF2B5EF4-FFF2-40B4-BE49-F238E27FC236}">
                <a16:creationId xmlns:a16="http://schemas.microsoft.com/office/drawing/2014/main" id="{AC55E277-5792-4942-8F1C-60F7625D8F7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22861" y="2179865"/>
            <a:ext cx="3896335" cy="3891751"/>
          </a:xfrm>
          <a:prstGeom prst="rect">
            <a:avLst/>
          </a:prstGeom>
        </p:spPr>
      </p:pic>
    </p:spTree>
    <p:extLst>
      <p:ext uri="{BB962C8B-B14F-4D97-AF65-F5344CB8AC3E}">
        <p14:creationId xmlns:p14="http://schemas.microsoft.com/office/powerpoint/2010/main" val="4083723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3584577F-7E7E-44D1-B7FE-EEE30AA07CA9}"/>
              </a:ext>
            </a:extLst>
          </p:cNvPr>
          <p:cNvGrpSpPr/>
          <p:nvPr/>
        </p:nvGrpSpPr>
        <p:grpSpPr>
          <a:xfrm>
            <a:off x="2204320" y="1357378"/>
            <a:ext cx="7859174" cy="2071623"/>
            <a:chOff x="680320" y="1357377"/>
            <a:chExt cx="7859174" cy="2071623"/>
          </a:xfrm>
        </p:grpSpPr>
        <p:sp>
          <p:nvSpPr>
            <p:cNvPr id="4" name="Rectangle 3">
              <a:extLst>
                <a:ext uri="{FF2B5EF4-FFF2-40B4-BE49-F238E27FC236}">
                  <a16:creationId xmlns:a16="http://schemas.microsoft.com/office/drawing/2014/main" id="{5171F92E-8AC5-42F6-B541-5648AC2CF500}"/>
                </a:ext>
              </a:extLst>
            </p:cNvPr>
            <p:cNvSpPr/>
            <p:nvPr/>
          </p:nvSpPr>
          <p:spPr>
            <a:xfrm>
              <a:off x="680320" y="1357377"/>
              <a:ext cx="7859174" cy="2071623"/>
            </a:xfrm>
            <a:prstGeom prst="rect">
              <a:avLst/>
            </a:prstGeom>
            <a:solidFill>
              <a:schemeClr val="bg1"/>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C345379F-7A78-4D98-9DA9-8E086CA27137}"/>
                </a:ext>
              </a:extLst>
            </p:cNvPr>
            <p:cNvSpPr txBox="1"/>
            <p:nvPr/>
          </p:nvSpPr>
          <p:spPr>
            <a:xfrm>
              <a:off x="708968" y="1821054"/>
              <a:ext cx="7754712" cy="1607945"/>
            </a:xfrm>
            <a:prstGeom prst="rect">
              <a:avLst/>
            </a:prstGeom>
            <a:noFill/>
          </p:spPr>
          <p:txBody>
            <a:bodyPr wrap="square">
              <a:spAutoFit/>
            </a:bodyPr>
            <a:lstStyle/>
            <a:p>
              <a:r>
                <a:rPr lang="en-GB" sz="1600" dirty="0">
                  <a:ea typeface="Roboto"/>
                  <a:cs typeface="Roboto"/>
                  <a:sym typeface="Roboto"/>
                </a:rPr>
                <a:t>Weather refers to the state of the atmosphere in a particular place.</a:t>
              </a:r>
            </a:p>
            <a:p>
              <a:endParaRPr lang="en-GB" sz="1600" dirty="0">
                <a:ea typeface="Roboto"/>
                <a:cs typeface="Roboto"/>
                <a:sym typeface="Roboto"/>
              </a:endParaRPr>
            </a:p>
            <a:p>
              <a:r>
                <a:rPr lang="en-GB" sz="1600" dirty="0">
                  <a:ea typeface="Roboto"/>
                  <a:cs typeface="Roboto"/>
                  <a:sym typeface="Roboto"/>
                </a:rPr>
                <a:t>When we study weather, we are thinking about elements, such as the temperature, how wet or dry it is, the wind levels or whether there are any storms.</a:t>
              </a:r>
            </a:p>
            <a:p>
              <a:endParaRPr lang="en-GB" sz="1600" dirty="0">
                <a:ea typeface="Roboto"/>
                <a:cs typeface="Roboto"/>
                <a:sym typeface="Roboto"/>
              </a:endParaRPr>
            </a:p>
            <a:p>
              <a:r>
                <a:rPr lang="en-GB" sz="1600" dirty="0">
                  <a:ea typeface="Roboto"/>
                  <a:cs typeface="Roboto"/>
                  <a:sym typeface="Roboto"/>
                </a:rPr>
                <a:t>An area’s average weather, over approximately 30 years, is described as its climate.</a:t>
              </a:r>
            </a:p>
          </p:txBody>
        </p:sp>
      </p:grpSp>
      <p:sp>
        <p:nvSpPr>
          <p:cNvPr id="2" name="Title 1">
            <a:extLst>
              <a:ext uri="{FF2B5EF4-FFF2-40B4-BE49-F238E27FC236}">
                <a16:creationId xmlns:a16="http://schemas.microsoft.com/office/drawing/2014/main" id="{6F6A8201-3498-420C-8DAE-E5F48F63F37E}"/>
              </a:ext>
            </a:extLst>
          </p:cNvPr>
          <p:cNvSpPr>
            <a:spLocks noGrp="1"/>
          </p:cNvSpPr>
          <p:nvPr>
            <p:ph type="title"/>
          </p:nvPr>
        </p:nvSpPr>
        <p:spPr/>
        <p:txBody>
          <a:bodyPr/>
          <a:lstStyle/>
          <a:p>
            <a:r>
              <a:rPr lang="en-GB" dirty="0">
                <a:solidFill>
                  <a:schemeClr val="accent3">
                    <a:lumMod val="75000"/>
                  </a:schemeClr>
                </a:solidFill>
              </a:rPr>
              <a:t>Physical Geography</a:t>
            </a:r>
          </a:p>
        </p:txBody>
      </p:sp>
      <p:sp>
        <p:nvSpPr>
          <p:cNvPr id="19" name="Rectangle 18">
            <a:hlinkClick r:id="rId2"/>
            <a:extLst>
              <a:ext uri="{FF2B5EF4-FFF2-40B4-BE49-F238E27FC236}">
                <a16:creationId xmlns:a16="http://schemas.microsoft.com/office/drawing/2014/main" id="{4E4D6553-6BEC-49BF-B03E-8BAD1D2D0EB2}"/>
              </a:ext>
            </a:extLst>
          </p:cNvPr>
          <p:cNvSpPr/>
          <p:nvPr/>
        </p:nvSpPr>
        <p:spPr>
          <a:xfrm>
            <a:off x="9906255" y="6547104"/>
            <a:ext cx="761745" cy="2988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599D6925-5BB2-4173-87A2-F7D0EEC63FDB}"/>
              </a:ext>
            </a:extLst>
          </p:cNvPr>
          <p:cNvSpPr txBox="1"/>
          <p:nvPr/>
        </p:nvSpPr>
        <p:spPr>
          <a:xfrm>
            <a:off x="2204320" y="1357377"/>
            <a:ext cx="7859174" cy="338554"/>
          </a:xfrm>
          <a:prstGeom prst="rect">
            <a:avLst/>
          </a:prstGeom>
          <a:solidFill>
            <a:schemeClr val="accent3">
              <a:lumMod val="75000"/>
            </a:schemeClr>
          </a:solidFill>
          <a:ln>
            <a:noFill/>
          </a:ln>
        </p:spPr>
        <p:style>
          <a:lnRef idx="2">
            <a:schemeClr val="accent4"/>
          </a:lnRef>
          <a:fillRef idx="1">
            <a:schemeClr val="lt1"/>
          </a:fillRef>
          <a:effectRef idx="0">
            <a:schemeClr val="accent4"/>
          </a:effectRef>
          <a:fontRef idx="minor">
            <a:schemeClr val="dk1"/>
          </a:fontRef>
        </p:style>
        <p:txBody>
          <a:bodyPr wrap="square">
            <a:spAutoFit/>
          </a:bodyPr>
          <a:lstStyle/>
          <a:p>
            <a:pPr algn="ctr"/>
            <a:r>
              <a:rPr lang="en-GB" sz="1600" b="1" dirty="0">
                <a:solidFill>
                  <a:schemeClr val="bg1"/>
                </a:solidFill>
              </a:rPr>
              <a:t>Weather</a:t>
            </a:r>
          </a:p>
        </p:txBody>
      </p:sp>
      <p:pic>
        <p:nvPicPr>
          <p:cNvPr id="5" name="Picture 4">
            <a:extLst>
              <a:ext uri="{FF2B5EF4-FFF2-40B4-BE49-F238E27FC236}">
                <a16:creationId xmlns:a16="http://schemas.microsoft.com/office/drawing/2014/main" id="{D722F97B-EDFF-4C46-8DA6-04DC5759C36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11968" y="4321706"/>
            <a:ext cx="2893930" cy="1928679"/>
          </a:xfrm>
          <a:prstGeom prst="rect">
            <a:avLst/>
          </a:prstGeom>
        </p:spPr>
      </p:pic>
      <p:pic>
        <p:nvPicPr>
          <p:cNvPr id="9" name="Picture 8">
            <a:extLst>
              <a:ext uri="{FF2B5EF4-FFF2-40B4-BE49-F238E27FC236}">
                <a16:creationId xmlns:a16="http://schemas.microsoft.com/office/drawing/2014/main" id="{FC1AAEB6-9104-4C6A-A609-C2210F30E8B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04320" y="3674643"/>
            <a:ext cx="2522324" cy="2070455"/>
          </a:xfrm>
          <a:prstGeom prst="rect">
            <a:avLst/>
          </a:prstGeom>
        </p:spPr>
      </p:pic>
      <p:pic>
        <p:nvPicPr>
          <p:cNvPr id="11" name="Picture 10">
            <a:extLst>
              <a:ext uri="{FF2B5EF4-FFF2-40B4-BE49-F238E27FC236}">
                <a16:creationId xmlns:a16="http://schemas.microsoft.com/office/drawing/2014/main" id="{197610EC-0DA5-48B1-A0CA-AFA574E3E62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541170" y="3587768"/>
            <a:ext cx="2522324" cy="2007075"/>
          </a:xfrm>
          <a:prstGeom prst="rect">
            <a:avLst/>
          </a:prstGeom>
        </p:spPr>
      </p:pic>
    </p:spTree>
    <p:extLst>
      <p:ext uri="{BB962C8B-B14F-4D97-AF65-F5344CB8AC3E}">
        <p14:creationId xmlns:p14="http://schemas.microsoft.com/office/powerpoint/2010/main" val="2020978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par>
                                <p:cTn id="13" presetID="10" presetClass="entr" presetSubtype="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par>
                                <p:cTn id="16" presetID="10" presetClass="entr" presetSubtype="0" fill="hold"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3584577F-7E7E-44D1-B7FE-EEE30AA07CA9}"/>
              </a:ext>
            </a:extLst>
          </p:cNvPr>
          <p:cNvGrpSpPr/>
          <p:nvPr/>
        </p:nvGrpSpPr>
        <p:grpSpPr>
          <a:xfrm>
            <a:off x="2204320" y="1357378"/>
            <a:ext cx="7859174" cy="2071623"/>
            <a:chOff x="680320" y="1357377"/>
            <a:chExt cx="7859174" cy="2071623"/>
          </a:xfrm>
        </p:grpSpPr>
        <p:sp>
          <p:nvSpPr>
            <p:cNvPr id="4" name="Rectangle 3">
              <a:extLst>
                <a:ext uri="{FF2B5EF4-FFF2-40B4-BE49-F238E27FC236}">
                  <a16:creationId xmlns:a16="http://schemas.microsoft.com/office/drawing/2014/main" id="{5171F92E-8AC5-42F6-B541-5648AC2CF500}"/>
                </a:ext>
              </a:extLst>
            </p:cNvPr>
            <p:cNvSpPr/>
            <p:nvPr/>
          </p:nvSpPr>
          <p:spPr>
            <a:xfrm>
              <a:off x="680320" y="1357377"/>
              <a:ext cx="7859174" cy="2071623"/>
            </a:xfrm>
            <a:prstGeom prst="rect">
              <a:avLst/>
            </a:prstGeom>
            <a:solidFill>
              <a:schemeClr val="bg1"/>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C345379F-7A78-4D98-9DA9-8E086CA27137}"/>
                </a:ext>
              </a:extLst>
            </p:cNvPr>
            <p:cNvSpPr txBox="1"/>
            <p:nvPr/>
          </p:nvSpPr>
          <p:spPr>
            <a:xfrm>
              <a:off x="708968" y="1821054"/>
              <a:ext cx="7754712" cy="1077218"/>
            </a:xfrm>
            <a:prstGeom prst="rect">
              <a:avLst/>
            </a:prstGeom>
            <a:noFill/>
          </p:spPr>
          <p:txBody>
            <a:bodyPr wrap="square">
              <a:spAutoFit/>
            </a:bodyPr>
            <a:lstStyle/>
            <a:p>
              <a:r>
                <a:rPr lang="en-GB" sz="1600" dirty="0">
                  <a:ea typeface="Roboto"/>
                  <a:cs typeface="Roboto"/>
                  <a:sym typeface="Roboto"/>
                </a:rPr>
                <a:t>Climate zones are parts of the world where there are similar weather patterns.</a:t>
              </a:r>
            </a:p>
            <a:p>
              <a:endParaRPr lang="en-GB" sz="1600" dirty="0">
                <a:ea typeface="Roboto"/>
                <a:cs typeface="Roboto"/>
                <a:sym typeface="Roboto"/>
              </a:endParaRPr>
            </a:p>
            <a:p>
              <a:r>
                <a:rPr lang="en-GB" sz="1600" dirty="0">
                  <a:ea typeface="Roboto"/>
                  <a:cs typeface="Roboto"/>
                  <a:sym typeface="Roboto"/>
                </a:rPr>
                <a:t>Studying climate zones involves learning about the patterns of weather experienced in different parts of our planet and exploring the reasons behind them. </a:t>
              </a:r>
            </a:p>
          </p:txBody>
        </p:sp>
      </p:grpSp>
      <p:sp>
        <p:nvSpPr>
          <p:cNvPr id="2" name="Title 1">
            <a:extLst>
              <a:ext uri="{FF2B5EF4-FFF2-40B4-BE49-F238E27FC236}">
                <a16:creationId xmlns:a16="http://schemas.microsoft.com/office/drawing/2014/main" id="{6F6A8201-3498-420C-8DAE-E5F48F63F37E}"/>
              </a:ext>
            </a:extLst>
          </p:cNvPr>
          <p:cNvSpPr>
            <a:spLocks noGrp="1"/>
          </p:cNvSpPr>
          <p:nvPr>
            <p:ph type="title"/>
          </p:nvPr>
        </p:nvSpPr>
        <p:spPr/>
        <p:txBody>
          <a:bodyPr/>
          <a:lstStyle/>
          <a:p>
            <a:r>
              <a:rPr lang="en-GB" dirty="0">
                <a:solidFill>
                  <a:schemeClr val="accent3">
                    <a:lumMod val="75000"/>
                  </a:schemeClr>
                </a:solidFill>
              </a:rPr>
              <a:t>Physical Geography</a:t>
            </a:r>
          </a:p>
        </p:txBody>
      </p:sp>
      <p:sp>
        <p:nvSpPr>
          <p:cNvPr id="19" name="Rectangle 18">
            <a:hlinkClick r:id="rId2"/>
            <a:extLst>
              <a:ext uri="{FF2B5EF4-FFF2-40B4-BE49-F238E27FC236}">
                <a16:creationId xmlns:a16="http://schemas.microsoft.com/office/drawing/2014/main" id="{4E4D6553-6BEC-49BF-B03E-8BAD1D2D0EB2}"/>
              </a:ext>
            </a:extLst>
          </p:cNvPr>
          <p:cNvSpPr/>
          <p:nvPr/>
        </p:nvSpPr>
        <p:spPr>
          <a:xfrm>
            <a:off x="9906255" y="6547104"/>
            <a:ext cx="761745" cy="2988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599D6925-5BB2-4173-87A2-F7D0EEC63FDB}"/>
              </a:ext>
            </a:extLst>
          </p:cNvPr>
          <p:cNvSpPr txBox="1"/>
          <p:nvPr/>
        </p:nvSpPr>
        <p:spPr>
          <a:xfrm>
            <a:off x="2204320" y="1357377"/>
            <a:ext cx="7859174" cy="338554"/>
          </a:xfrm>
          <a:prstGeom prst="rect">
            <a:avLst/>
          </a:prstGeom>
          <a:solidFill>
            <a:schemeClr val="accent3">
              <a:lumMod val="75000"/>
            </a:schemeClr>
          </a:solidFill>
          <a:ln>
            <a:noFill/>
          </a:ln>
        </p:spPr>
        <p:style>
          <a:lnRef idx="2">
            <a:schemeClr val="accent4"/>
          </a:lnRef>
          <a:fillRef idx="1">
            <a:schemeClr val="lt1"/>
          </a:fillRef>
          <a:effectRef idx="0">
            <a:schemeClr val="accent4"/>
          </a:effectRef>
          <a:fontRef idx="minor">
            <a:schemeClr val="dk1"/>
          </a:fontRef>
        </p:style>
        <p:txBody>
          <a:bodyPr wrap="square">
            <a:spAutoFit/>
          </a:bodyPr>
          <a:lstStyle/>
          <a:p>
            <a:pPr algn="ctr"/>
            <a:r>
              <a:rPr lang="en-GB" sz="1600" b="1" dirty="0">
                <a:solidFill>
                  <a:schemeClr val="bg1"/>
                </a:solidFill>
              </a:rPr>
              <a:t>Climate Zones</a:t>
            </a:r>
          </a:p>
        </p:txBody>
      </p:sp>
      <p:pic>
        <p:nvPicPr>
          <p:cNvPr id="15" name="Picture 14">
            <a:extLst>
              <a:ext uri="{FF2B5EF4-FFF2-40B4-BE49-F238E27FC236}">
                <a16:creationId xmlns:a16="http://schemas.microsoft.com/office/drawing/2014/main" id="{10209EF2-B7C5-44FA-838E-85725A4EF0E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66342" y="3151080"/>
            <a:ext cx="6135130" cy="3103520"/>
          </a:xfrm>
          <a:prstGeom prst="rect">
            <a:avLst/>
          </a:prstGeom>
        </p:spPr>
      </p:pic>
    </p:spTree>
    <p:extLst>
      <p:ext uri="{BB962C8B-B14F-4D97-AF65-F5344CB8AC3E}">
        <p14:creationId xmlns:p14="http://schemas.microsoft.com/office/powerpoint/2010/main" val="2850337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3584577F-7E7E-44D1-B7FE-EEE30AA07CA9}"/>
              </a:ext>
            </a:extLst>
          </p:cNvPr>
          <p:cNvGrpSpPr/>
          <p:nvPr/>
        </p:nvGrpSpPr>
        <p:grpSpPr>
          <a:xfrm>
            <a:off x="2204320" y="1357378"/>
            <a:ext cx="7859174" cy="2623311"/>
            <a:chOff x="680320" y="1357377"/>
            <a:chExt cx="7859174" cy="2623311"/>
          </a:xfrm>
        </p:grpSpPr>
        <p:sp>
          <p:nvSpPr>
            <p:cNvPr id="4" name="Rectangle 3">
              <a:extLst>
                <a:ext uri="{FF2B5EF4-FFF2-40B4-BE49-F238E27FC236}">
                  <a16:creationId xmlns:a16="http://schemas.microsoft.com/office/drawing/2014/main" id="{5171F92E-8AC5-42F6-B541-5648AC2CF500}"/>
                </a:ext>
              </a:extLst>
            </p:cNvPr>
            <p:cNvSpPr/>
            <p:nvPr/>
          </p:nvSpPr>
          <p:spPr>
            <a:xfrm>
              <a:off x="680320" y="1357377"/>
              <a:ext cx="7859174" cy="2623311"/>
            </a:xfrm>
            <a:prstGeom prst="rect">
              <a:avLst/>
            </a:prstGeom>
            <a:solidFill>
              <a:schemeClr val="bg1"/>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C345379F-7A78-4D98-9DA9-8E086CA27137}"/>
                </a:ext>
              </a:extLst>
            </p:cNvPr>
            <p:cNvSpPr txBox="1"/>
            <p:nvPr/>
          </p:nvSpPr>
          <p:spPr>
            <a:xfrm>
              <a:off x="708968" y="1821054"/>
              <a:ext cx="7754712" cy="1569660"/>
            </a:xfrm>
            <a:prstGeom prst="rect">
              <a:avLst/>
            </a:prstGeom>
            <a:noFill/>
          </p:spPr>
          <p:txBody>
            <a:bodyPr wrap="square">
              <a:spAutoFit/>
            </a:bodyPr>
            <a:lstStyle/>
            <a:p>
              <a:r>
                <a:rPr lang="en-GB" sz="1600" dirty="0">
                  <a:ea typeface="Roboto"/>
                  <a:cs typeface="Roboto"/>
                  <a:sym typeface="Roboto"/>
                </a:rPr>
                <a:t>Biomes are parts of our planet with similar climates, landscapes, animals and plants.</a:t>
              </a:r>
            </a:p>
            <a:p>
              <a:endParaRPr lang="en-GB" sz="1600" dirty="0">
                <a:ea typeface="Roboto"/>
                <a:cs typeface="Roboto"/>
                <a:sym typeface="Roboto"/>
              </a:endParaRPr>
            </a:p>
            <a:p>
              <a:r>
                <a:rPr lang="en-GB" sz="1600" dirty="0">
                  <a:ea typeface="Roboto"/>
                  <a:cs typeface="Roboto"/>
                  <a:sym typeface="Roboto"/>
                </a:rPr>
                <a:t>When we study biomes, we explore elements, such as temperature, rainfall and soil, to help us understand which plants and animals might live there.</a:t>
              </a:r>
            </a:p>
            <a:p>
              <a:endParaRPr lang="en-GB" sz="1600" dirty="0">
                <a:ea typeface="Roboto"/>
                <a:cs typeface="Roboto"/>
                <a:sym typeface="Roboto"/>
              </a:endParaRPr>
            </a:p>
            <a:p>
              <a:r>
                <a:rPr lang="en-GB" sz="1600" dirty="0">
                  <a:ea typeface="Roboto"/>
                  <a:cs typeface="Roboto"/>
                  <a:sym typeface="Roboto"/>
                </a:rPr>
                <a:t>Some different types of biomes include rainforests, deserts, woodland and grasslands.</a:t>
              </a:r>
            </a:p>
          </p:txBody>
        </p:sp>
      </p:grpSp>
      <p:sp>
        <p:nvSpPr>
          <p:cNvPr id="2" name="Title 1">
            <a:extLst>
              <a:ext uri="{FF2B5EF4-FFF2-40B4-BE49-F238E27FC236}">
                <a16:creationId xmlns:a16="http://schemas.microsoft.com/office/drawing/2014/main" id="{6F6A8201-3498-420C-8DAE-E5F48F63F37E}"/>
              </a:ext>
            </a:extLst>
          </p:cNvPr>
          <p:cNvSpPr>
            <a:spLocks noGrp="1"/>
          </p:cNvSpPr>
          <p:nvPr>
            <p:ph type="title"/>
          </p:nvPr>
        </p:nvSpPr>
        <p:spPr/>
        <p:txBody>
          <a:bodyPr/>
          <a:lstStyle/>
          <a:p>
            <a:r>
              <a:rPr lang="en-GB" dirty="0">
                <a:solidFill>
                  <a:schemeClr val="accent3">
                    <a:lumMod val="75000"/>
                  </a:schemeClr>
                </a:solidFill>
              </a:rPr>
              <a:t>Physical Geography</a:t>
            </a:r>
          </a:p>
        </p:txBody>
      </p:sp>
      <p:sp>
        <p:nvSpPr>
          <p:cNvPr id="19" name="Rectangle 18">
            <a:hlinkClick r:id="rId2"/>
            <a:extLst>
              <a:ext uri="{FF2B5EF4-FFF2-40B4-BE49-F238E27FC236}">
                <a16:creationId xmlns:a16="http://schemas.microsoft.com/office/drawing/2014/main" id="{4E4D6553-6BEC-49BF-B03E-8BAD1D2D0EB2}"/>
              </a:ext>
            </a:extLst>
          </p:cNvPr>
          <p:cNvSpPr/>
          <p:nvPr/>
        </p:nvSpPr>
        <p:spPr>
          <a:xfrm>
            <a:off x="9906255" y="6547104"/>
            <a:ext cx="761745" cy="2988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599D6925-5BB2-4173-87A2-F7D0EEC63FDB}"/>
              </a:ext>
            </a:extLst>
          </p:cNvPr>
          <p:cNvSpPr txBox="1"/>
          <p:nvPr/>
        </p:nvSpPr>
        <p:spPr>
          <a:xfrm>
            <a:off x="2204320" y="1357377"/>
            <a:ext cx="7859174" cy="338554"/>
          </a:xfrm>
          <a:prstGeom prst="rect">
            <a:avLst/>
          </a:prstGeom>
          <a:solidFill>
            <a:schemeClr val="accent3">
              <a:lumMod val="75000"/>
            </a:schemeClr>
          </a:solidFill>
          <a:ln>
            <a:noFill/>
          </a:ln>
        </p:spPr>
        <p:style>
          <a:lnRef idx="2">
            <a:schemeClr val="accent4"/>
          </a:lnRef>
          <a:fillRef idx="1">
            <a:schemeClr val="lt1"/>
          </a:fillRef>
          <a:effectRef idx="0">
            <a:schemeClr val="accent4"/>
          </a:effectRef>
          <a:fontRef idx="minor">
            <a:schemeClr val="dk1"/>
          </a:fontRef>
        </p:style>
        <p:txBody>
          <a:bodyPr wrap="square">
            <a:spAutoFit/>
          </a:bodyPr>
          <a:lstStyle/>
          <a:p>
            <a:pPr algn="ctr"/>
            <a:r>
              <a:rPr lang="en-GB" sz="1600" b="1" dirty="0">
                <a:solidFill>
                  <a:schemeClr val="bg1"/>
                </a:solidFill>
              </a:rPr>
              <a:t>Biomes</a:t>
            </a:r>
          </a:p>
        </p:txBody>
      </p:sp>
      <p:pic>
        <p:nvPicPr>
          <p:cNvPr id="3" name="Picture 2">
            <a:extLst>
              <a:ext uri="{FF2B5EF4-FFF2-40B4-BE49-F238E27FC236}">
                <a16:creationId xmlns:a16="http://schemas.microsoft.com/office/drawing/2014/main" id="{CC7C444A-6BA7-4557-880F-A93B970457B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49748" y="4262348"/>
            <a:ext cx="1282703" cy="1383059"/>
          </a:xfrm>
          <a:prstGeom prst="rect">
            <a:avLst/>
          </a:prstGeom>
          <a:ln>
            <a:solidFill>
              <a:schemeClr val="accent3"/>
            </a:solidFill>
          </a:ln>
        </p:spPr>
      </p:pic>
      <p:pic>
        <p:nvPicPr>
          <p:cNvPr id="5" name="Picture 4">
            <a:extLst>
              <a:ext uri="{FF2B5EF4-FFF2-40B4-BE49-F238E27FC236}">
                <a16:creationId xmlns:a16="http://schemas.microsoft.com/office/drawing/2014/main" id="{6B60BA6D-DEF1-45EA-B703-059DDDE3222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13354" y="4262348"/>
            <a:ext cx="1955917" cy="1383059"/>
          </a:xfrm>
          <a:prstGeom prst="rect">
            <a:avLst/>
          </a:prstGeom>
          <a:ln>
            <a:solidFill>
              <a:schemeClr val="accent3"/>
            </a:solidFill>
          </a:ln>
        </p:spPr>
      </p:pic>
      <p:pic>
        <p:nvPicPr>
          <p:cNvPr id="9" name="Picture 8">
            <a:extLst>
              <a:ext uri="{FF2B5EF4-FFF2-40B4-BE49-F238E27FC236}">
                <a16:creationId xmlns:a16="http://schemas.microsoft.com/office/drawing/2014/main" id="{47758197-2D88-4C5F-881C-EF99F92B7BE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794944" y="4262348"/>
            <a:ext cx="1955917" cy="1383059"/>
          </a:xfrm>
          <a:prstGeom prst="rect">
            <a:avLst/>
          </a:prstGeom>
          <a:ln>
            <a:solidFill>
              <a:schemeClr val="accent3"/>
            </a:solidFill>
          </a:ln>
        </p:spPr>
      </p:pic>
      <p:pic>
        <p:nvPicPr>
          <p:cNvPr id="11" name="Picture 10">
            <a:extLst>
              <a:ext uri="{FF2B5EF4-FFF2-40B4-BE49-F238E27FC236}">
                <a16:creationId xmlns:a16="http://schemas.microsoft.com/office/drawing/2014/main" id="{EB886DEA-C688-47E1-9BC2-60F8AA2B558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031764" y="4262347"/>
            <a:ext cx="1955917" cy="1409404"/>
          </a:xfrm>
          <a:prstGeom prst="rect">
            <a:avLst/>
          </a:prstGeom>
          <a:ln>
            <a:solidFill>
              <a:schemeClr val="accent3"/>
            </a:solidFill>
          </a:ln>
        </p:spPr>
      </p:pic>
    </p:spTree>
    <p:extLst>
      <p:ext uri="{BB962C8B-B14F-4D97-AF65-F5344CB8AC3E}">
        <p14:creationId xmlns:p14="http://schemas.microsoft.com/office/powerpoint/2010/main" val="3027097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par>
                                <p:cTn id="13" presetID="10" presetClass="entr" presetSubtype="0"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par>
                                <p:cTn id="16" presetID="10" presetClass="entr" presetSubtype="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par>
                                <p:cTn id="19" presetID="10" presetClass="entr" presetSubtype="0"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3584577F-7E7E-44D1-B7FE-EEE30AA07CA9}"/>
              </a:ext>
            </a:extLst>
          </p:cNvPr>
          <p:cNvGrpSpPr/>
          <p:nvPr/>
        </p:nvGrpSpPr>
        <p:grpSpPr>
          <a:xfrm>
            <a:off x="2204320" y="1357378"/>
            <a:ext cx="7859174" cy="2623311"/>
            <a:chOff x="680320" y="1357377"/>
            <a:chExt cx="7859174" cy="2623311"/>
          </a:xfrm>
        </p:grpSpPr>
        <p:sp>
          <p:nvSpPr>
            <p:cNvPr id="4" name="Rectangle 3">
              <a:extLst>
                <a:ext uri="{FF2B5EF4-FFF2-40B4-BE49-F238E27FC236}">
                  <a16:creationId xmlns:a16="http://schemas.microsoft.com/office/drawing/2014/main" id="{5171F92E-8AC5-42F6-B541-5648AC2CF500}"/>
                </a:ext>
              </a:extLst>
            </p:cNvPr>
            <p:cNvSpPr/>
            <p:nvPr/>
          </p:nvSpPr>
          <p:spPr>
            <a:xfrm>
              <a:off x="680320" y="1357377"/>
              <a:ext cx="7859174" cy="2623311"/>
            </a:xfrm>
            <a:prstGeom prst="rect">
              <a:avLst/>
            </a:prstGeom>
            <a:solidFill>
              <a:schemeClr val="bg1"/>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C345379F-7A78-4D98-9DA9-8E086CA27137}"/>
                </a:ext>
              </a:extLst>
            </p:cNvPr>
            <p:cNvSpPr txBox="1"/>
            <p:nvPr/>
          </p:nvSpPr>
          <p:spPr>
            <a:xfrm>
              <a:off x="708968" y="1821054"/>
              <a:ext cx="7754712" cy="2062103"/>
            </a:xfrm>
            <a:prstGeom prst="rect">
              <a:avLst/>
            </a:prstGeom>
            <a:noFill/>
          </p:spPr>
          <p:txBody>
            <a:bodyPr wrap="square">
              <a:spAutoFit/>
            </a:bodyPr>
            <a:lstStyle/>
            <a:p>
              <a:r>
                <a:rPr lang="en-GB" sz="1600" dirty="0">
                  <a:ea typeface="Roboto"/>
                  <a:cs typeface="Roboto"/>
                  <a:sym typeface="Roboto"/>
                </a:rPr>
                <a:t>Mountains are areas of land that are usually over 600 metres high. They are often higher and steeper than hills.</a:t>
              </a:r>
            </a:p>
            <a:p>
              <a:endParaRPr lang="en-GB" sz="1600" dirty="0">
                <a:ea typeface="Roboto"/>
                <a:cs typeface="Roboto"/>
                <a:sym typeface="Roboto"/>
              </a:endParaRPr>
            </a:p>
            <a:p>
              <a:r>
                <a:rPr lang="en-GB" sz="1600" dirty="0">
                  <a:ea typeface="Roboto"/>
                  <a:cs typeface="Roboto"/>
                  <a:sym typeface="Roboto"/>
                </a:rPr>
                <a:t>When we learn about mountains, we explore how they are formed and where they are located on our planet.</a:t>
              </a:r>
            </a:p>
            <a:p>
              <a:endParaRPr lang="en-GB" sz="1600" dirty="0">
                <a:ea typeface="Roboto"/>
                <a:cs typeface="Roboto"/>
                <a:sym typeface="Roboto"/>
              </a:endParaRPr>
            </a:p>
            <a:p>
              <a:r>
                <a:rPr lang="en-GB" sz="1600" dirty="0">
                  <a:ea typeface="Roboto"/>
                  <a:cs typeface="Roboto"/>
                  <a:sym typeface="Roboto"/>
                </a:rPr>
                <a:t>Studying mountains can link to learning about tectonic plates, volcanoes and the layers of the earth.</a:t>
              </a:r>
            </a:p>
          </p:txBody>
        </p:sp>
      </p:grpSp>
      <p:sp>
        <p:nvSpPr>
          <p:cNvPr id="2" name="Title 1">
            <a:extLst>
              <a:ext uri="{FF2B5EF4-FFF2-40B4-BE49-F238E27FC236}">
                <a16:creationId xmlns:a16="http://schemas.microsoft.com/office/drawing/2014/main" id="{6F6A8201-3498-420C-8DAE-E5F48F63F37E}"/>
              </a:ext>
            </a:extLst>
          </p:cNvPr>
          <p:cNvSpPr>
            <a:spLocks noGrp="1"/>
          </p:cNvSpPr>
          <p:nvPr>
            <p:ph type="title"/>
          </p:nvPr>
        </p:nvSpPr>
        <p:spPr/>
        <p:txBody>
          <a:bodyPr/>
          <a:lstStyle/>
          <a:p>
            <a:r>
              <a:rPr lang="en-GB" dirty="0">
                <a:solidFill>
                  <a:schemeClr val="accent3">
                    <a:lumMod val="75000"/>
                  </a:schemeClr>
                </a:solidFill>
              </a:rPr>
              <a:t>Physical Geography</a:t>
            </a:r>
          </a:p>
        </p:txBody>
      </p:sp>
      <p:sp>
        <p:nvSpPr>
          <p:cNvPr id="19" name="Rectangle 18">
            <a:hlinkClick r:id="rId2"/>
            <a:extLst>
              <a:ext uri="{FF2B5EF4-FFF2-40B4-BE49-F238E27FC236}">
                <a16:creationId xmlns:a16="http://schemas.microsoft.com/office/drawing/2014/main" id="{4E4D6553-6BEC-49BF-B03E-8BAD1D2D0EB2}"/>
              </a:ext>
            </a:extLst>
          </p:cNvPr>
          <p:cNvSpPr/>
          <p:nvPr/>
        </p:nvSpPr>
        <p:spPr>
          <a:xfrm>
            <a:off x="9906255" y="6547104"/>
            <a:ext cx="761745" cy="2988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599D6925-5BB2-4173-87A2-F7D0EEC63FDB}"/>
              </a:ext>
            </a:extLst>
          </p:cNvPr>
          <p:cNvSpPr txBox="1"/>
          <p:nvPr/>
        </p:nvSpPr>
        <p:spPr>
          <a:xfrm>
            <a:off x="2204320" y="1357377"/>
            <a:ext cx="7859174" cy="338554"/>
          </a:xfrm>
          <a:prstGeom prst="rect">
            <a:avLst/>
          </a:prstGeom>
          <a:solidFill>
            <a:schemeClr val="accent3">
              <a:lumMod val="75000"/>
            </a:schemeClr>
          </a:solidFill>
          <a:ln>
            <a:noFill/>
          </a:ln>
        </p:spPr>
        <p:style>
          <a:lnRef idx="2">
            <a:schemeClr val="accent4"/>
          </a:lnRef>
          <a:fillRef idx="1">
            <a:schemeClr val="lt1"/>
          </a:fillRef>
          <a:effectRef idx="0">
            <a:schemeClr val="accent4"/>
          </a:effectRef>
          <a:fontRef idx="minor">
            <a:schemeClr val="dk1"/>
          </a:fontRef>
        </p:style>
        <p:txBody>
          <a:bodyPr wrap="square">
            <a:spAutoFit/>
          </a:bodyPr>
          <a:lstStyle/>
          <a:p>
            <a:pPr algn="ctr"/>
            <a:r>
              <a:rPr lang="en-GB" sz="1600" b="1" dirty="0">
                <a:solidFill>
                  <a:schemeClr val="bg1"/>
                </a:solidFill>
              </a:rPr>
              <a:t>Mountains</a:t>
            </a:r>
          </a:p>
        </p:txBody>
      </p:sp>
      <p:pic>
        <p:nvPicPr>
          <p:cNvPr id="5" name="Picture 4">
            <a:extLst>
              <a:ext uri="{FF2B5EF4-FFF2-40B4-BE49-F238E27FC236}">
                <a16:creationId xmlns:a16="http://schemas.microsoft.com/office/drawing/2014/main" id="{24A8581C-754F-4C69-8383-CD07BED4041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94478" y="3883157"/>
            <a:ext cx="3278859" cy="2318532"/>
          </a:xfrm>
          <a:prstGeom prst="rect">
            <a:avLst/>
          </a:prstGeom>
          <a:ln>
            <a:solidFill>
              <a:schemeClr val="accent3"/>
            </a:solidFill>
          </a:ln>
        </p:spPr>
      </p:pic>
    </p:spTree>
    <p:extLst>
      <p:ext uri="{BB962C8B-B14F-4D97-AF65-F5344CB8AC3E}">
        <p14:creationId xmlns:p14="http://schemas.microsoft.com/office/powerpoint/2010/main" val="2699810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3584577F-7E7E-44D1-B7FE-EEE30AA07CA9}"/>
              </a:ext>
            </a:extLst>
          </p:cNvPr>
          <p:cNvGrpSpPr/>
          <p:nvPr/>
        </p:nvGrpSpPr>
        <p:grpSpPr>
          <a:xfrm>
            <a:off x="2204320" y="1357378"/>
            <a:ext cx="7859174" cy="2623311"/>
            <a:chOff x="680320" y="1357377"/>
            <a:chExt cx="7859174" cy="2623311"/>
          </a:xfrm>
        </p:grpSpPr>
        <p:sp>
          <p:nvSpPr>
            <p:cNvPr id="4" name="Rectangle 3">
              <a:extLst>
                <a:ext uri="{FF2B5EF4-FFF2-40B4-BE49-F238E27FC236}">
                  <a16:creationId xmlns:a16="http://schemas.microsoft.com/office/drawing/2014/main" id="{5171F92E-8AC5-42F6-B541-5648AC2CF500}"/>
                </a:ext>
              </a:extLst>
            </p:cNvPr>
            <p:cNvSpPr/>
            <p:nvPr/>
          </p:nvSpPr>
          <p:spPr>
            <a:xfrm>
              <a:off x="680320" y="1357377"/>
              <a:ext cx="7859174" cy="2623311"/>
            </a:xfrm>
            <a:prstGeom prst="rect">
              <a:avLst/>
            </a:prstGeom>
            <a:solidFill>
              <a:schemeClr val="bg1"/>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C345379F-7A78-4D98-9DA9-8E086CA27137}"/>
                </a:ext>
              </a:extLst>
            </p:cNvPr>
            <p:cNvSpPr txBox="1"/>
            <p:nvPr/>
          </p:nvSpPr>
          <p:spPr>
            <a:xfrm>
              <a:off x="708968" y="1821054"/>
              <a:ext cx="7754712" cy="1815882"/>
            </a:xfrm>
            <a:prstGeom prst="rect">
              <a:avLst/>
            </a:prstGeom>
            <a:noFill/>
          </p:spPr>
          <p:txBody>
            <a:bodyPr wrap="square">
              <a:spAutoFit/>
            </a:bodyPr>
            <a:lstStyle/>
            <a:p>
              <a:r>
                <a:rPr lang="en-GB" sz="1600" dirty="0">
                  <a:ea typeface="Roboto"/>
                  <a:cs typeface="Roboto"/>
                  <a:sym typeface="Roboto"/>
                </a:rPr>
                <a:t>Rivers are large, natural streams of water. They flow downhill, along a channel, from their source to a sea, lake or another river.</a:t>
              </a:r>
            </a:p>
            <a:p>
              <a:endParaRPr lang="en-GB" sz="1600" dirty="0">
                <a:ea typeface="Roboto"/>
                <a:cs typeface="Roboto"/>
                <a:sym typeface="Roboto"/>
              </a:endParaRPr>
            </a:p>
            <a:p>
              <a:r>
                <a:rPr lang="en-GB" sz="1600" dirty="0">
                  <a:ea typeface="Roboto"/>
                  <a:cs typeface="Roboto"/>
                  <a:sym typeface="Roboto"/>
                </a:rPr>
                <a:t>Studying rivers involves learning about how they are formed and the different ways they might flow through changing landscapes.</a:t>
              </a:r>
            </a:p>
            <a:p>
              <a:endParaRPr lang="en-GB" sz="1600" dirty="0">
                <a:ea typeface="Roboto"/>
                <a:cs typeface="Roboto"/>
                <a:sym typeface="Roboto"/>
              </a:endParaRPr>
            </a:p>
            <a:p>
              <a:r>
                <a:rPr lang="en-GB" sz="1600" dirty="0">
                  <a:ea typeface="Roboto"/>
                  <a:cs typeface="Roboto"/>
                  <a:sym typeface="Roboto"/>
                </a:rPr>
                <a:t>You might also explore how rivers can erode land over time.</a:t>
              </a:r>
            </a:p>
          </p:txBody>
        </p:sp>
      </p:grpSp>
      <p:sp>
        <p:nvSpPr>
          <p:cNvPr id="2" name="Title 1">
            <a:extLst>
              <a:ext uri="{FF2B5EF4-FFF2-40B4-BE49-F238E27FC236}">
                <a16:creationId xmlns:a16="http://schemas.microsoft.com/office/drawing/2014/main" id="{6F6A8201-3498-420C-8DAE-E5F48F63F37E}"/>
              </a:ext>
            </a:extLst>
          </p:cNvPr>
          <p:cNvSpPr>
            <a:spLocks noGrp="1"/>
          </p:cNvSpPr>
          <p:nvPr>
            <p:ph type="title"/>
          </p:nvPr>
        </p:nvSpPr>
        <p:spPr/>
        <p:txBody>
          <a:bodyPr/>
          <a:lstStyle/>
          <a:p>
            <a:r>
              <a:rPr lang="en-GB" dirty="0">
                <a:solidFill>
                  <a:schemeClr val="accent3">
                    <a:lumMod val="75000"/>
                  </a:schemeClr>
                </a:solidFill>
              </a:rPr>
              <a:t>Physical Geography</a:t>
            </a:r>
          </a:p>
        </p:txBody>
      </p:sp>
      <p:sp>
        <p:nvSpPr>
          <p:cNvPr id="19" name="Rectangle 18">
            <a:hlinkClick r:id="rId2"/>
            <a:extLst>
              <a:ext uri="{FF2B5EF4-FFF2-40B4-BE49-F238E27FC236}">
                <a16:creationId xmlns:a16="http://schemas.microsoft.com/office/drawing/2014/main" id="{4E4D6553-6BEC-49BF-B03E-8BAD1D2D0EB2}"/>
              </a:ext>
            </a:extLst>
          </p:cNvPr>
          <p:cNvSpPr/>
          <p:nvPr/>
        </p:nvSpPr>
        <p:spPr>
          <a:xfrm>
            <a:off x="9906255" y="6547104"/>
            <a:ext cx="761745" cy="2988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599D6925-5BB2-4173-87A2-F7D0EEC63FDB}"/>
              </a:ext>
            </a:extLst>
          </p:cNvPr>
          <p:cNvSpPr txBox="1"/>
          <p:nvPr/>
        </p:nvSpPr>
        <p:spPr>
          <a:xfrm>
            <a:off x="2204320" y="1357377"/>
            <a:ext cx="7859174" cy="338554"/>
          </a:xfrm>
          <a:prstGeom prst="rect">
            <a:avLst/>
          </a:prstGeom>
          <a:solidFill>
            <a:schemeClr val="accent3">
              <a:lumMod val="75000"/>
            </a:schemeClr>
          </a:solidFill>
          <a:ln>
            <a:noFill/>
          </a:ln>
        </p:spPr>
        <p:style>
          <a:lnRef idx="2">
            <a:schemeClr val="accent4"/>
          </a:lnRef>
          <a:fillRef idx="1">
            <a:schemeClr val="lt1"/>
          </a:fillRef>
          <a:effectRef idx="0">
            <a:schemeClr val="accent4"/>
          </a:effectRef>
          <a:fontRef idx="minor">
            <a:schemeClr val="dk1"/>
          </a:fontRef>
        </p:style>
        <p:txBody>
          <a:bodyPr wrap="square">
            <a:spAutoFit/>
          </a:bodyPr>
          <a:lstStyle/>
          <a:p>
            <a:pPr algn="ctr"/>
            <a:r>
              <a:rPr lang="en-GB" sz="1600" b="1" dirty="0">
                <a:solidFill>
                  <a:schemeClr val="bg1"/>
                </a:solidFill>
              </a:rPr>
              <a:t>Rivers</a:t>
            </a:r>
          </a:p>
        </p:txBody>
      </p:sp>
      <p:pic>
        <p:nvPicPr>
          <p:cNvPr id="5" name="Picture 4">
            <a:extLst>
              <a:ext uri="{FF2B5EF4-FFF2-40B4-BE49-F238E27FC236}">
                <a16:creationId xmlns:a16="http://schemas.microsoft.com/office/drawing/2014/main" id="{F6ABCBD6-0B6F-4F4E-AF1E-FF7F6A8F121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36626" y="3068702"/>
            <a:ext cx="3642835" cy="2986110"/>
          </a:xfrm>
          <a:prstGeom prst="rect">
            <a:avLst/>
          </a:prstGeom>
        </p:spPr>
      </p:pic>
    </p:spTree>
    <p:extLst>
      <p:ext uri="{BB962C8B-B14F-4D97-AF65-F5344CB8AC3E}">
        <p14:creationId xmlns:p14="http://schemas.microsoft.com/office/powerpoint/2010/main" val="226489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3584577F-7E7E-44D1-B7FE-EEE30AA07CA9}"/>
              </a:ext>
            </a:extLst>
          </p:cNvPr>
          <p:cNvGrpSpPr/>
          <p:nvPr/>
        </p:nvGrpSpPr>
        <p:grpSpPr>
          <a:xfrm>
            <a:off x="2204320" y="1357378"/>
            <a:ext cx="7859174" cy="2623311"/>
            <a:chOff x="680320" y="1357377"/>
            <a:chExt cx="7859174" cy="2623311"/>
          </a:xfrm>
        </p:grpSpPr>
        <p:sp>
          <p:nvSpPr>
            <p:cNvPr id="4" name="Rectangle 3">
              <a:extLst>
                <a:ext uri="{FF2B5EF4-FFF2-40B4-BE49-F238E27FC236}">
                  <a16:creationId xmlns:a16="http://schemas.microsoft.com/office/drawing/2014/main" id="{5171F92E-8AC5-42F6-B541-5648AC2CF500}"/>
                </a:ext>
              </a:extLst>
            </p:cNvPr>
            <p:cNvSpPr/>
            <p:nvPr/>
          </p:nvSpPr>
          <p:spPr>
            <a:xfrm>
              <a:off x="680320" y="1357377"/>
              <a:ext cx="7859174" cy="2623311"/>
            </a:xfrm>
            <a:prstGeom prst="rect">
              <a:avLst/>
            </a:prstGeom>
            <a:solidFill>
              <a:schemeClr val="bg1"/>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C345379F-7A78-4D98-9DA9-8E086CA27137}"/>
                </a:ext>
              </a:extLst>
            </p:cNvPr>
            <p:cNvSpPr txBox="1"/>
            <p:nvPr/>
          </p:nvSpPr>
          <p:spPr>
            <a:xfrm>
              <a:off x="708968" y="1821054"/>
              <a:ext cx="7754712" cy="2062103"/>
            </a:xfrm>
            <a:prstGeom prst="rect">
              <a:avLst/>
            </a:prstGeom>
            <a:noFill/>
          </p:spPr>
          <p:txBody>
            <a:bodyPr wrap="square">
              <a:spAutoFit/>
            </a:bodyPr>
            <a:lstStyle/>
            <a:p>
              <a:r>
                <a:rPr lang="en-GB" sz="1600" dirty="0">
                  <a:ea typeface="Roboto"/>
                  <a:cs typeface="Roboto"/>
                  <a:sym typeface="Roboto"/>
                </a:rPr>
                <a:t>A volcano is a mountain or hill with an opening where lava, gases and rock fragments can escape from.</a:t>
              </a:r>
            </a:p>
            <a:p>
              <a:endParaRPr lang="en-GB" sz="1600" dirty="0">
                <a:ea typeface="Roboto"/>
                <a:cs typeface="Roboto"/>
                <a:sym typeface="Roboto"/>
              </a:endParaRPr>
            </a:p>
            <a:p>
              <a:r>
                <a:rPr lang="en-GB" sz="1600" dirty="0">
                  <a:ea typeface="Roboto"/>
                  <a:cs typeface="Roboto"/>
                  <a:sym typeface="Roboto"/>
                </a:rPr>
                <a:t>Studying volcanoes involves exploring how they are formed, where they are located and the different types of volcanic eruptions.</a:t>
              </a:r>
            </a:p>
            <a:p>
              <a:endParaRPr lang="en-GB" sz="1600" dirty="0">
                <a:ea typeface="Roboto"/>
                <a:cs typeface="Roboto"/>
                <a:sym typeface="Roboto"/>
              </a:endParaRPr>
            </a:p>
            <a:p>
              <a:r>
                <a:rPr lang="en-GB" sz="1600" dirty="0">
                  <a:ea typeface="Roboto"/>
                  <a:cs typeface="Roboto"/>
                  <a:sym typeface="Roboto"/>
                </a:rPr>
                <a:t>Learning about volcanoes is often linked to other areas of geography, including the layers of the earth, tectonic plates, mountains and earthquakes.</a:t>
              </a:r>
            </a:p>
          </p:txBody>
        </p:sp>
      </p:grpSp>
      <p:sp>
        <p:nvSpPr>
          <p:cNvPr id="2" name="Title 1">
            <a:extLst>
              <a:ext uri="{FF2B5EF4-FFF2-40B4-BE49-F238E27FC236}">
                <a16:creationId xmlns:a16="http://schemas.microsoft.com/office/drawing/2014/main" id="{6F6A8201-3498-420C-8DAE-E5F48F63F37E}"/>
              </a:ext>
            </a:extLst>
          </p:cNvPr>
          <p:cNvSpPr>
            <a:spLocks noGrp="1"/>
          </p:cNvSpPr>
          <p:nvPr>
            <p:ph type="title"/>
          </p:nvPr>
        </p:nvSpPr>
        <p:spPr/>
        <p:txBody>
          <a:bodyPr/>
          <a:lstStyle/>
          <a:p>
            <a:r>
              <a:rPr lang="en-GB" dirty="0">
                <a:solidFill>
                  <a:schemeClr val="accent3">
                    <a:lumMod val="75000"/>
                  </a:schemeClr>
                </a:solidFill>
              </a:rPr>
              <a:t>Physical Geography</a:t>
            </a:r>
          </a:p>
        </p:txBody>
      </p:sp>
      <p:sp>
        <p:nvSpPr>
          <p:cNvPr id="19" name="Rectangle 18">
            <a:hlinkClick r:id="rId2"/>
            <a:extLst>
              <a:ext uri="{FF2B5EF4-FFF2-40B4-BE49-F238E27FC236}">
                <a16:creationId xmlns:a16="http://schemas.microsoft.com/office/drawing/2014/main" id="{4E4D6553-6BEC-49BF-B03E-8BAD1D2D0EB2}"/>
              </a:ext>
            </a:extLst>
          </p:cNvPr>
          <p:cNvSpPr/>
          <p:nvPr/>
        </p:nvSpPr>
        <p:spPr>
          <a:xfrm>
            <a:off x="9906255" y="6547104"/>
            <a:ext cx="761745" cy="2988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599D6925-5BB2-4173-87A2-F7D0EEC63FDB}"/>
              </a:ext>
            </a:extLst>
          </p:cNvPr>
          <p:cNvSpPr txBox="1"/>
          <p:nvPr/>
        </p:nvSpPr>
        <p:spPr>
          <a:xfrm>
            <a:off x="2204320" y="1357377"/>
            <a:ext cx="7859174" cy="338554"/>
          </a:xfrm>
          <a:prstGeom prst="rect">
            <a:avLst/>
          </a:prstGeom>
          <a:solidFill>
            <a:schemeClr val="accent3">
              <a:lumMod val="75000"/>
            </a:schemeClr>
          </a:solidFill>
          <a:ln>
            <a:noFill/>
          </a:ln>
        </p:spPr>
        <p:style>
          <a:lnRef idx="2">
            <a:schemeClr val="accent4"/>
          </a:lnRef>
          <a:fillRef idx="1">
            <a:schemeClr val="lt1"/>
          </a:fillRef>
          <a:effectRef idx="0">
            <a:schemeClr val="accent4"/>
          </a:effectRef>
          <a:fontRef idx="minor">
            <a:schemeClr val="dk1"/>
          </a:fontRef>
        </p:style>
        <p:txBody>
          <a:bodyPr wrap="square">
            <a:spAutoFit/>
          </a:bodyPr>
          <a:lstStyle/>
          <a:p>
            <a:pPr algn="ctr"/>
            <a:r>
              <a:rPr lang="en-GB" sz="1600" b="1" dirty="0">
                <a:solidFill>
                  <a:schemeClr val="bg1"/>
                </a:solidFill>
              </a:rPr>
              <a:t>Volcanoes</a:t>
            </a:r>
          </a:p>
        </p:txBody>
      </p:sp>
      <p:pic>
        <p:nvPicPr>
          <p:cNvPr id="5" name="Picture 4">
            <a:extLst>
              <a:ext uri="{FF2B5EF4-FFF2-40B4-BE49-F238E27FC236}">
                <a16:creationId xmlns:a16="http://schemas.microsoft.com/office/drawing/2014/main" id="{F1692611-F17D-484A-911F-AD73CE69B73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31956" y="4093540"/>
            <a:ext cx="3074299" cy="2223111"/>
          </a:xfrm>
          <a:prstGeom prst="rect">
            <a:avLst/>
          </a:prstGeom>
        </p:spPr>
      </p:pic>
    </p:spTree>
    <p:extLst>
      <p:ext uri="{BB962C8B-B14F-4D97-AF65-F5344CB8AC3E}">
        <p14:creationId xmlns:p14="http://schemas.microsoft.com/office/powerpoint/2010/main" val="1802450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3584577F-7E7E-44D1-B7FE-EEE30AA07CA9}"/>
              </a:ext>
            </a:extLst>
          </p:cNvPr>
          <p:cNvGrpSpPr/>
          <p:nvPr/>
        </p:nvGrpSpPr>
        <p:grpSpPr>
          <a:xfrm>
            <a:off x="2204320" y="1357378"/>
            <a:ext cx="7859174" cy="2123439"/>
            <a:chOff x="680320" y="1357377"/>
            <a:chExt cx="7859174" cy="2123439"/>
          </a:xfrm>
        </p:grpSpPr>
        <p:sp>
          <p:nvSpPr>
            <p:cNvPr id="4" name="Rectangle 3">
              <a:extLst>
                <a:ext uri="{FF2B5EF4-FFF2-40B4-BE49-F238E27FC236}">
                  <a16:creationId xmlns:a16="http://schemas.microsoft.com/office/drawing/2014/main" id="{5171F92E-8AC5-42F6-B541-5648AC2CF500}"/>
                </a:ext>
              </a:extLst>
            </p:cNvPr>
            <p:cNvSpPr/>
            <p:nvPr/>
          </p:nvSpPr>
          <p:spPr>
            <a:xfrm>
              <a:off x="680320" y="1357377"/>
              <a:ext cx="7859174" cy="2123439"/>
            </a:xfrm>
            <a:prstGeom prst="rect">
              <a:avLst/>
            </a:prstGeom>
            <a:solidFill>
              <a:schemeClr val="bg1"/>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C345379F-7A78-4D98-9DA9-8E086CA27137}"/>
                </a:ext>
              </a:extLst>
            </p:cNvPr>
            <p:cNvSpPr txBox="1"/>
            <p:nvPr/>
          </p:nvSpPr>
          <p:spPr>
            <a:xfrm>
              <a:off x="732551" y="1814098"/>
              <a:ext cx="7754712" cy="1569660"/>
            </a:xfrm>
            <a:prstGeom prst="rect">
              <a:avLst/>
            </a:prstGeom>
            <a:noFill/>
          </p:spPr>
          <p:txBody>
            <a:bodyPr wrap="square">
              <a:spAutoFit/>
            </a:bodyPr>
            <a:lstStyle/>
            <a:p>
              <a:r>
                <a:rPr lang="en-GB" sz="1600" dirty="0">
                  <a:ea typeface="Roboto"/>
                  <a:cs typeface="Roboto"/>
                  <a:sym typeface="Roboto"/>
                </a:rPr>
                <a:t>The water cycle describes the constant recycling of all water on Earth.</a:t>
              </a:r>
            </a:p>
            <a:p>
              <a:endParaRPr lang="en-GB" sz="1600" dirty="0">
                <a:ea typeface="Roboto"/>
                <a:cs typeface="Roboto"/>
                <a:sym typeface="Roboto"/>
              </a:endParaRPr>
            </a:p>
            <a:p>
              <a:r>
                <a:rPr lang="en-GB" sz="1600" dirty="0">
                  <a:ea typeface="Roboto"/>
                  <a:cs typeface="Roboto"/>
                  <a:sym typeface="Roboto"/>
                </a:rPr>
                <a:t>Water moves in a continuous cycle between the land, oceans and atmosphere.</a:t>
              </a:r>
            </a:p>
            <a:p>
              <a:endParaRPr lang="en-GB" sz="1600" dirty="0">
                <a:ea typeface="Roboto"/>
                <a:cs typeface="Roboto"/>
                <a:sym typeface="Roboto"/>
              </a:endParaRPr>
            </a:p>
            <a:p>
              <a:r>
                <a:rPr lang="en-GB" sz="1600" dirty="0">
                  <a:ea typeface="Roboto"/>
                  <a:cs typeface="Roboto"/>
                  <a:sym typeface="Roboto"/>
                </a:rPr>
                <a:t>When we study the water cycle, we learn about the sequence of evaporation, condensation, transpiration, precipitation (rain or snow) and collection.</a:t>
              </a:r>
            </a:p>
          </p:txBody>
        </p:sp>
      </p:grpSp>
      <p:sp>
        <p:nvSpPr>
          <p:cNvPr id="2" name="Title 1">
            <a:extLst>
              <a:ext uri="{FF2B5EF4-FFF2-40B4-BE49-F238E27FC236}">
                <a16:creationId xmlns:a16="http://schemas.microsoft.com/office/drawing/2014/main" id="{6F6A8201-3498-420C-8DAE-E5F48F63F37E}"/>
              </a:ext>
            </a:extLst>
          </p:cNvPr>
          <p:cNvSpPr>
            <a:spLocks noGrp="1"/>
          </p:cNvSpPr>
          <p:nvPr>
            <p:ph type="title"/>
          </p:nvPr>
        </p:nvSpPr>
        <p:spPr/>
        <p:txBody>
          <a:bodyPr/>
          <a:lstStyle/>
          <a:p>
            <a:r>
              <a:rPr lang="en-GB" dirty="0">
                <a:solidFill>
                  <a:schemeClr val="accent3">
                    <a:lumMod val="75000"/>
                  </a:schemeClr>
                </a:solidFill>
              </a:rPr>
              <a:t>Physical Geography</a:t>
            </a:r>
          </a:p>
        </p:txBody>
      </p:sp>
      <p:sp>
        <p:nvSpPr>
          <p:cNvPr id="19" name="Rectangle 18">
            <a:hlinkClick r:id="rId2"/>
            <a:extLst>
              <a:ext uri="{FF2B5EF4-FFF2-40B4-BE49-F238E27FC236}">
                <a16:creationId xmlns:a16="http://schemas.microsoft.com/office/drawing/2014/main" id="{4E4D6553-6BEC-49BF-B03E-8BAD1D2D0EB2}"/>
              </a:ext>
            </a:extLst>
          </p:cNvPr>
          <p:cNvSpPr/>
          <p:nvPr/>
        </p:nvSpPr>
        <p:spPr>
          <a:xfrm>
            <a:off x="9906255" y="6547104"/>
            <a:ext cx="761745" cy="2988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599D6925-5BB2-4173-87A2-F7D0EEC63FDB}"/>
              </a:ext>
            </a:extLst>
          </p:cNvPr>
          <p:cNvSpPr txBox="1"/>
          <p:nvPr/>
        </p:nvSpPr>
        <p:spPr>
          <a:xfrm>
            <a:off x="2204320" y="1357377"/>
            <a:ext cx="7859174" cy="338554"/>
          </a:xfrm>
          <a:prstGeom prst="rect">
            <a:avLst/>
          </a:prstGeom>
          <a:solidFill>
            <a:schemeClr val="accent3">
              <a:lumMod val="75000"/>
            </a:schemeClr>
          </a:solidFill>
          <a:ln>
            <a:noFill/>
          </a:ln>
        </p:spPr>
        <p:style>
          <a:lnRef idx="2">
            <a:schemeClr val="accent4"/>
          </a:lnRef>
          <a:fillRef idx="1">
            <a:schemeClr val="lt1"/>
          </a:fillRef>
          <a:effectRef idx="0">
            <a:schemeClr val="accent4"/>
          </a:effectRef>
          <a:fontRef idx="minor">
            <a:schemeClr val="dk1"/>
          </a:fontRef>
        </p:style>
        <p:txBody>
          <a:bodyPr wrap="square">
            <a:spAutoFit/>
          </a:bodyPr>
          <a:lstStyle/>
          <a:p>
            <a:pPr algn="ctr"/>
            <a:r>
              <a:rPr lang="en-GB" sz="1600" b="1" dirty="0">
                <a:solidFill>
                  <a:schemeClr val="bg1"/>
                </a:solidFill>
              </a:rPr>
              <a:t>The Water Cycle</a:t>
            </a:r>
          </a:p>
        </p:txBody>
      </p:sp>
      <p:pic>
        <p:nvPicPr>
          <p:cNvPr id="5" name="Picture 4">
            <a:extLst>
              <a:ext uri="{FF2B5EF4-FFF2-40B4-BE49-F238E27FC236}">
                <a16:creationId xmlns:a16="http://schemas.microsoft.com/office/drawing/2014/main" id="{DC74CC03-CCA4-4A65-A821-1C1D693DA6B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5696" t="919" r="13268" b="9545"/>
          <a:stretch/>
        </p:blipFill>
        <p:spPr>
          <a:xfrm>
            <a:off x="4520513" y="3659205"/>
            <a:ext cx="2969801" cy="2636563"/>
          </a:xfrm>
          <a:prstGeom prst="rect">
            <a:avLst/>
          </a:prstGeom>
        </p:spPr>
      </p:pic>
    </p:spTree>
    <p:extLst>
      <p:ext uri="{BB962C8B-B14F-4D97-AF65-F5344CB8AC3E}">
        <p14:creationId xmlns:p14="http://schemas.microsoft.com/office/powerpoint/2010/main" val="3447957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7A5D7B8E-A3C6-473C-9CB9-C4855E889146}"/>
              </a:ext>
            </a:extLst>
          </p:cNvPr>
          <p:cNvGrpSpPr/>
          <p:nvPr/>
        </p:nvGrpSpPr>
        <p:grpSpPr>
          <a:xfrm>
            <a:off x="2204320" y="1357378"/>
            <a:ext cx="7859174" cy="4098131"/>
            <a:chOff x="680320" y="1357377"/>
            <a:chExt cx="7859174" cy="4098131"/>
          </a:xfrm>
        </p:grpSpPr>
        <p:grpSp>
          <p:nvGrpSpPr>
            <p:cNvPr id="6" name="Group 5">
              <a:extLst>
                <a:ext uri="{FF2B5EF4-FFF2-40B4-BE49-F238E27FC236}">
                  <a16:creationId xmlns:a16="http://schemas.microsoft.com/office/drawing/2014/main" id="{3584577F-7E7E-44D1-B7FE-EEE30AA07CA9}"/>
                </a:ext>
              </a:extLst>
            </p:cNvPr>
            <p:cNvGrpSpPr/>
            <p:nvPr/>
          </p:nvGrpSpPr>
          <p:grpSpPr>
            <a:xfrm>
              <a:off x="680320" y="1357377"/>
              <a:ext cx="7859174" cy="4098131"/>
              <a:chOff x="680320" y="1357377"/>
              <a:chExt cx="7859174" cy="4098131"/>
            </a:xfrm>
          </p:grpSpPr>
          <p:sp>
            <p:nvSpPr>
              <p:cNvPr id="4" name="Rectangle 3">
                <a:extLst>
                  <a:ext uri="{FF2B5EF4-FFF2-40B4-BE49-F238E27FC236}">
                    <a16:creationId xmlns:a16="http://schemas.microsoft.com/office/drawing/2014/main" id="{5171F92E-8AC5-42F6-B541-5648AC2CF500}"/>
                  </a:ext>
                </a:extLst>
              </p:cNvPr>
              <p:cNvSpPr/>
              <p:nvPr/>
            </p:nvSpPr>
            <p:spPr>
              <a:xfrm>
                <a:off x="680320" y="1357377"/>
                <a:ext cx="7859174" cy="4098131"/>
              </a:xfrm>
              <a:prstGeom prst="rect">
                <a:avLst/>
              </a:prstGeom>
              <a:solidFill>
                <a:schemeClr val="bg1"/>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C345379F-7A78-4D98-9DA9-8E086CA27137}"/>
                  </a:ext>
                </a:extLst>
              </p:cNvPr>
              <p:cNvSpPr txBox="1"/>
              <p:nvPr/>
            </p:nvSpPr>
            <p:spPr>
              <a:xfrm>
                <a:off x="732551" y="1730262"/>
                <a:ext cx="3839449" cy="3293209"/>
              </a:xfrm>
              <a:prstGeom prst="rect">
                <a:avLst/>
              </a:prstGeom>
              <a:noFill/>
            </p:spPr>
            <p:txBody>
              <a:bodyPr wrap="square">
                <a:spAutoFit/>
              </a:bodyPr>
              <a:lstStyle/>
              <a:p>
                <a:r>
                  <a:rPr lang="en-GB" sz="1600" dirty="0">
                    <a:ea typeface="Roboto"/>
                    <a:cs typeface="Roboto"/>
                    <a:sym typeface="Roboto"/>
                  </a:rPr>
                  <a:t>Earthquakes occur when the plates of the earth’s upper layer (the crust) move and release stored energy. The sudden and intense shaking often results in much damage.</a:t>
                </a:r>
              </a:p>
              <a:p>
                <a:endParaRPr lang="en-GB" sz="1600" dirty="0">
                  <a:ea typeface="Roboto"/>
                  <a:cs typeface="Roboto"/>
                  <a:sym typeface="Roboto"/>
                </a:endParaRPr>
              </a:p>
              <a:p>
                <a:r>
                  <a:rPr lang="en-GB" sz="1600" dirty="0">
                    <a:ea typeface="Roboto"/>
                    <a:cs typeface="Roboto"/>
                    <a:sym typeface="Roboto"/>
                  </a:rPr>
                  <a:t>We learn about what causes earthquakes, where they occur, how they are measured and the destruction they can cause.</a:t>
                </a:r>
              </a:p>
              <a:p>
                <a:endParaRPr lang="en-GB" sz="1600" dirty="0">
                  <a:ea typeface="Roboto"/>
                  <a:cs typeface="Roboto"/>
                  <a:sym typeface="Roboto"/>
                </a:endParaRPr>
              </a:p>
              <a:p>
                <a:r>
                  <a:rPr lang="en-GB" sz="1600" dirty="0">
                    <a:ea typeface="Roboto"/>
                    <a:cs typeface="Roboto"/>
                    <a:sym typeface="Roboto"/>
                  </a:rPr>
                  <a:t>Earthquakes are linked to our learning about the earth’s layers, tectonic plates and volcanoes.</a:t>
                </a:r>
              </a:p>
            </p:txBody>
          </p:sp>
        </p:grpSp>
        <p:pic>
          <p:nvPicPr>
            <p:cNvPr id="5" name="Picture 4">
              <a:extLst>
                <a:ext uri="{FF2B5EF4-FFF2-40B4-BE49-F238E27FC236}">
                  <a16:creationId xmlns:a16="http://schemas.microsoft.com/office/drawing/2014/main" id="{1911B51F-D733-49B2-AE5B-09F2089BA47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67235" y="2206377"/>
              <a:ext cx="3873036" cy="2738684"/>
            </a:xfrm>
            <a:prstGeom prst="rect">
              <a:avLst/>
            </a:prstGeom>
            <a:ln>
              <a:solidFill>
                <a:schemeClr val="accent3"/>
              </a:solidFill>
            </a:ln>
          </p:spPr>
        </p:pic>
      </p:grpSp>
      <p:sp>
        <p:nvSpPr>
          <p:cNvPr id="2" name="Title 1">
            <a:extLst>
              <a:ext uri="{FF2B5EF4-FFF2-40B4-BE49-F238E27FC236}">
                <a16:creationId xmlns:a16="http://schemas.microsoft.com/office/drawing/2014/main" id="{6F6A8201-3498-420C-8DAE-E5F48F63F37E}"/>
              </a:ext>
            </a:extLst>
          </p:cNvPr>
          <p:cNvSpPr>
            <a:spLocks noGrp="1"/>
          </p:cNvSpPr>
          <p:nvPr>
            <p:ph type="title"/>
          </p:nvPr>
        </p:nvSpPr>
        <p:spPr/>
        <p:txBody>
          <a:bodyPr/>
          <a:lstStyle/>
          <a:p>
            <a:r>
              <a:rPr lang="en-GB" dirty="0">
                <a:solidFill>
                  <a:schemeClr val="accent3">
                    <a:lumMod val="75000"/>
                  </a:schemeClr>
                </a:solidFill>
              </a:rPr>
              <a:t>Physical Geography</a:t>
            </a:r>
          </a:p>
        </p:txBody>
      </p:sp>
      <p:sp>
        <p:nvSpPr>
          <p:cNvPr id="19" name="Rectangle 18">
            <a:hlinkClick r:id="rId3"/>
            <a:extLst>
              <a:ext uri="{FF2B5EF4-FFF2-40B4-BE49-F238E27FC236}">
                <a16:creationId xmlns:a16="http://schemas.microsoft.com/office/drawing/2014/main" id="{4E4D6553-6BEC-49BF-B03E-8BAD1D2D0EB2}"/>
              </a:ext>
            </a:extLst>
          </p:cNvPr>
          <p:cNvSpPr/>
          <p:nvPr/>
        </p:nvSpPr>
        <p:spPr>
          <a:xfrm>
            <a:off x="9906255" y="6547104"/>
            <a:ext cx="761745" cy="2988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599D6925-5BB2-4173-87A2-F7D0EEC63FDB}"/>
              </a:ext>
            </a:extLst>
          </p:cNvPr>
          <p:cNvSpPr txBox="1"/>
          <p:nvPr/>
        </p:nvSpPr>
        <p:spPr>
          <a:xfrm>
            <a:off x="2204320" y="1357377"/>
            <a:ext cx="7859174" cy="338554"/>
          </a:xfrm>
          <a:prstGeom prst="rect">
            <a:avLst/>
          </a:prstGeom>
          <a:solidFill>
            <a:schemeClr val="accent3">
              <a:lumMod val="75000"/>
            </a:schemeClr>
          </a:solidFill>
          <a:ln>
            <a:noFill/>
          </a:ln>
        </p:spPr>
        <p:style>
          <a:lnRef idx="2">
            <a:schemeClr val="accent4"/>
          </a:lnRef>
          <a:fillRef idx="1">
            <a:schemeClr val="lt1"/>
          </a:fillRef>
          <a:effectRef idx="0">
            <a:schemeClr val="accent4"/>
          </a:effectRef>
          <a:fontRef idx="minor">
            <a:schemeClr val="dk1"/>
          </a:fontRef>
        </p:style>
        <p:txBody>
          <a:bodyPr wrap="square">
            <a:spAutoFit/>
          </a:bodyPr>
          <a:lstStyle/>
          <a:p>
            <a:pPr algn="ctr"/>
            <a:r>
              <a:rPr lang="en-GB" sz="1600" b="1" dirty="0">
                <a:solidFill>
                  <a:schemeClr val="bg1"/>
                </a:solidFill>
              </a:rPr>
              <a:t>Earthquakes</a:t>
            </a:r>
          </a:p>
        </p:txBody>
      </p:sp>
    </p:spTree>
    <p:extLst>
      <p:ext uri="{BB962C8B-B14F-4D97-AF65-F5344CB8AC3E}">
        <p14:creationId xmlns:p14="http://schemas.microsoft.com/office/powerpoint/2010/main" val="3209963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2A4EB96-0A11-42D5-A10C-EB7E21C5BEA5}"/>
              </a:ext>
            </a:extLst>
          </p:cNvPr>
          <p:cNvSpPr txBox="1"/>
          <p:nvPr/>
        </p:nvSpPr>
        <p:spPr>
          <a:xfrm>
            <a:off x="158045" y="351931"/>
            <a:ext cx="6096000" cy="1064650"/>
          </a:xfrm>
          <a:prstGeom prst="rect">
            <a:avLst/>
          </a:prstGeom>
          <a:noFill/>
        </p:spPr>
        <p:txBody>
          <a:bodyPr wrap="square">
            <a:spAutoFit/>
          </a:bodyPr>
          <a:lstStyle/>
          <a:p>
            <a:pPr>
              <a:lnSpc>
                <a:spcPct val="107000"/>
              </a:lnSpc>
              <a:spcAft>
                <a:spcPts val="800"/>
              </a:spcAft>
            </a:pPr>
            <a:r>
              <a:rPr lang="en-GB" sz="1800" b="1" u="sng" dirty="0">
                <a:effectLst/>
                <a:latin typeface="Arial" panose="020B0604020202020204" pitchFamily="34" charset="0"/>
                <a:ea typeface="Calibri" panose="020F0502020204030204" pitchFamily="34" charset="0"/>
                <a:cs typeface="Times New Roman" panose="02020603050405020304" pitchFamily="18" charset="0"/>
              </a:rPr>
              <a:t>LI: To identify human features of the River Rhine and their impact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1800" b="1" u="sng" dirty="0">
              <a:effectLst/>
              <a:latin typeface="Arial" panose="020B0604020202020204" pitchFamily="34" charset="0"/>
              <a:ea typeface="Calibri" panose="020F0502020204030204" pitchFamily="34" charset="0"/>
            </a:endParaRPr>
          </a:p>
        </p:txBody>
      </p:sp>
      <p:pic>
        <p:nvPicPr>
          <p:cNvPr id="4" name="Picture 3">
            <a:extLst>
              <a:ext uri="{FF2B5EF4-FFF2-40B4-BE49-F238E27FC236}">
                <a16:creationId xmlns:a16="http://schemas.microsoft.com/office/drawing/2014/main" id="{E922748D-4394-4DD1-A5BC-2F2D7F033953}"/>
              </a:ext>
            </a:extLst>
          </p:cNvPr>
          <p:cNvPicPr>
            <a:picLocks noChangeAspect="1"/>
          </p:cNvPicPr>
          <p:nvPr/>
        </p:nvPicPr>
        <p:blipFill>
          <a:blip r:embed="rId2"/>
          <a:stretch>
            <a:fillRect/>
          </a:stretch>
        </p:blipFill>
        <p:spPr>
          <a:xfrm>
            <a:off x="436340" y="2221181"/>
            <a:ext cx="2068382" cy="1379866"/>
          </a:xfrm>
          <a:prstGeom prst="rect">
            <a:avLst/>
          </a:prstGeom>
        </p:spPr>
      </p:pic>
      <p:pic>
        <p:nvPicPr>
          <p:cNvPr id="5" name="Picture 4">
            <a:extLst>
              <a:ext uri="{FF2B5EF4-FFF2-40B4-BE49-F238E27FC236}">
                <a16:creationId xmlns:a16="http://schemas.microsoft.com/office/drawing/2014/main" id="{39415A9A-8FE4-4D75-8EC5-FE793F676338}"/>
              </a:ext>
            </a:extLst>
          </p:cNvPr>
          <p:cNvPicPr>
            <a:picLocks noChangeAspect="1"/>
          </p:cNvPicPr>
          <p:nvPr/>
        </p:nvPicPr>
        <p:blipFill>
          <a:blip r:embed="rId3"/>
          <a:stretch>
            <a:fillRect/>
          </a:stretch>
        </p:blipFill>
        <p:spPr>
          <a:xfrm rot="16200000">
            <a:off x="7154720" y="380732"/>
            <a:ext cx="2972307" cy="5089747"/>
          </a:xfrm>
          <a:prstGeom prst="rect">
            <a:avLst/>
          </a:prstGeom>
        </p:spPr>
      </p:pic>
      <p:pic>
        <p:nvPicPr>
          <p:cNvPr id="6" name="Picture 5">
            <a:extLst>
              <a:ext uri="{FF2B5EF4-FFF2-40B4-BE49-F238E27FC236}">
                <a16:creationId xmlns:a16="http://schemas.microsoft.com/office/drawing/2014/main" id="{CC211606-EFA3-47EF-AB91-66A2E1A05C06}"/>
              </a:ext>
            </a:extLst>
          </p:cNvPr>
          <p:cNvPicPr>
            <a:picLocks noChangeAspect="1"/>
          </p:cNvPicPr>
          <p:nvPr/>
        </p:nvPicPr>
        <p:blipFill>
          <a:blip r:embed="rId4"/>
          <a:stretch>
            <a:fillRect/>
          </a:stretch>
        </p:blipFill>
        <p:spPr>
          <a:xfrm>
            <a:off x="436339" y="4411759"/>
            <a:ext cx="2859861" cy="1825611"/>
          </a:xfrm>
          <a:prstGeom prst="rect">
            <a:avLst/>
          </a:prstGeom>
        </p:spPr>
      </p:pic>
      <p:pic>
        <p:nvPicPr>
          <p:cNvPr id="7" name="Picture 2">
            <a:extLst>
              <a:ext uri="{FF2B5EF4-FFF2-40B4-BE49-F238E27FC236}">
                <a16:creationId xmlns:a16="http://schemas.microsoft.com/office/drawing/2014/main" id="{9B846F1E-1C71-44AB-8B30-8EF65F1A61A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76089" y="2137252"/>
            <a:ext cx="2189694" cy="146379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a:extLst>
              <a:ext uri="{FF2B5EF4-FFF2-40B4-BE49-F238E27FC236}">
                <a16:creationId xmlns:a16="http://schemas.microsoft.com/office/drawing/2014/main" id="{7DB72A8E-E639-4F33-874A-B6406E02CFB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45649" y="4678781"/>
            <a:ext cx="2814178" cy="182728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8B7E9C37-E254-43F7-8A86-ED8DB48A6F6E}"/>
              </a:ext>
            </a:extLst>
          </p:cNvPr>
          <p:cNvSpPr txBox="1"/>
          <p:nvPr/>
        </p:nvSpPr>
        <p:spPr>
          <a:xfrm>
            <a:off x="7090826" y="4678781"/>
            <a:ext cx="4664835" cy="1015663"/>
          </a:xfrm>
          <a:prstGeom prst="rect">
            <a:avLst/>
          </a:prstGeom>
          <a:noFill/>
        </p:spPr>
        <p:txBody>
          <a:bodyPr wrap="square" rtlCol="0">
            <a:spAutoFit/>
          </a:bodyPr>
          <a:lstStyle/>
          <a:p>
            <a:r>
              <a:rPr lang="en-GB" sz="2000" b="1" dirty="0"/>
              <a:t>What benefits do you think these human features have to the economy and tourism?</a:t>
            </a:r>
          </a:p>
        </p:txBody>
      </p:sp>
    </p:spTree>
    <p:extLst>
      <p:ext uri="{BB962C8B-B14F-4D97-AF65-F5344CB8AC3E}">
        <p14:creationId xmlns:p14="http://schemas.microsoft.com/office/powerpoint/2010/main" val="296062556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TotalTime>
  <Words>1189</Words>
  <Application>Microsoft Office PowerPoint</Application>
  <PresentationFormat>Widescreen</PresentationFormat>
  <Paragraphs>157</Paragraphs>
  <Slides>24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Arial</vt:lpstr>
      <vt:lpstr>Calibri</vt:lpstr>
      <vt:lpstr>Calibri Light</vt:lpstr>
      <vt:lpstr>Twinkl</vt:lpstr>
      <vt:lpstr>Office Theme</vt:lpstr>
      <vt:lpstr>PowerPoint Presentation</vt:lpstr>
      <vt:lpstr>Geography</vt:lpstr>
      <vt:lpstr>Human and Physical Geography</vt:lpstr>
      <vt:lpstr>Geography</vt:lpstr>
      <vt:lpstr>Human and Physical Geography</vt:lpstr>
      <vt:lpstr>Human and Physical Geography</vt:lpstr>
      <vt:lpstr>Human Geography</vt:lpstr>
      <vt:lpstr>Human Geography</vt:lpstr>
      <vt:lpstr>Human Geography</vt:lpstr>
      <vt:lpstr>Human Geography</vt:lpstr>
      <vt:lpstr>Human Geography</vt:lpstr>
      <vt:lpstr>Human Geography</vt:lpstr>
      <vt:lpstr>Human Geography</vt:lpstr>
      <vt:lpstr>Human Geography</vt:lpstr>
      <vt:lpstr>Physical Geography</vt:lpstr>
      <vt:lpstr>Physical Geography</vt:lpstr>
      <vt:lpstr>Physical Geography</vt:lpstr>
      <vt:lpstr>Physical Geography</vt:lpstr>
      <vt:lpstr>Physical Geography</vt:lpstr>
      <vt:lpstr>Physical Geography</vt:lpstr>
      <vt:lpstr>Physical Geography</vt:lpstr>
      <vt:lpstr>Physical Geography</vt:lpstr>
      <vt:lpstr>Physical Geography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Hayley Excell</dc:creator>
  <cp:lastModifiedBy>Hayley Excell</cp:lastModifiedBy>
  <cp:revision>3</cp:revision>
  <dcterms:created xsi:type="dcterms:W3CDTF">2021-01-08T14:04:10Z</dcterms:created>
  <dcterms:modified xsi:type="dcterms:W3CDTF">2021-01-11T21:06:18Z</dcterms:modified>
</cp:coreProperties>
</file>