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3" r:id="rId8"/>
    <p:sldId id="264" r:id="rId9"/>
    <p:sldId id="261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8" r:id="rId21"/>
    <p:sldId id="277" r:id="rId22"/>
    <p:sldId id="275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A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7ED2D-CB6D-4105-94F6-60292549C9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151CC0-C5D7-4707-B92D-23891E8447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6ADA8E-9526-4AF0-825E-6C397E5AE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3E7784-0E46-4C3D-B88D-519EE7EA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68E67-EB99-41DA-8F3E-5B2B85D23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07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3A142-6C80-4DBC-9C71-EC2716E80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1E4CF8-89D9-40FF-A75E-3253A54AB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C0238-374C-45E2-9199-708472DD6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6AAD34-A51D-4EF3-A814-135916380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33DABD-C3ED-4F51-BB75-2618666AE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3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D8016-B5D1-4532-80FC-24FE534AE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638073-E236-4175-B256-6D0C08D952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D9562-C486-493B-BFAD-3C9D9456A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1DCE4D-5691-45FC-8478-F3AA8394E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A33F5-7D9D-45A7-8A1C-912BDD6CC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731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1CFD7-19B9-471F-B800-870CB11BF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3D15F-E573-4CF5-B809-717372DA48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36164D-3369-4E9F-AA2A-05B70259B5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6482C3-461C-47C1-8D77-FCB11D19C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D5570F-BC60-4EF7-B715-F39A72CBA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6C0F6A-3940-469C-AFB8-19D8DC39E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910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A3713-9F72-4402-A66E-B79518310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5C4053-B039-43A2-B3DA-FA51EE177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80DE58-D7F9-4756-ACA1-C07E4F0288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928613-37F3-4E8B-86E7-DAC7D3707E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7E8588-CA20-458D-A428-2545277CFA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E4E83F-FF4F-4FCA-AC9D-F517224FC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60A9178-2F3D-4E4B-B5B8-1D85B6A7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FB0754-3AB8-433B-8D62-0C3EEE75B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53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76278-7E03-4D79-8778-777F0B7B1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90B9BC-C19F-44C4-9FB5-4B2D478B9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145132-C9BD-4A12-B744-866BACB12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098B4C-EDD5-4795-9821-97E50A1E2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225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B24423-1EB8-4CD7-B47A-8577C07BF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368A63-B2EE-4166-A38A-4493258F9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21F028-859B-40C8-B38C-0DAA86EA0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748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F4E2C-0A8D-4AB6-B130-7E0F374FD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72FA7-F2F1-4982-B88C-E20C36316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00DCF5-983B-47C0-B257-77711691F4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72565E-4B87-4EFC-A708-0900295EE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6137D5-8B55-418B-8294-19910AF8C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0564D0-07AA-48D4-A4DD-DC69CE24A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711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E533D-889E-4063-8354-DF5D086AF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913A41-6A0B-4324-A7DC-6DB47C02C3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288D4C-35A9-4128-BAA5-BA1B88FCA6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8475C3-4EED-450C-B157-4B9F093C7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9223B9-81BE-4437-AA71-DA24465CA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7D50D2-38DA-448B-8C02-D655C86FD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361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5EDAB-A945-49EF-BDC4-58C0573D8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BB6BF2-0420-4F06-9F18-C53D72EA9A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6D8315-6855-4AFD-8939-53E794684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6D05E-BC3E-4344-AB0C-34CA2EBA6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25BFA-A6F3-47A5-88DA-88A4E8715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661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BFA482-C8A3-4BFF-8001-2D09593D67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C5A830-7682-417B-89BD-A2518F9B87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55FC73-AB06-4210-A249-D35ECBFD6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11A2C6-075F-412E-887D-95632B118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68AF1-0BC8-44E0-95FA-B1E519559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24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9AB854-52DA-4CAB-ABA1-E24AE5E15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73C767-3130-4278-A244-C3D8835D9E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7CBD2-4C3C-4560-90A3-DBE95C03C7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D48C6-E683-4B11-850A-966F52F15AB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D2ADBA-75FA-491F-BB71-4DB0945983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EC58B-BDC1-46B2-9B26-4390D53498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7D933-E494-4644-A96B-251C7A8B0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894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m/bitesize/clips/zvftsbk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F71AC-FB49-4241-83E9-EC50EEC008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English</a:t>
            </a:r>
            <a:br>
              <a:rPr lang="en-GB" dirty="0"/>
            </a:br>
            <a:r>
              <a:rPr lang="en-GB" dirty="0"/>
              <a:t>(narrative writing </a:t>
            </a:r>
            <a:br>
              <a:rPr lang="en-GB" dirty="0"/>
            </a:br>
            <a:r>
              <a:rPr lang="en-GB" dirty="0"/>
              <a:t>based on Viking Boy)</a:t>
            </a:r>
          </a:p>
        </p:txBody>
      </p:sp>
    </p:spTree>
    <p:extLst>
      <p:ext uri="{BB962C8B-B14F-4D97-AF65-F5344CB8AC3E}">
        <p14:creationId xmlns:p14="http://schemas.microsoft.com/office/powerpoint/2010/main" val="303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Monday 4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LI: to plan a story</a:t>
            </a:r>
          </a:p>
          <a:p>
            <a:r>
              <a:rPr lang="en-GB" sz="4000" dirty="0"/>
              <a:t>I can discuss and listen to ideas</a:t>
            </a:r>
          </a:p>
          <a:p>
            <a:r>
              <a:rPr lang="en-GB" sz="4000" dirty="0"/>
              <a:t>I can write my story plan in 5 sentences</a:t>
            </a:r>
          </a:p>
        </p:txBody>
      </p:sp>
    </p:spTree>
    <p:extLst>
      <p:ext uri="{BB962C8B-B14F-4D97-AF65-F5344CB8AC3E}">
        <p14:creationId xmlns:p14="http://schemas.microsoft.com/office/powerpoint/2010/main" val="2214775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33F7A-E578-4409-84FC-13F6C0B2E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Story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7A248D-FDD1-408D-82F5-6BDA12972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4218" y="1454564"/>
            <a:ext cx="10515600" cy="4919731"/>
          </a:xfrm>
        </p:spPr>
        <p:txBody>
          <a:bodyPr/>
          <a:lstStyle/>
          <a:p>
            <a:r>
              <a:rPr lang="en-GB" sz="3600" b="1" dirty="0">
                <a:solidFill>
                  <a:srgbClr val="FF0000"/>
                </a:solidFill>
              </a:rPr>
              <a:t>Opening</a:t>
            </a:r>
            <a:r>
              <a:rPr lang="en-GB" sz="3600" dirty="0"/>
              <a:t> – introduces the main character(s) and setting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Problem</a:t>
            </a:r>
            <a:r>
              <a:rPr lang="en-GB" sz="3600" dirty="0"/>
              <a:t> – an event happens that causes the main character(s) to do something 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Build-up</a:t>
            </a:r>
            <a:r>
              <a:rPr lang="en-GB" sz="3600" dirty="0"/>
              <a:t> – all the events that lead to the problem being resolved (usually involves a journey)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Resolution / climax </a:t>
            </a:r>
            <a:r>
              <a:rPr lang="en-GB" sz="3600" dirty="0"/>
              <a:t>– how the problem is resolved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Ending</a:t>
            </a:r>
            <a:r>
              <a:rPr lang="en-GB" sz="3600" dirty="0"/>
              <a:t> – How life continues (back to normal)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14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6FB4C-EC4E-469F-920B-21BAF6807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Story plan for Viking Boy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1EC24-73D6-42A9-B8CF-82BF69F6B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1069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Opening: </a:t>
            </a:r>
            <a:r>
              <a:rPr lang="en-GB" sz="3600" dirty="0"/>
              <a:t>Gunner and his family lived peacefully on their steading in the fjord.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Problem: </a:t>
            </a:r>
            <a:r>
              <a:rPr lang="en-GB" sz="3600" dirty="0"/>
              <a:t>Raiders attack the farm and kill his father. Gunner swears and oath to avenge his father’s death.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Build-up: </a:t>
            </a:r>
            <a:r>
              <a:rPr lang="en-GB" sz="3600" dirty="0"/>
              <a:t>Gunner travels on a long journey to find his father in Valhalla.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Resolution / climax: </a:t>
            </a:r>
            <a:r>
              <a:rPr lang="en-GB" sz="3600" dirty="0"/>
              <a:t>Gunner returns to the family steading and kills </a:t>
            </a:r>
            <a:r>
              <a:rPr lang="en-GB" sz="3600" dirty="0" err="1"/>
              <a:t>Skuli</a:t>
            </a:r>
            <a:r>
              <a:rPr lang="en-GB" sz="3600" dirty="0"/>
              <a:t>.</a:t>
            </a:r>
          </a:p>
          <a:p>
            <a:r>
              <a:rPr lang="en-GB" sz="3600" b="1" dirty="0">
                <a:solidFill>
                  <a:srgbClr val="FF0000"/>
                </a:solidFill>
              </a:rPr>
              <a:t>Ending: </a:t>
            </a:r>
            <a:r>
              <a:rPr lang="en-GB" sz="3600" dirty="0"/>
              <a:t>Gunner becomes the chief of the steading and life returns to normal again.</a:t>
            </a:r>
          </a:p>
        </p:txBody>
      </p:sp>
    </p:spTree>
    <p:extLst>
      <p:ext uri="{BB962C8B-B14F-4D97-AF65-F5344CB8AC3E}">
        <p14:creationId xmlns:p14="http://schemas.microsoft.com/office/powerpoint/2010/main" val="219424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DCCF7-30D0-4272-8BDE-86CEB4CE7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741"/>
            <a:ext cx="10515600" cy="1325563"/>
          </a:xfrm>
        </p:spPr>
        <p:txBody>
          <a:bodyPr/>
          <a:lstStyle/>
          <a:p>
            <a:r>
              <a:rPr lang="en-GB" b="1" dirty="0"/>
              <a:t>Your 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539722-3665-45A3-8DA8-6EC095CA9A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069" y="1123260"/>
            <a:ext cx="11224591" cy="5423313"/>
          </a:xfrm>
        </p:spPr>
        <p:txBody>
          <a:bodyPr>
            <a:normAutofit fontScale="77500" lnSpcReduction="20000"/>
          </a:bodyPr>
          <a:lstStyle/>
          <a:p>
            <a:r>
              <a:rPr lang="en-GB" sz="3300" dirty="0"/>
              <a:t>Write a story plan, using the five headings, for your own story with Gunnar as the main or one of the main characters.</a:t>
            </a:r>
          </a:p>
          <a:p>
            <a:endParaRPr lang="en-GB" sz="3300" dirty="0"/>
          </a:p>
          <a:p>
            <a:r>
              <a:rPr lang="en-GB" sz="3300" dirty="0"/>
              <a:t>These were some of the ideas for the ‘</a:t>
            </a:r>
            <a:r>
              <a:rPr lang="en-GB" sz="3300" i="1" dirty="0"/>
              <a:t>problem</a:t>
            </a:r>
            <a:r>
              <a:rPr lang="en-GB" sz="3300" dirty="0"/>
              <a:t>’ that we discussed in class today.  You can use one of these or come up with ideas of your own.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  <a:t>a raid on another local steading and Gunnar comes to the rescue</a:t>
            </a:r>
            <a:b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n-GB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  <a:t>one of </a:t>
            </a:r>
            <a:r>
              <a:rPr lang="en-GB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Skuli's</a:t>
            </a:r>
            <a: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  <a:t> relatives seeks revenge on Gunnar</a:t>
            </a:r>
            <a:b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n-GB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Orm</a:t>
            </a:r>
            <a: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  <a:t> tracks Gunnar down to kill him for killing his son</a:t>
            </a:r>
            <a:b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n-GB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  <a:t>Gunner decides to return to </a:t>
            </a:r>
            <a:r>
              <a:rPr lang="en-GB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Kaugang</a:t>
            </a:r>
            <a: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  <a:t> with Rurik to set all the slaves free</a:t>
            </a:r>
          </a:p>
          <a:p>
            <a:endParaRPr lang="en-GB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b="1" dirty="0">
                <a:solidFill>
                  <a:srgbClr val="FF0000"/>
                </a:solidFill>
              </a:rPr>
              <a:t>Have this ready for the lesson at 11 o’clock tomorrow.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27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Tuesday 5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LI: to write the opening to my story</a:t>
            </a:r>
          </a:p>
          <a:p>
            <a:r>
              <a:rPr lang="en-GB" sz="4000" dirty="0"/>
              <a:t>I can introduce the main character(s)</a:t>
            </a:r>
          </a:p>
          <a:p>
            <a:r>
              <a:rPr lang="en-GB" sz="4000" dirty="0"/>
              <a:t>I can set the scene and describe the setting</a:t>
            </a:r>
          </a:p>
        </p:txBody>
      </p:sp>
    </p:spTree>
    <p:extLst>
      <p:ext uri="{BB962C8B-B14F-4D97-AF65-F5344CB8AC3E}">
        <p14:creationId xmlns:p14="http://schemas.microsoft.com/office/powerpoint/2010/main" val="2216755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122B8467-CE26-4673-8F56-CFA22B4C83BC}"/>
              </a:ext>
            </a:extLst>
          </p:cNvPr>
          <p:cNvGrpSpPr/>
          <p:nvPr/>
        </p:nvGrpSpPr>
        <p:grpSpPr>
          <a:xfrm>
            <a:off x="675247" y="618978"/>
            <a:ext cx="10016198" cy="5430133"/>
            <a:chOff x="675247" y="618978"/>
            <a:chExt cx="10016198" cy="5430133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249BD5C-6A25-4410-AF27-1F6B9A87D3A4}"/>
                </a:ext>
              </a:extLst>
            </p:cNvPr>
            <p:cNvSpPr/>
            <p:nvPr/>
          </p:nvSpPr>
          <p:spPr>
            <a:xfrm>
              <a:off x="675249" y="633046"/>
              <a:ext cx="2504049" cy="1083213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2BC20CD-53C8-432A-9171-0049CA7D2F5F}"/>
                </a:ext>
              </a:extLst>
            </p:cNvPr>
            <p:cNvSpPr/>
            <p:nvPr/>
          </p:nvSpPr>
          <p:spPr>
            <a:xfrm>
              <a:off x="3179298" y="1716259"/>
              <a:ext cx="2504049" cy="1083213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2884B80-9C26-4FCB-9F8E-3DE9C3862986}"/>
                </a:ext>
              </a:extLst>
            </p:cNvPr>
            <p:cNvSpPr/>
            <p:nvPr/>
          </p:nvSpPr>
          <p:spPr>
            <a:xfrm>
              <a:off x="675248" y="3882685"/>
              <a:ext cx="2504049" cy="1083213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303A0E4-095C-474C-B9E7-23A1B002DBF2}"/>
                </a:ext>
              </a:extLst>
            </p:cNvPr>
            <p:cNvSpPr/>
            <p:nvPr/>
          </p:nvSpPr>
          <p:spPr>
            <a:xfrm>
              <a:off x="8187396" y="2799472"/>
              <a:ext cx="2504049" cy="1083213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5272C27-5119-4E86-AFEC-82188EA10A16}"/>
                </a:ext>
              </a:extLst>
            </p:cNvPr>
            <p:cNvSpPr/>
            <p:nvPr/>
          </p:nvSpPr>
          <p:spPr>
            <a:xfrm>
              <a:off x="5683347" y="1716259"/>
              <a:ext cx="2504049" cy="108321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DFA14DC-B20E-4D96-9197-F84FA2A4F790}"/>
                </a:ext>
              </a:extLst>
            </p:cNvPr>
            <p:cNvSpPr/>
            <p:nvPr/>
          </p:nvSpPr>
          <p:spPr>
            <a:xfrm>
              <a:off x="3179298" y="4965898"/>
              <a:ext cx="2504049" cy="108321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1895AF2-CEA3-4702-80FA-A51E5889F2BC}"/>
                </a:ext>
              </a:extLst>
            </p:cNvPr>
            <p:cNvSpPr/>
            <p:nvPr/>
          </p:nvSpPr>
          <p:spPr>
            <a:xfrm>
              <a:off x="8187396" y="618979"/>
              <a:ext cx="2504049" cy="108321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C608410-58BC-47D2-8781-179DEBAEFF6C}"/>
                </a:ext>
              </a:extLst>
            </p:cNvPr>
            <p:cNvSpPr/>
            <p:nvPr/>
          </p:nvSpPr>
          <p:spPr>
            <a:xfrm>
              <a:off x="8187388" y="4951824"/>
              <a:ext cx="2504049" cy="108321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87D272E-50A6-478B-A557-AA4D45327301}"/>
                </a:ext>
              </a:extLst>
            </p:cNvPr>
            <p:cNvSpPr/>
            <p:nvPr/>
          </p:nvSpPr>
          <p:spPr>
            <a:xfrm>
              <a:off x="675247" y="1716259"/>
              <a:ext cx="2504049" cy="108321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419DFA8-7539-4541-AD75-B19B56BD9217}"/>
                </a:ext>
              </a:extLst>
            </p:cNvPr>
            <p:cNvSpPr/>
            <p:nvPr/>
          </p:nvSpPr>
          <p:spPr>
            <a:xfrm>
              <a:off x="675247" y="2813539"/>
              <a:ext cx="2504049" cy="108321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C14D119-1467-4683-A78E-FC88CBFF5DC4}"/>
                </a:ext>
              </a:extLst>
            </p:cNvPr>
            <p:cNvSpPr/>
            <p:nvPr/>
          </p:nvSpPr>
          <p:spPr>
            <a:xfrm>
              <a:off x="3179298" y="618978"/>
              <a:ext cx="2504049" cy="1083213"/>
            </a:xfrm>
            <a:prstGeom prst="rect">
              <a:avLst/>
            </a:prstGeom>
            <a:solidFill>
              <a:srgbClr val="ED7A2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1A269BA-2B99-4DF3-A1F8-0B2A27B26C80}"/>
                </a:ext>
              </a:extLst>
            </p:cNvPr>
            <p:cNvSpPr/>
            <p:nvPr/>
          </p:nvSpPr>
          <p:spPr>
            <a:xfrm>
              <a:off x="5683346" y="633045"/>
              <a:ext cx="2504049" cy="108321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BC2368C-BD49-4BBC-BE78-56211CB364A4}"/>
                </a:ext>
              </a:extLst>
            </p:cNvPr>
            <p:cNvSpPr/>
            <p:nvPr/>
          </p:nvSpPr>
          <p:spPr>
            <a:xfrm>
              <a:off x="8187394" y="1716257"/>
              <a:ext cx="2504049" cy="1083213"/>
            </a:xfrm>
            <a:prstGeom prst="rect">
              <a:avLst/>
            </a:prstGeom>
            <a:solidFill>
              <a:srgbClr val="ED7A2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D4C25C5-C2A8-42AC-BFA3-547C6B2C3A53}"/>
                </a:ext>
              </a:extLst>
            </p:cNvPr>
            <p:cNvSpPr/>
            <p:nvPr/>
          </p:nvSpPr>
          <p:spPr>
            <a:xfrm>
              <a:off x="5683345" y="2799469"/>
              <a:ext cx="2504049" cy="108321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4AEDDEA-BE6A-4A27-92F5-24AD5ADEFD81}"/>
                </a:ext>
              </a:extLst>
            </p:cNvPr>
            <p:cNvSpPr/>
            <p:nvPr/>
          </p:nvSpPr>
          <p:spPr>
            <a:xfrm>
              <a:off x="3179296" y="3882681"/>
              <a:ext cx="2504049" cy="108321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ED3810D-361F-47EA-894E-FAE819A4AFFF}"/>
                </a:ext>
              </a:extLst>
            </p:cNvPr>
            <p:cNvSpPr/>
            <p:nvPr/>
          </p:nvSpPr>
          <p:spPr>
            <a:xfrm>
              <a:off x="675247" y="4965893"/>
              <a:ext cx="2504049" cy="1083213"/>
            </a:xfrm>
            <a:prstGeom prst="rect">
              <a:avLst/>
            </a:prstGeom>
            <a:solidFill>
              <a:srgbClr val="ED7A2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2215EE6-451D-4682-8A9F-BF297DB7B64F}"/>
                </a:ext>
              </a:extLst>
            </p:cNvPr>
            <p:cNvSpPr/>
            <p:nvPr/>
          </p:nvSpPr>
          <p:spPr>
            <a:xfrm>
              <a:off x="3179295" y="2813534"/>
              <a:ext cx="2504049" cy="108321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F44E3E3-5EA7-44D6-99F2-622D72DFD6E9}"/>
                </a:ext>
              </a:extLst>
            </p:cNvPr>
            <p:cNvSpPr/>
            <p:nvPr/>
          </p:nvSpPr>
          <p:spPr>
            <a:xfrm>
              <a:off x="5683344" y="3882679"/>
              <a:ext cx="2504049" cy="1083213"/>
            </a:xfrm>
            <a:prstGeom prst="rect">
              <a:avLst/>
            </a:prstGeom>
            <a:solidFill>
              <a:srgbClr val="ED7A2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C08C2FF-2914-488E-9D7D-08BC36B0FD4F}"/>
                </a:ext>
              </a:extLst>
            </p:cNvPr>
            <p:cNvSpPr/>
            <p:nvPr/>
          </p:nvSpPr>
          <p:spPr>
            <a:xfrm>
              <a:off x="5683343" y="4965889"/>
              <a:ext cx="2504049" cy="108321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4C492380-B57E-4131-BCFD-5234F6D92F56}"/>
                </a:ext>
              </a:extLst>
            </p:cNvPr>
            <p:cNvSpPr/>
            <p:nvPr/>
          </p:nvSpPr>
          <p:spPr>
            <a:xfrm>
              <a:off x="8187388" y="3896747"/>
              <a:ext cx="2504049" cy="108321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6D69238D-A560-4DC9-B45D-458C70761498}"/>
              </a:ext>
            </a:extLst>
          </p:cNvPr>
          <p:cNvSpPr txBox="1"/>
          <p:nvPr/>
        </p:nvSpPr>
        <p:spPr>
          <a:xfrm>
            <a:off x="675247" y="640075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Fjord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4F4C16A-F534-44D6-A87A-5E1D52A51D43}"/>
              </a:ext>
            </a:extLst>
          </p:cNvPr>
          <p:cNvSpPr txBox="1"/>
          <p:nvPr/>
        </p:nvSpPr>
        <p:spPr>
          <a:xfrm>
            <a:off x="3179295" y="640075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betrothal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3DB2591-D5CF-436B-A8C1-D3B4EF90D5E4}"/>
              </a:ext>
            </a:extLst>
          </p:cNvPr>
          <p:cNvSpPr txBox="1"/>
          <p:nvPr/>
        </p:nvSpPr>
        <p:spPr>
          <a:xfrm>
            <a:off x="5683343" y="661180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calm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2FDE86E-042E-4B43-8033-3E6A12FCD0D8}"/>
              </a:ext>
            </a:extLst>
          </p:cNvPr>
          <p:cNvSpPr txBox="1"/>
          <p:nvPr/>
        </p:nvSpPr>
        <p:spPr>
          <a:xfrm>
            <a:off x="8187391" y="682285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peaceful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008D417-8DA4-419A-99B6-58878BE8C75C}"/>
              </a:ext>
            </a:extLst>
          </p:cNvPr>
          <p:cNvSpPr txBox="1"/>
          <p:nvPr/>
        </p:nvSpPr>
        <p:spPr>
          <a:xfrm>
            <a:off x="675245" y="1817296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valley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BBFB385-3E38-4073-83FB-85EE8F421C33}"/>
              </a:ext>
            </a:extLst>
          </p:cNvPr>
          <p:cNvSpPr txBox="1"/>
          <p:nvPr/>
        </p:nvSpPr>
        <p:spPr>
          <a:xfrm>
            <a:off x="3179295" y="1805797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beautiful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DF8955A-F994-4E5E-96D6-C28EF4AF326D}"/>
              </a:ext>
            </a:extLst>
          </p:cNvPr>
          <p:cNvSpPr txBox="1"/>
          <p:nvPr/>
        </p:nvSpPr>
        <p:spPr>
          <a:xfrm>
            <a:off x="5683345" y="1794298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Lush green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E286923-205A-4838-BDDD-37A5E512BDE2}"/>
              </a:ext>
            </a:extLst>
          </p:cNvPr>
          <p:cNvSpPr txBox="1"/>
          <p:nvPr/>
        </p:nvSpPr>
        <p:spPr>
          <a:xfrm>
            <a:off x="8187395" y="1782799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victorious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975E355-6D02-4E69-83E2-1BA856F1482D}"/>
              </a:ext>
            </a:extLst>
          </p:cNvPr>
          <p:cNvSpPr txBox="1"/>
          <p:nvPr/>
        </p:nvSpPr>
        <p:spPr>
          <a:xfrm>
            <a:off x="675245" y="2815489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celebrations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68ED290-0900-4925-9D41-C9EE3E3740CE}"/>
              </a:ext>
            </a:extLst>
          </p:cNvPr>
          <p:cNvSpPr txBox="1"/>
          <p:nvPr/>
        </p:nvSpPr>
        <p:spPr>
          <a:xfrm>
            <a:off x="3179293" y="2830779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nestled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BCF2145-C082-4E07-8206-D53194CAF15F}"/>
              </a:ext>
            </a:extLst>
          </p:cNvPr>
          <p:cNvSpPr txBox="1"/>
          <p:nvPr/>
        </p:nvSpPr>
        <p:spPr>
          <a:xfrm>
            <a:off x="5683341" y="2846069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Hence forth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876DD87-F6F5-43F2-BA44-F8B0600179CA}"/>
              </a:ext>
            </a:extLst>
          </p:cNvPr>
          <p:cNvSpPr txBox="1"/>
          <p:nvPr/>
        </p:nvSpPr>
        <p:spPr>
          <a:xfrm>
            <a:off x="8187389" y="2861359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 err="1"/>
              <a:t>Gauk</a:t>
            </a:r>
            <a:endParaRPr lang="en-GB" sz="36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1336B5C-7FC1-475C-945E-16F60E66D9CA}"/>
              </a:ext>
            </a:extLst>
          </p:cNvPr>
          <p:cNvSpPr txBox="1"/>
          <p:nvPr/>
        </p:nvSpPr>
        <p:spPr>
          <a:xfrm>
            <a:off x="675245" y="3985922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Gunner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4847270-7586-4179-A493-C7321D6AD221}"/>
              </a:ext>
            </a:extLst>
          </p:cNvPr>
          <p:cNvSpPr txBox="1"/>
          <p:nvPr/>
        </p:nvSpPr>
        <p:spPr>
          <a:xfrm>
            <a:off x="3179293" y="3986650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Helga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B686D7C-6409-4DCB-A008-81FBC25425F2}"/>
              </a:ext>
            </a:extLst>
          </p:cNvPr>
          <p:cNvSpPr txBox="1"/>
          <p:nvPr/>
        </p:nvSpPr>
        <p:spPr>
          <a:xfrm>
            <a:off x="5683341" y="3987378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 err="1"/>
              <a:t>Rurick</a:t>
            </a:r>
            <a:endParaRPr lang="en-GB" sz="36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D25D10F-C368-4490-9F38-A563549C2E71}"/>
              </a:ext>
            </a:extLst>
          </p:cNvPr>
          <p:cNvSpPr txBox="1"/>
          <p:nvPr/>
        </p:nvSpPr>
        <p:spPr>
          <a:xfrm>
            <a:off x="8187389" y="3988106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 err="1"/>
              <a:t>Skuli</a:t>
            </a:r>
            <a:endParaRPr lang="en-GB" sz="36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A0B38F3-7F03-461B-B93A-89BCA44D9BED}"/>
              </a:ext>
            </a:extLst>
          </p:cNvPr>
          <p:cNvSpPr txBox="1"/>
          <p:nvPr/>
        </p:nvSpPr>
        <p:spPr>
          <a:xfrm>
            <a:off x="675245" y="4994022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/>
              <a:t>Bjorn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D03C76A-FEDC-455F-AA3D-0BDF9B6CABC3}"/>
              </a:ext>
            </a:extLst>
          </p:cNvPr>
          <p:cNvSpPr txBox="1"/>
          <p:nvPr/>
        </p:nvSpPr>
        <p:spPr>
          <a:xfrm>
            <a:off x="3179293" y="5027884"/>
            <a:ext cx="2504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err="1"/>
              <a:t>Orm</a:t>
            </a:r>
            <a:endParaRPr lang="en-GB" sz="3600" dirty="0"/>
          </a:p>
          <a:p>
            <a:pPr algn="ctr"/>
            <a:r>
              <a:rPr lang="en-GB" sz="3600" dirty="0"/>
              <a:t>(</a:t>
            </a:r>
            <a:r>
              <a:rPr lang="en-GB" sz="3600" dirty="0" err="1"/>
              <a:t>Starkard</a:t>
            </a:r>
            <a:r>
              <a:rPr lang="en-GB" sz="3600" dirty="0"/>
              <a:t>)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0D974BD-E154-477C-8C7F-141230447538}"/>
              </a:ext>
            </a:extLst>
          </p:cNvPr>
          <p:cNvSpPr txBox="1"/>
          <p:nvPr/>
        </p:nvSpPr>
        <p:spPr>
          <a:xfrm>
            <a:off x="5683341" y="5061746"/>
            <a:ext cx="2504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Odin</a:t>
            </a:r>
          </a:p>
          <a:p>
            <a:pPr algn="ctr"/>
            <a:r>
              <a:rPr lang="en-GB" sz="3600" dirty="0"/>
              <a:t>Brunhild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6D3AE0C-626D-41B1-82AB-F89575FE5AE6}"/>
              </a:ext>
            </a:extLst>
          </p:cNvPr>
          <p:cNvSpPr txBox="1"/>
          <p:nvPr/>
        </p:nvSpPr>
        <p:spPr>
          <a:xfrm>
            <a:off x="8187389" y="5095608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 err="1"/>
              <a:t>Thorkel</a:t>
            </a:r>
            <a:endParaRPr lang="en-GB" sz="36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9947BE4-D1E1-4622-9A75-431434827836}"/>
              </a:ext>
            </a:extLst>
          </p:cNvPr>
          <p:cNvSpPr txBox="1"/>
          <p:nvPr/>
        </p:nvSpPr>
        <p:spPr>
          <a:xfrm>
            <a:off x="675243" y="5756260"/>
            <a:ext cx="2504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dirty="0" err="1"/>
              <a:t>Kaupang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81521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perience the Amazing Beauty of Norway's Fjords | Tours4fun">
            <a:extLst>
              <a:ext uri="{FF2B5EF4-FFF2-40B4-BE49-F238E27FC236}">
                <a16:creationId xmlns:a16="http://schemas.microsoft.com/office/drawing/2014/main" id="{620D96BC-696B-42EB-BD4C-FF7E7B205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571500"/>
            <a:ext cx="117157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8082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42EBC-376B-450B-AC6F-3266ABA86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548" y="365125"/>
            <a:ext cx="11476382" cy="1325563"/>
          </a:xfrm>
        </p:spPr>
        <p:txBody>
          <a:bodyPr/>
          <a:lstStyle/>
          <a:p>
            <a:pPr algn="ctr"/>
            <a:r>
              <a:rPr lang="en-GB" b="1" dirty="0"/>
              <a:t>Your task is to write your opening paragraph.</a:t>
            </a:r>
            <a:br>
              <a:rPr lang="en-GB" dirty="0"/>
            </a:br>
            <a:r>
              <a:rPr lang="en-GB" dirty="0"/>
              <a:t>Ideas for opening sentences: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B421B-B33F-4092-A334-F4C2876CA6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following morning after Gunner had avenged his father’s death …</a:t>
            </a:r>
          </a:p>
          <a:p>
            <a:r>
              <a:rPr lang="en-GB" dirty="0"/>
              <a:t>It all began on a simple day, just like any other…</a:t>
            </a:r>
          </a:p>
          <a:p>
            <a:r>
              <a:rPr lang="en-GB" dirty="0"/>
              <a:t>Not even a summer had passed since Gunner had killed </a:t>
            </a:r>
            <a:r>
              <a:rPr lang="en-GB" dirty="0" err="1"/>
              <a:t>Skuli</a:t>
            </a:r>
            <a:r>
              <a:rPr lang="en-GB" dirty="0"/>
              <a:t> and won back his father’s steading…</a:t>
            </a:r>
          </a:p>
          <a:p>
            <a:r>
              <a:rPr lang="en-GB" dirty="0"/>
              <a:t>After Gunner had killed </a:t>
            </a:r>
            <a:r>
              <a:rPr lang="en-GB" dirty="0" err="1"/>
              <a:t>Skuli</a:t>
            </a:r>
            <a:r>
              <a:rPr lang="en-GB" dirty="0"/>
              <a:t>, he thought the war was over … but it was only just beginning.</a:t>
            </a:r>
          </a:p>
          <a:p>
            <a:r>
              <a:rPr lang="en-GB" dirty="0"/>
              <a:t>It has been one year since Gunner fulfilled his oath to avenge his father and kill </a:t>
            </a:r>
            <a:r>
              <a:rPr lang="en-GB" dirty="0" err="1"/>
              <a:t>Skuli</a:t>
            </a:r>
            <a:r>
              <a:rPr lang="en-GB" dirty="0"/>
              <a:t>.</a:t>
            </a:r>
          </a:p>
          <a:p>
            <a:r>
              <a:rPr lang="en-GB" dirty="0"/>
              <a:t>Gunner awoke the morning after his father was avenged but little did he know, it wasn’t the end.</a:t>
            </a:r>
          </a:p>
        </p:txBody>
      </p:sp>
    </p:spTree>
    <p:extLst>
      <p:ext uri="{BB962C8B-B14F-4D97-AF65-F5344CB8AC3E}">
        <p14:creationId xmlns:p14="http://schemas.microsoft.com/office/powerpoint/2010/main" val="3436160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Wednesday 6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LI: to introduce the ‘problem’ to my story</a:t>
            </a:r>
          </a:p>
          <a:p>
            <a:r>
              <a:rPr lang="en-GB" sz="4000" dirty="0"/>
              <a:t>I can use paragraphs correctly</a:t>
            </a:r>
          </a:p>
          <a:p>
            <a:r>
              <a:rPr lang="en-GB" sz="4000" dirty="0"/>
              <a:t>I can include detail and description (using adjectives, adverbs and descriptive techniques effectively)</a:t>
            </a:r>
          </a:p>
        </p:txBody>
      </p:sp>
    </p:spTree>
    <p:extLst>
      <p:ext uri="{BB962C8B-B14F-4D97-AF65-F5344CB8AC3E}">
        <p14:creationId xmlns:p14="http://schemas.microsoft.com/office/powerpoint/2010/main" val="2363024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should you begin a new paragraph?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Change of time</a:t>
            </a:r>
          </a:p>
          <a:p>
            <a:pPr marL="0" indent="0">
              <a:buNone/>
            </a:pPr>
            <a:endParaRPr lang="en-GB" sz="4000" dirty="0"/>
          </a:p>
          <a:p>
            <a:r>
              <a:rPr lang="en-GB" sz="4000" dirty="0"/>
              <a:t>Change of place</a:t>
            </a:r>
          </a:p>
          <a:p>
            <a:pPr marL="0" indent="0">
              <a:buNone/>
            </a:pPr>
            <a:endParaRPr lang="en-GB" sz="4000" dirty="0"/>
          </a:p>
          <a:p>
            <a:r>
              <a:rPr lang="en-GB" sz="4000" dirty="0"/>
              <a:t>Change of subject</a:t>
            </a:r>
          </a:p>
        </p:txBody>
      </p:sp>
    </p:spTree>
    <p:extLst>
      <p:ext uri="{BB962C8B-B14F-4D97-AF65-F5344CB8AC3E}">
        <p14:creationId xmlns:p14="http://schemas.microsoft.com/office/powerpoint/2010/main" val="144270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descriptive techniques could you use?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6522" y="1520825"/>
            <a:ext cx="9697278" cy="4351338"/>
          </a:xfrm>
        </p:spPr>
        <p:txBody>
          <a:bodyPr>
            <a:normAutofit lnSpcReduction="10000"/>
          </a:bodyPr>
          <a:lstStyle/>
          <a:p>
            <a:r>
              <a:rPr lang="en-GB" sz="4000" dirty="0"/>
              <a:t>Adjectives (wow words)</a:t>
            </a:r>
          </a:p>
          <a:p>
            <a:r>
              <a:rPr lang="en-GB" sz="4000" dirty="0"/>
              <a:t>Adverbs (wow words)</a:t>
            </a:r>
          </a:p>
          <a:p>
            <a:r>
              <a:rPr lang="en-GB" sz="4000" dirty="0"/>
              <a:t>Alliteration </a:t>
            </a:r>
          </a:p>
          <a:p>
            <a:r>
              <a:rPr lang="en-GB" sz="4000" dirty="0"/>
              <a:t>Simile</a:t>
            </a:r>
          </a:p>
          <a:p>
            <a:r>
              <a:rPr lang="en-GB" sz="4000" dirty="0"/>
              <a:t>Metaphor </a:t>
            </a:r>
          </a:p>
          <a:p>
            <a:r>
              <a:rPr lang="en-GB" sz="4000" dirty="0"/>
              <a:t>Relative clauses</a:t>
            </a:r>
          </a:p>
          <a:p>
            <a:r>
              <a:rPr lang="en-GB" sz="4000" dirty="0"/>
              <a:t>Personification</a:t>
            </a:r>
          </a:p>
        </p:txBody>
      </p:sp>
    </p:spTree>
    <p:extLst>
      <p:ext uri="{BB962C8B-B14F-4D97-AF65-F5344CB8AC3E}">
        <p14:creationId xmlns:p14="http://schemas.microsoft.com/office/powerpoint/2010/main" val="3320642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217" y="365125"/>
            <a:ext cx="9700592" cy="1325563"/>
          </a:xfrm>
        </p:spPr>
        <p:txBody>
          <a:bodyPr/>
          <a:lstStyle/>
          <a:p>
            <a:pPr algn="ctr"/>
            <a:r>
              <a:rPr lang="en-GB" b="1" dirty="0"/>
              <a:t>Your task is to write the next section of your story.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4486" y="1825625"/>
            <a:ext cx="9909313" cy="4351338"/>
          </a:xfrm>
        </p:spPr>
        <p:txBody>
          <a:bodyPr>
            <a:normAutofit/>
          </a:bodyPr>
          <a:lstStyle/>
          <a:p>
            <a:endParaRPr lang="en-GB" sz="4000" dirty="0"/>
          </a:p>
          <a:p>
            <a:r>
              <a:rPr lang="en-GB" sz="4000" dirty="0"/>
              <a:t>Remember to refer back to your plan</a:t>
            </a:r>
          </a:p>
          <a:p>
            <a:endParaRPr lang="en-GB" sz="4000" dirty="0"/>
          </a:p>
          <a:p>
            <a:r>
              <a:rPr lang="en-GB" sz="4000" dirty="0"/>
              <a:t>Remember to include your 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29288780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Thursday 7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LI: to use some speech in my story</a:t>
            </a:r>
          </a:p>
          <a:p>
            <a:r>
              <a:rPr lang="en-GB" sz="4000" dirty="0"/>
              <a:t>I can use speech to move my story forward</a:t>
            </a:r>
          </a:p>
          <a:p>
            <a:r>
              <a:rPr lang="en-GB" sz="4000" dirty="0"/>
              <a:t>I can punctuate speech correctly</a:t>
            </a:r>
          </a:p>
        </p:txBody>
      </p:sp>
    </p:spTree>
    <p:extLst>
      <p:ext uri="{BB962C8B-B14F-4D97-AF65-F5344CB8AC3E}">
        <p14:creationId xmlns:p14="http://schemas.microsoft.com/office/powerpoint/2010/main" val="3800031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BDA21-0EED-486E-8B9C-593734CFC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Speech Punctuation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9F6086-3D96-4284-9588-A2CC664EC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12319" cy="40944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/>
              <a:t>Capital letter to start the speech (inside the inverted commas)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/>
              <a:t>Closing punctuation (inside the inverted commas)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/>
              <a:t>When there is a new speaker, start a new line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/>
              <a:t>Use inverted commas (“  ”  or  ‘    ’ ) around the words that are spoken</a:t>
            </a:r>
          </a:p>
          <a:p>
            <a:endParaRPr lang="en-GB" dirty="0">
              <a:solidFill>
                <a:srgbClr val="0000FF"/>
              </a:solidFill>
              <a:latin typeface="Calibri" panose="020F0502020204030204" pitchFamily="34" charset="0"/>
              <a:hlinkClick r:id="rId2"/>
            </a:endParaRPr>
          </a:p>
          <a:p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hlinkClick r:id="rId2"/>
              </a:rPr>
              <a:t>https://www.bbc.com/bitesize/clips/zvftsbk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0872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7C0A5-1115-4164-A283-B17F9CBB6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012315"/>
          </a:xfrm>
        </p:spPr>
        <p:txBody>
          <a:bodyPr/>
          <a:lstStyle/>
          <a:p>
            <a:r>
              <a:rPr lang="en-GB" dirty="0"/>
              <a:t>Your task is to write the next section of your story (the build-up)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B706A7-7096-4520-B152-456B43C3DD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77439"/>
            <a:ext cx="10515600" cy="3799523"/>
          </a:xfrm>
        </p:spPr>
        <p:txBody>
          <a:bodyPr/>
          <a:lstStyle/>
          <a:p>
            <a:r>
              <a:rPr lang="en-GB" sz="3600" dirty="0"/>
              <a:t>Remember to follow your plan</a:t>
            </a:r>
          </a:p>
          <a:p>
            <a:endParaRPr lang="en-GB" sz="3600" dirty="0"/>
          </a:p>
          <a:p>
            <a:r>
              <a:rPr lang="en-GB" sz="3600" dirty="0"/>
              <a:t>Remember to include some speech from your characters and punctuate it correctly.</a:t>
            </a:r>
          </a:p>
          <a:p>
            <a:endParaRPr lang="en-GB" sz="3600" dirty="0"/>
          </a:p>
          <a:p>
            <a:r>
              <a:rPr lang="en-GB" sz="3600" dirty="0"/>
              <a:t>Remember to include detail and description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30756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Friday  8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LI: to continue writing my story</a:t>
            </a:r>
          </a:p>
          <a:p>
            <a:r>
              <a:rPr lang="en-GB" sz="4000" dirty="0"/>
              <a:t>I can use a variety of sentence openers</a:t>
            </a:r>
          </a:p>
          <a:p>
            <a:r>
              <a:rPr lang="en-GB" sz="4000" dirty="0"/>
              <a:t>I can use words &amp; phrases that show the passing of time</a:t>
            </a:r>
          </a:p>
        </p:txBody>
      </p:sp>
    </p:spTree>
    <p:extLst>
      <p:ext uri="{BB962C8B-B14F-4D97-AF65-F5344CB8AC3E}">
        <p14:creationId xmlns:p14="http://schemas.microsoft.com/office/powerpoint/2010/main" val="17364594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4D128-81B5-42D9-B13E-C1C47EDC5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 &amp; phrases to show the passing of time: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DF1D5-7FD8-4B5F-A42E-A243B2F48B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following evening …</a:t>
            </a:r>
          </a:p>
          <a:p>
            <a:r>
              <a:rPr lang="en-GB" dirty="0"/>
              <a:t>A day had passes …</a:t>
            </a:r>
          </a:p>
          <a:p>
            <a:r>
              <a:rPr lang="en-GB" dirty="0"/>
              <a:t>As the night appeared …</a:t>
            </a:r>
          </a:p>
          <a:p>
            <a:r>
              <a:rPr lang="en-GB" dirty="0"/>
              <a:t>As the shadows grew long …</a:t>
            </a:r>
          </a:p>
          <a:p>
            <a:r>
              <a:rPr lang="en-GB" dirty="0"/>
              <a:t>During the aftermath …</a:t>
            </a:r>
          </a:p>
          <a:p>
            <a:r>
              <a:rPr lang="en-GB" dirty="0"/>
              <a:t>As the sun set …     As the sun rose …    As the dawn appeared</a:t>
            </a:r>
          </a:p>
          <a:p>
            <a:r>
              <a:rPr lang="en-GB" dirty="0"/>
              <a:t>As the light faded …   As the shadows faded …</a:t>
            </a:r>
          </a:p>
          <a:p>
            <a:r>
              <a:rPr lang="en-GB" dirty="0"/>
              <a:t>Sometime later …      After …      Earlier …   Before …   Meanwhile …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4865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203C4-FD4D-454C-9645-1B32938A5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Your task is to continue your story: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05702-CF3B-4263-9D97-8B6F95329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/>
              <a:t>Remember to use a variety of sentence openers</a:t>
            </a:r>
          </a:p>
          <a:p>
            <a:endParaRPr lang="en-GB" sz="4000" dirty="0"/>
          </a:p>
          <a:p>
            <a:r>
              <a:rPr lang="en-GB" sz="4000" dirty="0"/>
              <a:t>Remember to use some of the time words and phrases to show how time is passing</a:t>
            </a:r>
          </a:p>
          <a:p>
            <a:endParaRPr lang="en-GB" sz="4000" dirty="0"/>
          </a:p>
          <a:p>
            <a:r>
              <a:rPr lang="en-GB" sz="4000" dirty="0"/>
              <a:t>Remember to include detail and description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31099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Monday 11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9693"/>
            <a:ext cx="10781714" cy="4351338"/>
          </a:xfrm>
        </p:spPr>
        <p:txBody>
          <a:bodyPr>
            <a:normAutofit/>
          </a:bodyPr>
          <a:lstStyle/>
          <a:p>
            <a:r>
              <a:rPr lang="en-GB" sz="4000" dirty="0"/>
              <a:t>LI: to complete the climax / resolution to my story</a:t>
            </a:r>
          </a:p>
          <a:p>
            <a:r>
              <a:rPr lang="en-GB" sz="4000" dirty="0"/>
              <a:t>I can use exciting action words (verbs &amp; adverbs) to describe what my characters are doing</a:t>
            </a:r>
          </a:p>
          <a:p>
            <a:r>
              <a:rPr lang="en-GB" sz="4000" dirty="0"/>
              <a:t>I can use clear and concise sentences to describe the action</a:t>
            </a:r>
          </a:p>
        </p:txBody>
      </p:sp>
    </p:spTree>
    <p:extLst>
      <p:ext uri="{BB962C8B-B14F-4D97-AF65-F5344CB8AC3E}">
        <p14:creationId xmlns:p14="http://schemas.microsoft.com/office/powerpoint/2010/main" val="8458609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3003A-0B6F-4641-9BB2-80F08D307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4787"/>
            <a:ext cx="10515600" cy="760290"/>
          </a:xfrm>
        </p:spPr>
        <p:txBody>
          <a:bodyPr/>
          <a:lstStyle/>
          <a:p>
            <a:pPr algn="ctr"/>
            <a:r>
              <a:rPr lang="en-GB" b="1" u="sng" dirty="0"/>
              <a:t>Exciting Action Words &amp; Phrases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2D84B-4BAA-4B43-8B9D-9DBAE509E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015" y="1253331"/>
            <a:ext cx="11788727" cy="5471026"/>
          </a:xfrm>
        </p:spPr>
        <p:txBody>
          <a:bodyPr/>
          <a:lstStyle/>
          <a:p>
            <a:r>
              <a:rPr lang="en-GB" dirty="0"/>
              <a:t>… standing toe to toe with a warrior …</a:t>
            </a:r>
          </a:p>
          <a:p>
            <a:r>
              <a:rPr lang="en-GB" dirty="0"/>
              <a:t>… screaming a war cry …                   … the sounds of battle …</a:t>
            </a:r>
          </a:p>
          <a:p>
            <a:r>
              <a:rPr lang="en-GB" dirty="0"/>
              <a:t>… his blade flashed …                        … stepped forwards, their blades raised …</a:t>
            </a:r>
          </a:p>
          <a:p>
            <a:r>
              <a:rPr lang="en-GB" dirty="0"/>
              <a:t>… raining blows on his shield …       … their blades clanged together …</a:t>
            </a:r>
          </a:p>
          <a:p>
            <a:r>
              <a:rPr lang="en-GB" dirty="0"/>
              <a:t>… swung his axe …                               … aiming a blow at his ….</a:t>
            </a:r>
          </a:p>
          <a:p>
            <a:r>
              <a:rPr lang="en-GB" dirty="0"/>
              <a:t>… the blade swished above his head …</a:t>
            </a:r>
          </a:p>
          <a:p>
            <a:r>
              <a:rPr lang="en-GB" dirty="0"/>
              <a:t>… he raised Death-Bringer …         … the sound of metal clanging on metal …</a:t>
            </a:r>
          </a:p>
          <a:p>
            <a:r>
              <a:rPr lang="en-GB" dirty="0"/>
              <a:t>… blood spattered over …              … Death-Bringer was singing …</a:t>
            </a:r>
          </a:p>
          <a:p>
            <a:r>
              <a:rPr lang="en-GB" dirty="0"/>
              <a:t>… soon cut down …                                    … stepped over the bodies …</a:t>
            </a:r>
          </a:p>
          <a:p>
            <a:r>
              <a:rPr lang="en-GB" dirty="0"/>
              <a:t>… a band of armed Vikings rushing …   … a bright gleam sweep clean through …</a:t>
            </a:r>
          </a:p>
        </p:txBody>
      </p:sp>
    </p:spTree>
    <p:extLst>
      <p:ext uri="{BB962C8B-B14F-4D97-AF65-F5344CB8AC3E}">
        <p14:creationId xmlns:p14="http://schemas.microsoft.com/office/powerpoint/2010/main" val="42547697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373A9-8494-4168-A0A1-14FC24120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task is to write your battle / fight scene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BF2E0-7EF7-4CC7-8F3F-CD7D97BA8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Remember to use exciting action words and phrases to describe what your characters are doing</a:t>
            </a:r>
          </a:p>
          <a:p>
            <a:endParaRPr lang="en-GB" sz="3600" dirty="0"/>
          </a:p>
          <a:p>
            <a:r>
              <a:rPr lang="en-GB" sz="3600" dirty="0"/>
              <a:t>Remember to be clear and concise (keep to the point)</a:t>
            </a:r>
          </a:p>
        </p:txBody>
      </p:sp>
    </p:spTree>
    <p:extLst>
      <p:ext uri="{BB962C8B-B14F-4D97-AF65-F5344CB8AC3E}">
        <p14:creationId xmlns:p14="http://schemas.microsoft.com/office/powerpoint/2010/main" val="1920118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/>
              <a:t>Tuesday 12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9693"/>
            <a:ext cx="10781714" cy="4351338"/>
          </a:xfrm>
        </p:spPr>
        <p:txBody>
          <a:bodyPr>
            <a:normAutofit/>
          </a:bodyPr>
          <a:lstStyle/>
          <a:p>
            <a:r>
              <a:rPr lang="en-GB" sz="4000" dirty="0"/>
              <a:t>LI: to conclude and edit my story</a:t>
            </a:r>
          </a:p>
          <a:p>
            <a:r>
              <a:rPr lang="en-GB" sz="4000" dirty="0"/>
              <a:t>I can end my story in a sensible, believable way</a:t>
            </a:r>
          </a:p>
          <a:p>
            <a:r>
              <a:rPr lang="en-GB" sz="4000" dirty="0"/>
              <a:t>I can edit &amp; improve my story using the 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3863409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435" y="0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Success Criteria Checklist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0A904E-CAB5-4332-A1EC-F6773B28FB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74" t="24223" r="65978" b="33840"/>
          <a:stretch/>
        </p:blipFill>
        <p:spPr>
          <a:xfrm>
            <a:off x="1577006" y="927651"/>
            <a:ext cx="8905463" cy="58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2324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EB484-504B-48E2-A6E5-80CEAE3E0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69487" cy="1325563"/>
          </a:xfrm>
        </p:spPr>
        <p:txBody>
          <a:bodyPr/>
          <a:lstStyle/>
          <a:p>
            <a:r>
              <a:rPr lang="en-GB" dirty="0"/>
              <a:t>Your task is to prepare your story for publishing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5CB58-E323-46D5-9DF9-6EEB23867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143" y="1690688"/>
            <a:ext cx="10781714" cy="4351338"/>
          </a:xfrm>
        </p:spPr>
        <p:txBody>
          <a:bodyPr>
            <a:normAutofit lnSpcReduction="10000"/>
          </a:bodyPr>
          <a:lstStyle/>
          <a:p>
            <a:r>
              <a:rPr lang="en-GB" sz="4000" dirty="0"/>
              <a:t>Remember  to read it all through and make sure that the reader will understand it</a:t>
            </a:r>
          </a:p>
          <a:p>
            <a:pPr marL="0" indent="0">
              <a:buNone/>
            </a:pPr>
            <a:endParaRPr lang="en-GB" sz="4000" dirty="0"/>
          </a:p>
          <a:p>
            <a:r>
              <a:rPr lang="en-GB" sz="4000" dirty="0"/>
              <a:t>Remember to use the checklist to help you to edit and improve your story</a:t>
            </a:r>
          </a:p>
          <a:p>
            <a:pPr marL="0" indent="0">
              <a:buNone/>
            </a:pPr>
            <a:endParaRPr lang="en-GB" sz="4000" dirty="0"/>
          </a:p>
          <a:p>
            <a:r>
              <a:rPr lang="en-GB" sz="4000" dirty="0"/>
              <a:t>Remember to check spellings</a:t>
            </a:r>
          </a:p>
        </p:txBody>
      </p:sp>
    </p:spTree>
    <p:extLst>
      <p:ext uri="{BB962C8B-B14F-4D97-AF65-F5344CB8AC3E}">
        <p14:creationId xmlns:p14="http://schemas.microsoft.com/office/powerpoint/2010/main" val="871281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</TotalTime>
  <Words>1132</Words>
  <Application>Microsoft Office PowerPoint</Application>
  <PresentationFormat>Widescreen</PresentationFormat>
  <Paragraphs>170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Comic Sans MS</vt:lpstr>
      <vt:lpstr>Wingdings</vt:lpstr>
      <vt:lpstr>Office Theme</vt:lpstr>
      <vt:lpstr>English (narrative writing  based on Viking Boy)</vt:lpstr>
      <vt:lpstr>Monday 4th January 2021</vt:lpstr>
      <vt:lpstr>Story Plan</vt:lpstr>
      <vt:lpstr>Story plan for Viking Boy</vt:lpstr>
      <vt:lpstr>Your task:</vt:lpstr>
      <vt:lpstr>Tuesday 5th January 2021</vt:lpstr>
      <vt:lpstr>PowerPoint Presentation</vt:lpstr>
      <vt:lpstr>PowerPoint Presentation</vt:lpstr>
      <vt:lpstr>Your task is to write your opening paragraph. Ideas for opening sentences:</vt:lpstr>
      <vt:lpstr>Wednesday 6th January 2021</vt:lpstr>
      <vt:lpstr>When should you begin a new paragraph?</vt:lpstr>
      <vt:lpstr>What descriptive techniques could you use?</vt:lpstr>
      <vt:lpstr>Your task is to write the next section of your story.</vt:lpstr>
      <vt:lpstr>Thursday 7th January 2021</vt:lpstr>
      <vt:lpstr>Speech Punctuation</vt:lpstr>
      <vt:lpstr>Your task is to write the next section of your story (the build-up)</vt:lpstr>
      <vt:lpstr>Friday  8th January 2021</vt:lpstr>
      <vt:lpstr>Word &amp; phrases to show the passing of time:</vt:lpstr>
      <vt:lpstr>Your task is to continue your story:</vt:lpstr>
      <vt:lpstr>Monday 11th January 2021</vt:lpstr>
      <vt:lpstr>Exciting Action Words &amp; Phrases</vt:lpstr>
      <vt:lpstr>Your task is to write your battle / fight scene</vt:lpstr>
      <vt:lpstr>Tuesday 12th January 2021</vt:lpstr>
      <vt:lpstr>Success Criteria Checklist</vt:lpstr>
      <vt:lpstr>Your task is to prepare your story for publishing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(narrative writing based on Viking Boy)</dc:title>
  <dc:creator>Julia LYALL</dc:creator>
  <cp:lastModifiedBy>Julia LYALL</cp:lastModifiedBy>
  <cp:revision>39</cp:revision>
  <dcterms:created xsi:type="dcterms:W3CDTF">2021-01-04T08:36:01Z</dcterms:created>
  <dcterms:modified xsi:type="dcterms:W3CDTF">2021-01-11T19:16:05Z</dcterms:modified>
</cp:coreProperties>
</file>