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6" r:id="rId9"/>
    <p:sldId id="265" r:id="rId10"/>
    <p:sldId id="269"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sorterViewPr>
    <p:cViewPr>
      <p:scale>
        <a:sx n="100" d="100"/>
        <a:sy n="100" d="100"/>
      </p:scale>
      <p:origin x="0" y="-23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2/9/2021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hyperlink" Target="https://www.west-malling.kent.sch.uk/re/" TargetMode="Externa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3.jpeg"/><Relationship Id="rId4" Type="http://schemas.openxmlformats.org/officeDocument/2006/relationships/hyperlink" Target="https://www.west-malling.kent.sch.uk/re/"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hyperlink" Target="mailto:ashteacher@west-malling.kent.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Year 6 – Term 3 R.E.</a:t>
            </a:r>
            <a:br>
              <a:rPr lang="en-GB" dirty="0"/>
            </a:br>
            <a:r>
              <a:rPr lang="en-GB" dirty="0"/>
              <a:t>Islam – Week 6</a:t>
            </a:r>
          </a:p>
        </p:txBody>
      </p:sp>
    </p:spTree>
    <p:extLst>
      <p:ext uri="{BB962C8B-B14F-4D97-AF65-F5344CB8AC3E}">
        <p14:creationId xmlns:p14="http://schemas.microsoft.com/office/powerpoint/2010/main" val="1058875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t>Hello Ash Class</a:t>
            </a:r>
          </a:p>
        </p:txBody>
      </p:sp>
      <p:sp>
        <p:nvSpPr>
          <p:cNvPr id="3" name="Content Placeholder 2"/>
          <p:cNvSpPr>
            <a:spLocks noGrp="1"/>
          </p:cNvSpPr>
          <p:nvPr>
            <p:ph idx="1"/>
          </p:nvPr>
        </p:nvSpPr>
        <p:spPr/>
        <p:txBody>
          <a:bodyPr>
            <a:normAutofit/>
          </a:bodyPr>
          <a:lstStyle/>
          <a:p>
            <a:pPr marL="0" indent="0" algn="ctr">
              <a:buNone/>
            </a:pPr>
            <a:r>
              <a:rPr lang="en-GB" sz="2800" dirty="0"/>
              <a:t>We are now at the end of term 3.</a:t>
            </a:r>
          </a:p>
          <a:p>
            <a:pPr marL="0" indent="0" algn="ctr">
              <a:buNone/>
            </a:pPr>
            <a:r>
              <a:rPr lang="en-GB" sz="2800" dirty="0"/>
              <a:t>It’s certainly been a very different term from what we were all expecting.</a:t>
            </a:r>
          </a:p>
          <a:p>
            <a:pPr marL="0" indent="0" algn="ctr">
              <a:buNone/>
            </a:pPr>
            <a:r>
              <a:rPr lang="en-GB" sz="2800" dirty="0"/>
              <a:t>We know it’s difficult not being in school but you have all worked so hard and we are so proud of all of you.</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431762"/>
            <a:ext cx="609600" cy="609600"/>
          </a:xfrm>
          <a:prstGeom prst="rect">
            <a:avLst/>
          </a:prstGeom>
        </p:spPr>
      </p:pic>
    </p:spTree>
    <p:extLst>
      <p:ext uri="{BB962C8B-B14F-4D97-AF65-F5344CB8AC3E}">
        <p14:creationId xmlns:p14="http://schemas.microsoft.com/office/powerpoint/2010/main" val="955999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9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This week we are looking at where Muslims get their advice and guidance from.</a:t>
            </a:r>
            <a:br>
              <a:rPr lang="en-GB" dirty="0"/>
            </a:b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2400" dirty="0"/>
              <a:t>In your book or on a piece of paper, write the date and underline it. Miss a line and write the L.I.</a:t>
            </a:r>
          </a:p>
          <a:p>
            <a:pPr marL="0" indent="0" algn="r">
              <a:buNone/>
            </a:pPr>
            <a:r>
              <a:rPr lang="en-GB" sz="2400" u="sng" dirty="0"/>
              <a:t>Thursday 11</a:t>
            </a:r>
            <a:r>
              <a:rPr lang="en-GB" sz="2400" u="sng" baseline="30000" dirty="0"/>
              <a:t>th</a:t>
            </a:r>
            <a:r>
              <a:rPr lang="en-GB" sz="2400" u="sng" dirty="0"/>
              <a:t> February 2021</a:t>
            </a:r>
          </a:p>
          <a:p>
            <a:pPr marL="0" indent="0">
              <a:buNone/>
            </a:pPr>
            <a:r>
              <a:rPr lang="en-GB" sz="2400" u="sng" dirty="0"/>
              <a:t>L.I</a:t>
            </a:r>
            <a:r>
              <a:rPr lang="en-GB" sz="2400" dirty="0"/>
              <a:t> – To know where Muslims get their guidance from.</a:t>
            </a:r>
          </a:p>
          <a:p>
            <a:pPr marL="0" indent="0">
              <a:buNone/>
            </a:pPr>
            <a:r>
              <a:rPr lang="en-GB" sz="2400" dirty="0"/>
              <a:t>I can explain who the prophet Muhammad (</a:t>
            </a:r>
            <a:r>
              <a:rPr lang="en-GB" sz="2400" dirty="0" err="1"/>
              <a:t>pbuh</a:t>
            </a:r>
            <a:r>
              <a:rPr lang="en-GB" sz="2400" dirty="0"/>
              <a:t>) was.</a:t>
            </a:r>
          </a:p>
          <a:p>
            <a:pPr marL="0" indent="0">
              <a:buNone/>
            </a:pPr>
            <a:r>
              <a:rPr lang="en-GB" sz="2400" dirty="0"/>
              <a:t>I can explain why the Qur’an and the Hadith are so important to Muslims.</a:t>
            </a:r>
          </a:p>
          <a:p>
            <a:pPr marL="0" indent="0">
              <a:buNone/>
            </a:pPr>
            <a:r>
              <a:rPr lang="en-GB" sz="2400" dirty="0"/>
              <a:t>I can answer the big question -  Who are Muslim people and what do they believe? </a:t>
            </a:r>
          </a:p>
          <a:p>
            <a:pPr marL="0" indent="0">
              <a:buNone/>
            </a:pPr>
            <a:endParaRPr lang="en-GB" sz="2400" dirty="0"/>
          </a:p>
          <a:p>
            <a:pPr marL="0" indent="0">
              <a:buNone/>
            </a:pPr>
            <a:endParaRPr lang="en-GB" sz="2400" dirty="0"/>
          </a:p>
          <a:p>
            <a:pPr marL="0" indent="0">
              <a:buNone/>
            </a:pPr>
            <a:endParaRPr lang="en-GB" sz="2400" dirty="0"/>
          </a:p>
        </p:txBody>
      </p:sp>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736562"/>
            <a:ext cx="609600" cy="609600"/>
          </a:xfrm>
          <a:prstGeom prst="rect">
            <a:avLst/>
          </a:prstGeom>
        </p:spPr>
      </p:pic>
    </p:spTree>
    <p:extLst>
      <p:ext uri="{BB962C8B-B14F-4D97-AF65-F5344CB8AC3E}">
        <p14:creationId xmlns:p14="http://schemas.microsoft.com/office/powerpoint/2010/main" val="137705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8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Some sources where Muslims get their advice and guidance </a:t>
            </a:r>
          </a:p>
        </p:txBody>
      </p:sp>
      <p:sp>
        <p:nvSpPr>
          <p:cNvPr id="3" name="Content Placeholder 2"/>
          <p:cNvSpPr>
            <a:spLocks noGrp="1"/>
          </p:cNvSpPr>
          <p:nvPr>
            <p:ph idx="1"/>
          </p:nvPr>
        </p:nvSpPr>
        <p:spPr>
          <a:xfrm>
            <a:off x="677334" y="2227824"/>
            <a:ext cx="8596668" cy="3880773"/>
          </a:xfrm>
        </p:spPr>
        <p:txBody>
          <a:bodyPr>
            <a:normAutofit/>
          </a:bodyPr>
          <a:lstStyle/>
          <a:p>
            <a:r>
              <a:rPr lang="en-GB" sz="2000" dirty="0"/>
              <a:t>Muslims get their advice from a variety of sources including the Qur’an. The Qur’an is the Muslim holy book. They believe that the words come directly from Allah and that they should follow the words and instructions of the Qur’an exactly.</a:t>
            </a:r>
          </a:p>
          <a:p>
            <a:r>
              <a:rPr lang="en-GB" sz="2000" dirty="0">
                <a:latin typeface="Trebuchet MS" panose="020B0603020202020204" pitchFamily="34" charset="0"/>
                <a:ea typeface="Calibri" panose="020F0502020204030204" pitchFamily="34" charset="0"/>
                <a:cs typeface="Times New Roman" panose="02020603050405020304" pitchFamily="18" charset="0"/>
              </a:rPr>
              <a:t>Muslims also use the </a:t>
            </a:r>
            <a:r>
              <a:rPr lang="en-GB" sz="2000" b="1" dirty="0">
                <a:latin typeface="Trebuchet MS" panose="020B0603020202020204" pitchFamily="34" charset="0"/>
                <a:ea typeface="Calibri" panose="020F0502020204030204" pitchFamily="34" charset="0"/>
                <a:cs typeface="Times New Roman" panose="02020603050405020304" pitchFamily="18" charset="0"/>
              </a:rPr>
              <a:t>hadith</a:t>
            </a:r>
            <a:r>
              <a:rPr lang="en-GB" sz="2000" dirty="0">
                <a:latin typeface="Trebuchet MS" panose="020B0603020202020204" pitchFamily="34" charset="0"/>
                <a:ea typeface="Calibri" panose="020F0502020204030204" pitchFamily="34" charset="0"/>
                <a:cs typeface="Times New Roman" panose="02020603050405020304" pitchFamily="18" charset="0"/>
              </a:rPr>
              <a:t> for guidance to help them stay on the straight path. The Hadith is a collection of sayings from the prophet Muhammed (</a:t>
            </a:r>
            <a:r>
              <a:rPr lang="en-GB" sz="2000" dirty="0" err="1">
                <a:latin typeface="Trebuchet MS" panose="020B0603020202020204" pitchFamily="34" charset="0"/>
                <a:ea typeface="Calibri" panose="020F0502020204030204" pitchFamily="34" charset="0"/>
                <a:cs typeface="Times New Roman" panose="02020603050405020304" pitchFamily="18" charset="0"/>
              </a:rPr>
              <a:t>pbuh</a:t>
            </a:r>
            <a:r>
              <a:rPr lang="en-GB" sz="2000" dirty="0">
                <a:latin typeface="Trebuchet MS" panose="020B0603020202020204" pitchFamily="34" charset="0"/>
                <a:ea typeface="Calibri" panose="020F0502020204030204" pitchFamily="34" charset="0"/>
                <a:cs typeface="Times New Roman" panose="02020603050405020304" pitchFamily="18" charset="0"/>
              </a:rPr>
              <a:t>), it offers Muslims guidance alongside the teachings of Allah in the Qur’an.</a:t>
            </a:r>
          </a:p>
          <a:p>
            <a:r>
              <a:rPr lang="en-GB" sz="2000" dirty="0"/>
              <a:t>Muslims always say peace be upon him (</a:t>
            </a:r>
            <a:r>
              <a:rPr lang="en-GB" sz="2000" dirty="0" err="1"/>
              <a:t>pbuh</a:t>
            </a:r>
            <a:r>
              <a:rPr lang="en-GB" sz="2000" dirty="0"/>
              <a:t>) every time they say or mention the Prophet Muhammad’s name. This is as a sign of respect and blessing to the prophet. </a:t>
            </a:r>
          </a:p>
          <a:p>
            <a:endParaRPr lang="en-GB" dirty="0">
              <a:latin typeface="Trebuchet MS" panose="020B0603020202020204" pitchFamily="34" charset="0"/>
              <a:ea typeface="Calibri" panose="020F0502020204030204" pitchFamily="34" charset="0"/>
              <a:cs typeface="Times New Roman" panose="02020603050405020304" pitchFamily="18" charset="0"/>
            </a:endParaRPr>
          </a:p>
          <a:p>
            <a:endParaRPr lang="en-GB" dirty="0">
              <a:latin typeface="Trebuchet MS" panose="020B0603020202020204" pitchFamily="34" charset="0"/>
              <a:ea typeface="Calibri" panose="020F0502020204030204" pitchFamily="34" charset="0"/>
              <a:cs typeface="Times New Roman" panose="02020603050405020304" pitchFamily="18"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606143"/>
            <a:ext cx="609600" cy="609600"/>
          </a:xfrm>
          <a:prstGeom prst="rect">
            <a:avLst/>
          </a:prstGeom>
        </p:spPr>
      </p:pic>
    </p:spTree>
    <p:extLst>
      <p:ext uri="{BB962C8B-B14F-4D97-AF65-F5344CB8AC3E}">
        <p14:creationId xmlns:p14="http://schemas.microsoft.com/office/powerpoint/2010/main" val="256485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2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987366" cy="1320800"/>
          </a:xfrm>
        </p:spPr>
        <p:txBody>
          <a:bodyPr/>
          <a:lstStyle/>
          <a:p>
            <a:r>
              <a:rPr lang="en-GB" dirty="0"/>
              <a:t>Who was the prophet Muhammad? (</a:t>
            </a:r>
            <a:r>
              <a:rPr lang="en-GB" dirty="0" err="1"/>
              <a:t>pbuh</a:t>
            </a:r>
            <a:r>
              <a:rPr lang="en-GB" dirty="0"/>
              <a:t>)</a:t>
            </a:r>
          </a:p>
        </p:txBody>
      </p:sp>
      <p:sp>
        <p:nvSpPr>
          <p:cNvPr id="3" name="Content Placeholder 2"/>
          <p:cNvSpPr>
            <a:spLocks noGrp="1"/>
          </p:cNvSpPr>
          <p:nvPr>
            <p:ph idx="1"/>
          </p:nvPr>
        </p:nvSpPr>
        <p:spPr>
          <a:xfrm>
            <a:off x="677334" y="1765301"/>
            <a:ext cx="8596668" cy="4276062"/>
          </a:xfrm>
        </p:spPr>
        <p:txBody>
          <a:bodyPr>
            <a:normAutofit/>
          </a:bodyPr>
          <a:lstStyle/>
          <a:p>
            <a:r>
              <a:rPr lang="en-GB" sz="2400" dirty="0"/>
              <a:t>Click onto the link below. This will take you to Ash Class R.E. page, where there is a video for you to watch.</a:t>
            </a:r>
          </a:p>
          <a:p>
            <a:r>
              <a:rPr lang="en-GB" sz="2400" dirty="0">
                <a:hlinkClick r:id="rId4"/>
              </a:rPr>
              <a:t>https://www.west-malling.kent.sch.uk/re/</a:t>
            </a:r>
            <a:endParaRPr lang="en-GB" sz="2400" dirty="0"/>
          </a:p>
          <a:p>
            <a:r>
              <a:rPr lang="en-GB" sz="2400" dirty="0"/>
              <a:t>Have your whiteboard and pen ready so you can take some notes to answer the questions on the next slide.</a:t>
            </a:r>
          </a:p>
          <a:p>
            <a:r>
              <a:rPr lang="en-GB" sz="2400" dirty="0"/>
              <a:t>Watch this video clip to find out about the Prophet and the beginning of the Islamic faith. There is a lot of information in it, but it will help you to understand the background to some of the Muslim beliefs and practices. </a:t>
            </a: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59751" y="5736563"/>
            <a:ext cx="609600" cy="609600"/>
          </a:xfrm>
          <a:prstGeom prst="rect">
            <a:avLst/>
          </a:prstGeom>
        </p:spPr>
      </p:pic>
    </p:spTree>
    <p:extLst>
      <p:ext uri="{BB962C8B-B14F-4D97-AF65-F5344CB8AC3E}">
        <p14:creationId xmlns:p14="http://schemas.microsoft.com/office/powerpoint/2010/main" val="133724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0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 y="609600"/>
            <a:ext cx="9423400" cy="1689100"/>
          </a:xfrm>
        </p:spPr>
        <p:txBody>
          <a:bodyPr>
            <a:noAutofit/>
          </a:bodyPr>
          <a:lstStyle/>
          <a:p>
            <a:pPr algn="ctr"/>
            <a:r>
              <a:rPr lang="en-GB" sz="2400" dirty="0"/>
              <a:t>From the information you have found out about the prophet Muhammad, answer the following questions in your books.</a:t>
            </a:r>
            <a:br>
              <a:rPr lang="en-GB" sz="2400" dirty="0"/>
            </a:br>
            <a:br>
              <a:rPr lang="en-GB" sz="2400" dirty="0"/>
            </a:br>
            <a:r>
              <a:rPr lang="en-GB" sz="2400" dirty="0"/>
              <a:t> Miss a line after your L.I.  -then miss a line after each question.</a:t>
            </a:r>
            <a:br>
              <a:rPr lang="en-GB" sz="2400" dirty="0"/>
            </a:br>
            <a:br>
              <a:rPr lang="en-GB" sz="2400" dirty="0"/>
            </a:br>
            <a:endParaRPr lang="en-GB" sz="2400" dirty="0"/>
          </a:p>
        </p:txBody>
      </p:sp>
      <p:sp>
        <p:nvSpPr>
          <p:cNvPr id="3" name="Content Placeholder 2"/>
          <p:cNvSpPr>
            <a:spLocks noGrp="1"/>
          </p:cNvSpPr>
          <p:nvPr>
            <p:ph idx="1"/>
          </p:nvPr>
        </p:nvSpPr>
        <p:spPr>
          <a:xfrm>
            <a:off x="677334" y="2603500"/>
            <a:ext cx="8596668" cy="3759200"/>
          </a:xfrm>
        </p:spPr>
        <p:txBody>
          <a:bodyPr>
            <a:normAutofit lnSpcReduction="10000"/>
          </a:bodyPr>
          <a:lstStyle/>
          <a:p>
            <a:pPr lvl="0"/>
            <a:r>
              <a:rPr lang="en-GB" sz="2400" u="sng" dirty="0">
                <a:solidFill>
                  <a:srgbClr val="0070C0"/>
                </a:solidFill>
              </a:rPr>
              <a:t>REMEMBER</a:t>
            </a:r>
            <a:r>
              <a:rPr lang="en-GB" sz="2400" dirty="0">
                <a:solidFill>
                  <a:srgbClr val="0070C0"/>
                </a:solidFill>
              </a:rPr>
              <a:t> to answer in full sentences, for example;</a:t>
            </a:r>
          </a:p>
          <a:p>
            <a:pPr lvl="0"/>
            <a:r>
              <a:rPr lang="en-GB" sz="2400" dirty="0">
                <a:solidFill>
                  <a:srgbClr val="0070C0"/>
                </a:solidFill>
              </a:rPr>
              <a:t>The prophet Muhammad (</a:t>
            </a:r>
            <a:r>
              <a:rPr lang="en-GB" sz="2400" dirty="0" err="1">
                <a:solidFill>
                  <a:srgbClr val="0070C0"/>
                </a:solidFill>
              </a:rPr>
              <a:t>pbuh</a:t>
            </a:r>
            <a:r>
              <a:rPr lang="en-GB" sz="2400" dirty="0">
                <a:solidFill>
                  <a:srgbClr val="0070C0"/>
                </a:solidFill>
              </a:rPr>
              <a:t>) was….</a:t>
            </a:r>
          </a:p>
          <a:p>
            <a:pPr lvl="0"/>
            <a:endParaRPr lang="en-GB" sz="2400" dirty="0">
              <a:solidFill>
                <a:srgbClr val="0070C0"/>
              </a:solidFill>
            </a:endParaRPr>
          </a:p>
          <a:p>
            <a:pPr lvl="0"/>
            <a:r>
              <a:rPr lang="en-GB" sz="2400" dirty="0"/>
              <a:t>Who was the prophet Muhammad (</a:t>
            </a:r>
            <a:r>
              <a:rPr lang="en-GB" sz="2400" dirty="0" err="1"/>
              <a:t>pbuh</a:t>
            </a:r>
            <a:r>
              <a:rPr lang="en-GB" sz="2400" dirty="0"/>
              <a:t>)?  </a:t>
            </a:r>
          </a:p>
          <a:p>
            <a:pPr lvl="0"/>
            <a:r>
              <a:rPr lang="en-GB" sz="2400" dirty="0"/>
              <a:t>What happened on the Night of Power?</a:t>
            </a:r>
          </a:p>
          <a:p>
            <a:pPr lvl="0"/>
            <a:r>
              <a:rPr lang="en-GB" sz="2400" dirty="0"/>
              <a:t>What was the result of this night?</a:t>
            </a:r>
          </a:p>
          <a:p>
            <a:r>
              <a:rPr lang="en-GB" sz="2400" dirty="0"/>
              <a:t>Why did Muslim people not draw or create images of Muhammad (</a:t>
            </a:r>
            <a:r>
              <a:rPr lang="en-GB" sz="2400" dirty="0" err="1"/>
              <a:t>pbuh</a:t>
            </a:r>
            <a:r>
              <a:rPr lang="en-GB" sz="2400" dirty="0"/>
              <a:t>) or Allah?  </a:t>
            </a:r>
          </a:p>
          <a:p>
            <a:pPr lvl="0"/>
            <a:endParaRPr lang="en-GB" sz="2400" dirty="0"/>
          </a:p>
          <a:p>
            <a:pPr lvl="0"/>
            <a:endParaRPr lang="en-GB" sz="2400" dirty="0"/>
          </a:p>
          <a:p>
            <a:endParaRPr lang="en-GB" sz="2400" dirty="0"/>
          </a:p>
        </p:txBody>
      </p:sp>
      <p:pic>
        <p:nvPicPr>
          <p:cNvPr id="5" name="Picture 4"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5501" y="3441700"/>
            <a:ext cx="1917382" cy="1358886"/>
          </a:xfrm>
          <a:prstGeom prst="rect">
            <a:avLst/>
          </a:prstGeom>
          <a:noFill/>
          <a:ln>
            <a:noFill/>
          </a:ln>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74002" y="5475514"/>
            <a:ext cx="609600" cy="609600"/>
          </a:xfrm>
          <a:prstGeom prst="rect">
            <a:avLst/>
          </a:prstGeom>
        </p:spPr>
      </p:pic>
    </p:spTree>
    <p:extLst>
      <p:ext uri="{BB962C8B-B14F-4D97-AF65-F5344CB8AC3E}">
        <p14:creationId xmlns:p14="http://schemas.microsoft.com/office/powerpoint/2010/main" val="2285035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20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63600"/>
          </a:xfrm>
        </p:spPr>
        <p:txBody>
          <a:bodyPr>
            <a:normAutofit/>
          </a:bodyPr>
          <a:lstStyle/>
          <a:p>
            <a:pPr algn="ctr"/>
            <a:r>
              <a:rPr lang="en-GB" sz="4000" dirty="0"/>
              <a:t>The Qur’an.</a:t>
            </a:r>
          </a:p>
        </p:txBody>
      </p:sp>
      <p:sp>
        <p:nvSpPr>
          <p:cNvPr id="3" name="Content Placeholder 2"/>
          <p:cNvSpPr>
            <a:spLocks noGrp="1"/>
          </p:cNvSpPr>
          <p:nvPr>
            <p:ph idx="1"/>
          </p:nvPr>
        </p:nvSpPr>
        <p:spPr>
          <a:xfrm>
            <a:off x="677334" y="1473200"/>
            <a:ext cx="8596668" cy="4568163"/>
          </a:xfrm>
        </p:spPr>
        <p:txBody>
          <a:bodyPr>
            <a:normAutofit fontScale="92500" lnSpcReduction="20000"/>
          </a:bodyPr>
          <a:lstStyle/>
          <a:p>
            <a:endParaRPr lang="en-GB" b="1" dirty="0"/>
          </a:p>
          <a:p>
            <a:r>
              <a:rPr lang="en-GB" sz="2200" dirty="0"/>
              <a:t>Click onto the link below. This will take you to Ash Class R.E. page, where there is a video for you to watch.</a:t>
            </a:r>
          </a:p>
          <a:p>
            <a:r>
              <a:rPr lang="en-GB" sz="2200" dirty="0">
                <a:hlinkClick r:id="rId4"/>
              </a:rPr>
              <a:t>https://www.west-malling.kent.sch.uk/re/</a:t>
            </a:r>
            <a:endParaRPr lang="en-GB" sz="2200" dirty="0"/>
          </a:p>
          <a:p>
            <a:r>
              <a:rPr lang="en-GB" sz="2200" dirty="0"/>
              <a:t>Have your whiteboard and pen ready so you can take some notes to answer the questions below.</a:t>
            </a:r>
          </a:p>
          <a:p>
            <a:r>
              <a:rPr lang="en-GB" sz="2200" dirty="0"/>
              <a:t>Answer the following questions in your books.</a:t>
            </a:r>
          </a:p>
          <a:p>
            <a:r>
              <a:rPr lang="en-GB" sz="2200" u="sng" dirty="0">
                <a:solidFill>
                  <a:srgbClr val="0070C0"/>
                </a:solidFill>
              </a:rPr>
              <a:t>REMEMBER </a:t>
            </a:r>
            <a:r>
              <a:rPr lang="en-GB" sz="2200" dirty="0">
                <a:solidFill>
                  <a:srgbClr val="0070C0"/>
                </a:solidFill>
              </a:rPr>
              <a:t>to miss a line after you last questions on the prophet Muhammad (</a:t>
            </a:r>
            <a:r>
              <a:rPr lang="en-GB" sz="2200" dirty="0" err="1">
                <a:solidFill>
                  <a:srgbClr val="0070C0"/>
                </a:solidFill>
              </a:rPr>
              <a:t>pbuh</a:t>
            </a:r>
            <a:r>
              <a:rPr lang="en-GB" sz="2200" dirty="0">
                <a:solidFill>
                  <a:srgbClr val="0070C0"/>
                </a:solidFill>
              </a:rPr>
              <a:t>)  -then miss a line after each question.</a:t>
            </a:r>
            <a:br>
              <a:rPr lang="en-GB" sz="2200" dirty="0">
                <a:solidFill>
                  <a:srgbClr val="0070C0"/>
                </a:solidFill>
              </a:rPr>
            </a:br>
            <a:endParaRPr lang="en-GB" sz="2200" b="1" dirty="0">
              <a:solidFill>
                <a:srgbClr val="0070C0"/>
              </a:solidFill>
            </a:endParaRPr>
          </a:p>
          <a:p>
            <a:r>
              <a:rPr lang="en-GB" sz="2200" dirty="0">
                <a:latin typeface="Trebuchet MS" panose="020B0603020202020204" pitchFamily="34" charset="0"/>
                <a:ea typeface="Calibri" panose="020F0502020204030204" pitchFamily="34" charset="0"/>
                <a:cs typeface="Times New Roman" panose="02020603050405020304" pitchFamily="18" charset="0"/>
              </a:rPr>
              <a:t>Why do Muslim people read and learn the Qur’an?</a:t>
            </a:r>
          </a:p>
          <a:p>
            <a:r>
              <a:rPr lang="en-GB" sz="2200" dirty="0">
                <a:solidFill>
                  <a:srgbClr val="0070C0"/>
                </a:solidFill>
              </a:rPr>
              <a:t>Muslims believe that the Qur’an contains the words of Allah. How they treat and use the Qur’an reflects this.</a:t>
            </a:r>
          </a:p>
          <a:p>
            <a:r>
              <a:rPr lang="en-GB" sz="2200" dirty="0"/>
              <a:t> How do Muslim people treat and use the Qur’an? </a:t>
            </a:r>
          </a:p>
          <a:p>
            <a:endParaRPr lang="en-GB" sz="2200" dirty="0">
              <a:latin typeface="Trebuchet MS" panose="020B060302020202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8" name="Picture 7"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47100" y="100330"/>
            <a:ext cx="2527300" cy="1614170"/>
          </a:xfrm>
          <a:prstGeom prst="rect">
            <a:avLst/>
          </a:prstGeom>
          <a:noFill/>
          <a:ln>
            <a:noFill/>
          </a:ln>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69202" y="5736563"/>
            <a:ext cx="609600" cy="609600"/>
          </a:xfrm>
          <a:prstGeom prst="rect">
            <a:avLst/>
          </a:prstGeom>
        </p:spPr>
      </p:pic>
    </p:spTree>
    <p:extLst>
      <p:ext uri="{BB962C8B-B14F-4D97-AF65-F5344CB8AC3E}">
        <p14:creationId xmlns:p14="http://schemas.microsoft.com/office/powerpoint/2010/main" val="27173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3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69818"/>
          </a:xfrm>
        </p:spPr>
        <p:txBody>
          <a:bodyPr/>
          <a:lstStyle/>
          <a:p>
            <a:pPr algn="ctr"/>
            <a:r>
              <a:rPr lang="en-GB" dirty="0"/>
              <a:t>The Hadith</a:t>
            </a:r>
          </a:p>
        </p:txBody>
      </p:sp>
      <p:sp>
        <p:nvSpPr>
          <p:cNvPr id="3" name="Content Placeholder 2"/>
          <p:cNvSpPr>
            <a:spLocks noGrp="1"/>
          </p:cNvSpPr>
          <p:nvPr>
            <p:ph idx="1"/>
          </p:nvPr>
        </p:nvSpPr>
        <p:spPr>
          <a:xfrm>
            <a:off x="677333" y="3809281"/>
            <a:ext cx="9159393" cy="1230311"/>
          </a:xfrm>
          <a:ln w="12700">
            <a:solidFill>
              <a:schemeClr val="tx1"/>
            </a:solidFill>
          </a:ln>
        </p:spPr>
        <p:txBody>
          <a:bodyPr/>
          <a:lstStyle/>
          <a:p>
            <a:pPr marL="0" indent="0" algn="ctr">
              <a:lnSpc>
                <a:spcPct val="107000"/>
              </a:lnSpc>
              <a:spcAft>
                <a:spcPts val="800"/>
              </a:spcAft>
              <a:buNone/>
            </a:pPr>
            <a:r>
              <a:rPr lang="en-GB" dirty="0">
                <a:latin typeface="Trebuchet MS" panose="020B0603020202020204" pitchFamily="34" charset="0"/>
                <a:ea typeface="Calibri" panose="020F0502020204030204" pitchFamily="34" charset="0"/>
                <a:cs typeface="Times New Roman" panose="02020603050405020304" pitchFamily="18" charset="0"/>
              </a:rPr>
              <a:t> 1. Respect a good deed (no matter how small it may seem), even if it </a:t>
            </a:r>
            <a:r>
              <a:rPr lang="en-GB">
                <a:latin typeface="Trebuchet MS" panose="020B0603020202020204" pitchFamily="34" charset="0"/>
                <a:ea typeface="Calibri" panose="020F0502020204030204" pitchFamily="34" charset="0"/>
                <a:cs typeface="Times New Roman" panose="02020603050405020304" pitchFamily="18" charset="0"/>
              </a:rPr>
              <a:t>is having </a:t>
            </a:r>
            <a:r>
              <a:rPr lang="en-GB" dirty="0">
                <a:latin typeface="Trebuchet MS" panose="020B0603020202020204" pitchFamily="34" charset="0"/>
                <a:ea typeface="Calibri" panose="020F0502020204030204" pitchFamily="34" charset="0"/>
                <a:cs typeface="Times New Roman" panose="02020603050405020304" pitchFamily="18" charset="0"/>
              </a:rPr>
              <a:t>a cheerful face when you meet another person.</a:t>
            </a:r>
          </a:p>
          <a:p>
            <a:pPr marL="0" indent="0" algn="ctr">
              <a:lnSpc>
                <a:spcPct val="107000"/>
              </a:lnSpc>
              <a:spcAft>
                <a:spcPts val="800"/>
              </a:spcAft>
              <a:buNone/>
            </a:pPr>
            <a:r>
              <a:rPr lang="en-GB" i="1" dirty="0">
                <a:latin typeface="Trebuchet MS" panose="020B0603020202020204" pitchFamily="34" charset="0"/>
                <a:ea typeface="Calibri" panose="020F0502020204030204" pitchFamily="34" charset="0"/>
                <a:cs typeface="Times New Roman" panose="02020603050405020304" pitchFamily="18" charset="0"/>
              </a:rPr>
              <a:t>         Based on </a:t>
            </a:r>
            <a:r>
              <a:rPr lang="en-GB" i="1" dirty="0" err="1">
                <a:latin typeface="Trebuchet MS" panose="020B0603020202020204" pitchFamily="34" charset="0"/>
                <a:ea typeface="Calibri" panose="020F0502020204030204" pitchFamily="34" charset="0"/>
                <a:cs typeface="Times New Roman" panose="02020603050405020304" pitchFamily="18" charset="0"/>
              </a:rPr>
              <a:t>Riyad</a:t>
            </a:r>
            <a:r>
              <a:rPr lang="en-GB" i="1" dirty="0">
                <a:latin typeface="Trebuchet MS" panose="020B0603020202020204" pitchFamily="34" charset="0"/>
                <a:ea typeface="Calibri" panose="020F0502020204030204" pitchFamily="34" charset="0"/>
                <a:cs typeface="Times New Roman" panose="02020603050405020304" pitchFamily="18" charset="0"/>
              </a:rPr>
              <a:t> as-</a:t>
            </a:r>
            <a:r>
              <a:rPr lang="en-GB" i="1" dirty="0" err="1">
                <a:latin typeface="Trebuchet MS" panose="020B0603020202020204" pitchFamily="34" charset="0"/>
                <a:ea typeface="Calibri" panose="020F0502020204030204" pitchFamily="34" charset="0"/>
                <a:cs typeface="Times New Roman" panose="02020603050405020304" pitchFamily="18" charset="0"/>
              </a:rPr>
              <a:t>Salihin</a:t>
            </a:r>
            <a:r>
              <a:rPr lang="en-GB" i="1" dirty="0">
                <a:latin typeface="Trebuchet MS" panose="020B0603020202020204" pitchFamily="34" charset="0"/>
                <a:ea typeface="Calibri" panose="020F0502020204030204" pitchFamily="34" charset="0"/>
                <a:cs typeface="Times New Roman" panose="02020603050405020304" pitchFamily="18" charset="0"/>
              </a:rPr>
              <a:t>, Book 2, Hadith 695 </a:t>
            </a:r>
            <a:endParaRPr lang="en-GB" dirty="0"/>
          </a:p>
        </p:txBody>
      </p:sp>
      <p:sp>
        <p:nvSpPr>
          <p:cNvPr id="5" name="Rectangle 4"/>
          <p:cNvSpPr/>
          <p:nvPr/>
        </p:nvSpPr>
        <p:spPr>
          <a:xfrm>
            <a:off x="696230" y="5269780"/>
            <a:ext cx="9140496" cy="1051122"/>
          </a:xfrm>
          <a:prstGeom prst="rect">
            <a:avLst/>
          </a:prstGeom>
          <a:ln w="12700">
            <a:solidFill>
              <a:schemeClr val="tx1"/>
            </a:solidFill>
          </a:ln>
        </p:spPr>
        <p:txBody>
          <a:bodyPr wrap="square">
            <a:spAutoFit/>
          </a:bodyPr>
          <a:lstStyle/>
          <a:p>
            <a:pP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2. Whenever a beggar or a person in need came to Prophet Muhammad, the Prophet would say, ‘Help this person and you will be rewarded for it.’</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i="1" dirty="0">
                <a:latin typeface="Trebuchet MS" panose="020B0603020202020204" pitchFamily="34" charset="0"/>
                <a:ea typeface="Calibri" panose="020F0502020204030204" pitchFamily="34" charset="0"/>
                <a:cs typeface="Times New Roman" panose="02020603050405020304" pitchFamily="18" charset="0"/>
              </a:rPr>
              <a:t>Based on </a:t>
            </a:r>
            <a:r>
              <a:rPr lang="en-GB" sz="1600" i="1" dirty="0" err="1">
                <a:latin typeface="Trebuchet MS" panose="020B0603020202020204" pitchFamily="34" charset="0"/>
                <a:ea typeface="Calibri" panose="020F0502020204030204" pitchFamily="34" charset="0"/>
                <a:cs typeface="Times New Roman" panose="02020603050405020304" pitchFamily="18" charset="0"/>
              </a:rPr>
              <a:t>Sahih</a:t>
            </a:r>
            <a:r>
              <a:rPr lang="en-GB" sz="1600" i="1" dirty="0">
                <a:latin typeface="Trebuchet MS" panose="020B0603020202020204" pitchFamily="34" charset="0"/>
                <a:ea typeface="Calibri" panose="020F0502020204030204" pitchFamily="34" charset="0"/>
                <a:cs typeface="Times New Roman" panose="02020603050405020304" pitchFamily="18" charset="0"/>
              </a:rPr>
              <a:t> Al-Bukhari, Book 78, Hadith 58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415637" y="1237628"/>
            <a:ext cx="9822872" cy="2616101"/>
          </a:xfrm>
          <a:prstGeom prst="rect">
            <a:avLst/>
          </a:prstGeom>
        </p:spPr>
        <p:txBody>
          <a:bodyPr wrap="square">
            <a:spAutoFit/>
          </a:bodyPr>
          <a:lstStyle/>
          <a:p>
            <a:r>
              <a:rPr lang="en-GB" sz="2400" dirty="0"/>
              <a:t>Muslims use the </a:t>
            </a:r>
            <a:r>
              <a:rPr lang="en-GB" sz="2400" b="1" dirty="0"/>
              <a:t>hadith</a:t>
            </a:r>
            <a:r>
              <a:rPr lang="en-GB" sz="2400" dirty="0"/>
              <a:t> for guidance to help them stay on the straight path. The Hadith is a collection of sayings from the prophet Muhammed (</a:t>
            </a:r>
            <a:r>
              <a:rPr lang="en-GB" sz="2400" dirty="0" err="1"/>
              <a:t>pbuh</a:t>
            </a:r>
            <a:r>
              <a:rPr lang="en-GB" sz="2400" dirty="0"/>
              <a:t>), it offers Muslims guidance alongside the teachings of Allah in the Qur’an.</a:t>
            </a:r>
          </a:p>
          <a:p>
            <a:endParaRPr lang="en-GB" sz="2000" dirty="0"/>
          </a:p>
          <a:p>
            <a:r>
              <a:rPr lang="en-GB" sz="2400" b="1" dirty="0">
                <a:solidFill>
                  <a:srgbClr val="0070C0"/>
                </a:solidFill>
              </a:rPr>
              <a:t>Over the next few slides -Read </a:t>
            </a:r>
            <a:r>
              <a:rPr lang="en-GB" sz="2400" dirty="0">
                <a:solidFill>
                  <a:srgbClr val="0070C0"/>
                </a:solidFill>
              </a:rPr>
              <a:t>the seven passages from the hadith and then answer the questions at the end.</a:t>
            </a:r>
          </a:p>
        </p:txBody>
      </p:sp>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93829" y="5711302"/>
            <a:ext cx="609600" cy="609600"/>
          </a:xfrm>
          <a:prstGeom prst="rect">
            <a:avLst/>
          </a:prstGeom>
        </p:spPr>
      </p:pic>
    </p:spTree>
    <p:extLst>
      <p:ext uri="{BB962C8B-B14F-4D97-AF65-F5344CB8AC3E}">
        <p14:creationId xmlns:p14="http://schemas.microsoft.com/office/powerpoint/2010/main" val="236221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5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42901"/>
            <a:ext cx="8596668" cy="876299"/>
          </a:xfrm>
          <a:ln w="9525">
            <a:solidFill>
              <a:schemeClr val="tx1"/>
            </a:solidFill>
          </a:ln>
        </p:spPr>
        <p:txBody>
          <a:bodyPr/>
          <a:lstStyle/>
          <a:p>
            <a:pPr marL="0" indent="0" algn="ctr">
              <a:buNone/>
            </a:pPr>
            <a:r>
              <a:rPr lang="en-GB"/>
              <a:t>3.There is a reward for showing kindness to every living thing.</a:t>
            </a:r>
          </a:p>
          <a:p>
            <a:pPr marL="0" indent="0" algn="ctr">
              <a:buNone/>
            </a:pPr>
            <a:r>
              <a:rPr lang="en-GB" i="1"/>
              <a:t>             Based on Al-Adad Al-Mufrad, Book 20, Hadith 378</a:t>
            </a:r>
            <a:endParaRPr lang="en-GB"/>
          </a:p>
          <a:p>
            <a:endParaRPr lang="en-GB" dirty="0"/>
          </a:p>
        </p:txBody>
      </p:sp>
      <p:sp>
        <p:nvSpPr>
          <p:cNvPr id="4" name="Rectangle 3"/>
          <p:cNvSpPr/>
          <p:nvPr/>
        </p:nvSpPr>
        <p:spPr>
          <a:xfrm>
            <a:off x="677334" y="1426493"/>
            <a:ext cx="8596668" cy="1084015"/>
          </a:xfrm>
          <a:prstGeom prst="rect">
            <a:avLst/>
          </a:prstGeom>
          <a:ln w="12700">
            <a:solidFill>
              <a:schemeClr val="tx1"/>
            </a:solidFill>
          </a:ln>
        </p:spPr>
        <p:txBody>
          <a:bodyPr wrap="square">
            <a:spAutoFit/>
          </a:bodyPr>
          <a:lstStyle/>
          <a:p>
            <a:pPr algn="ctr">
              <a:lnSpc>
                <a:spcPct val="107000"/>
              </a:lnSpc>
              <a:spcAft>
                <a:spcPts val="800"/>
              </a:spcAft>
            </a:pPr>
            <a:r>
              <a:rPr lang="en-GB" dirty="0"/>
              <a:t>4.</a:t>
            </a:r>
            <a:r>
              <a:rPr lang="en-GB" dirty="0">
                <a:latin typeface="Trebuchet MS" panose="020B0603020202020204" pitchFamily="34" charset="0"/>
                <a:ea typeface="Calibri" panose="020F0502020204030204" pitchFamily="34" charset="0"/>
                <a:cs typeface="Times New Roman" panose="02020603050405020304" pitchFamily="18" charset="0"/>
              </a:rPr>
              <a:t> Allah doesn’t look at your bodies or your appearance, but, rather, at your heart and your actions.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i="1" dirty="0">
                <a:latin typeface="Trebuchet MS" panose="020B0603020202020204" pitchFamily="34" charset="0"/>
                <a:ea typeface="Calibri" panose="020F0502020204030204" pitchFamily="34" charset="0"/>
                <a:cs typeface="Times New Roman" panose="02020603050405020304" pitchFamily="18" charset="0"/>
              </a:rPr>
              <a:t>   Based on </a:t>
            </a:r>
            <a:r>
              <a:rPr lang="en-GB" i="1" dirty="0" err="1">
                <a:latin typeface="Trebuchet MS" panose="020B0603020202020204" pitchFamily="34" charset="0"/>
                <a:ea typeface="Calibri" panose="020F0502020204030204" pitchFamily="34" charset="0"/>
                <a:cs typeface="Times New Roman" panose="02020603050405020304" pitchFamily="18" charset="0"/>
              </a:rPr>
              <a:t>Sahih</a:t>
            </a:r>
            <a:r>
              <a:rPr lang="en-GB" i="1" dirty="0">
                <a:latin typeface="Trebuchet MS" panose="020B0603020202020204" pitchFamily="34" charset="0"/>
                <a:ea typeface="Calibri" panose="020F0502020204030204" pitchFamily="34" charset="0"/>
                <a:cs typeface="Times New Roman" panose="02020603050405020304" pitchFamily="18" charset="0"/>
              </a:rPr>
              <a:t> Muslim, Book 45, Hadith 42</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677334" y="2717801"/>
            <a:ext cx="8596668" cy="923330"/>
          </a:xfrm>
          <a:prstGeom prst="rect">
            <a:avLst/>
          </a:prstGeom>
          <a:ln w="12700">
            <a:solidFill>
              <a:schemeClr val="tx1"/>
            </a:solidFill>
          </a:ln>
        </p:spPr>
        <p:txBody>
          <a:bodyPr wrap="square">
            <a:spAutoFit/>
          </a:bodyPr>
          <a:lstStyle/>
          <a:p>
            <a:r>
              <a:rPr lang="en-GB" dirty="0"/>
              <a:t>5. Prophet Muhammad said, ‘The strong person is not the one who is good at wrestling, but the one who can control his anger.’</a:t>
            </a:r>
          </a:p>
          <a:p>
            <a:pPr algn="ctr"/>
            <a:r>
              <a:rPr lang="en-GB" i="1" dirty="0"/>
              <a:t>     Based on </a:t>
            </a:r>
            <a:r>
              <a:rPr lang="en-GB" i="1" dirty="0" err="1"/>
              <a:t>Riyad</a:t>
            </a:r>
            <a:r>
              <a:rPr lang="en-GB" i="1" dirty="0"/>
              <a:t> as-</a:t>
            </a:r>
            <a:r>
              <a:rPr lang="en-GB" i="1" dirty="0" err="1"/>
              <a:t>Salihin</a:t>
            </a:r>
            <a:r>
              <a:rPr lang="en-GB" i="1" dirty="0"/>
              <a:t>, Book 1, Hadith 45</a:t>
            </a:r>
          </a:p>
        </p:txBody>
      </p:sp>
      <p:sp>
        <p:nvSpPr>
          <p:cNvPr id="6" name="Rectangle 5"/>
          <p:cNvSpPr/>
          <p:nvPr/>
        </p:nvSpPr>
        <p:spPr>
          <a:xfrm>
            <a:off x="677334" y="3848424"/>
            <a:ext cx="8596668" cy="1477328"/>
          </a:xfrm>
          <a:prstGeom prst="rect">
            <a:avLst/>
          </a:prstGeom>
          <a:ln w="12700">
            <a:solidFill>
              <a:schemeClr val="tx1"/>
            </a:solidFill>
          </a:ln>
        </p:spPr>
        <p:txBody>
          <a:bodyPr wrap="square">
            <a:spAutoFit/>
          </a:bodyPr>
          <a:lstStyle/>
          <a:p>
            <a:pPr algn="ctr"/>
            <a:r>
              <a:rPr lang="en-GB" i="1" dirty="0"/>
              <a:t>6. </a:t>
            </a:r>
            <a:r>
              <a:rPr lang="en-GB" dirty="0"/>
              <a:t>Prophet Muhammad said, those who are truthful are good, those who are good are on the path to paradise. A man keeps on telling the truth until he becomes a truthful person.</a:t>
            </a:r>
            <a:r>
              <a:rPr lang="en-GB" i="1" dirty="0"/>
              <a:t> </a:t>
            </a:r>
          </a:p>
          <a:p>
            <a:pPr algn="ctr"/>
            <a:r>
              <a:rPr lang="en-GB" i="1" dirty="0"/>
              <a:t>Based on </a:t>
            </a:r>
            <a:r>
              <a:rPr lang="en-GB" i="1" dirty="0" err="1"/>
              <a:t>Sahih</a:t>
            </a:r>
            <a:r>
              <a:rPr lang="en-GB" i="1" dirty="0"/>
              <a:t> Al-Bukhari, Book 78, Hadith 121</a:t>
            </a:r>
            <a:endParaRPr lang="en-GB" dirty="0"/>
          </a:p>
          <a:p>
            <a:pPr algn="ctr"/>
            <a:endParaRPr lang="en-GB" dirty="0"/>
          </a:p>
        </p:txBody>
      </p:sp>
      <p:sp>
        <p:nvSpPr>
          <p:cNvPr id="7" name="Rectangle 6"/>
          <p:cNvSpPr/>
          <p:nvPr/>
        </p:nvSpPr>
        <p:spPr>
          <a:xfrm>
            <a:off x="677334" y="5533045"/>
            <a:ext cx="8596668" cy="923330"/>
          </a:xfrm>
          <a:prstGeom prst="rect">
            <a:avLst/>
          </a:prstGeom>
          <a:ln w="12700">
            <a:solidFill>
              <a:schemeClr val="tx1"/>
            </a:solidFill>
          </a:ln>
        </p:spPr>
        <p:txBody>
          <a:bodyPr wrap="square">
            <a:spAutoFit/>
          </a:bodyPr>
          <a:lstStyle/>
          <a:p>
            <a:pPr algn="ctr"/>
            <a:r>
              <a:rPr lang="en-GB" i="1" dirty="0"/>
              <a:t>7.</a:t>
            </a:r>
            <a:r>
              <a:rPr lang="en-GB" dirty="0"/>
              <a:t> The person who does not show mercy to others, will not be shown mercy.</a:t>
            </a:r>
          </a:p>
          <a:p>
            <a:pPr algn="ctr"/>
            <a:r>
              <a:rPr lang="en-GB" i="1" dirty="0"/>
              <a:t>     Based on </a:t>
            </a:r>
            <a:r>
              <a:rPr lang="en-GB" i="1" dirty="0" err="1"/>
              <a:t>Sahih</a:t>
            </a:r>
            <a:r>
              <a:rPr lang="en-GB" i="1" dirty="0"/>
              <a:t> Muslim, Book 43, Hadith 88</a:t>
            </a:r>
            <a:endParaRPr lang="en-GB" dirty="0"/>
          </a:p>
          <a:p>
            <a:pPr algn="ctr"/>
            <a:endParaRPr lang="en-GB" dirty="0"/>
          </a:p>
        </p:txBody>
      </p:sp>
    </p:spTree>
    <p:extLst>
      <p:ext uri="{BB962C8B-B14F-4D97-AF65-F5344CB8AC3E}">
        <p14:creationId xmlns:p14="http://schemas.microsoft.com/office/powerpoint/2010/main" val="971513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2016035"/>
          </a:xfrm>
        </p:spPr>
        <p:txBody>
          <a:bodyPr>
            <a:normAutofit/>
          </a:bodyPr>
          <a:lstStyle/>
          <a:p>
            <a:pPr algn="ctr"/>
            <a:r>
              <a:rPr lang="en-GB" sz="2800" dirty="0"/>
              <a:t>Read these questions carefully.</a:t>
            </a:r>
            <a:br>
              <a:rPr lang="en-GB" sz="2800" dirty="0"/>
            </a:br>
            <a:r>
              <a:rPr lang="en-GB" sz="2800" dirty="0"/>
              <a:t>You don’t need to write out the hadith, just put the number of that hadith in the margin then write your thoughts about it.</a:t>
            </a:r>
          </a:p>
        </p:txBody>
      </p:sp>
      <p:sp>
        <p:nvSpPr>
          <p:cNvPr id="3" name="Content Placeholder 2"/>
          <p:cNvSpPr>
            <a:spLocks noGrp="1"/>
          </p:cNvSpPr>
          <p:nvPr>
            <p:ph idx="1"/>
          </p:nvPr>
        </p:nvSpPr>
        <p:spPr>
          <a:xfrm>
            <a:off x="677334" y="2730136"/>
            <a:ext cx="8596668" cy="3311225"/>
          </a:xfrm>
        </p:spPr>
        <p:txBody>
          <a:bodyPr>
            <a:normAutofit lnSpcReduction="10000"/>
          </a:bodyPr>
          <a:lstStyle/>
          <a:p>
            <a:r>
              <a:rPr lang="en-GB" sz="2400" dirty="0"/>
              <a:t>Choose 4 of the hadiths, read the questions below and write your thoughts about each of the statements you have chosen.</a:t>
            </a:r>
          </a:p>
          <a:p>
            <a:pPr marL="0" indent="0">
              <a:buNone/>
            </a:pPr>
            <a:endParaRPr lang="en-GB" sz="2400" dirty="0"/>
          </a:p>
          <a:p>
            <a:pPr marL="0" indent="0">
              <a:buNone/>
            </a:pPr>
            <a:r>
              <a:rPr lang="en-GB" sz="2400" dirty="0"/>
              <a:t>What do these sections from the hadiths teach Muslims about how to live and about Allah?</a:t>
            </a:r>
          </a:p>
          <a:p>
            <a:pPr marL="0" indent="0">
              <a:buNone/>
            </a:pPr>
            <a:r>
              <a:rPr lang="en-GB" sz="2400" dirty="0"/>
              <a:t>                                         AND </a:t>
            </a:r>
          </a:p>
          <a:p>
            <a:pPr marL="0" lvl="0" indent="0">
              <a:buNone/>
            </a:pPr>
            <a:r>
              <a:rPr lang="en-GB" sz="2400" dirty="0"/>
              <a:t>What do they teach you about the Muslim faith? </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536263"/>
            <a:ext cx="609600" cy="609600"/>
          </a:xfrm>
          <a:prstGeom prst="rect">
            <a:avLst/>
          </a:prstGeom>
        </p:spPr>
      </p:pic>
    </p:spTree>
    <p:extLst>
      <p:ext uri="{BB962C8B-B14F-4D97-AF65-F5344CB8AC3E}">
        <p14:creationId xmlns:p14="http://schemas.microsoft.com/office/powerpoint/2010/main" val="3437569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00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6949440"/>
          </a:xfrm>
        </p:spPr>
        <p:txBody>
          <a:bodyPr/>
          <a:lstStyle/>
          <a:p>
            <a:pPr lvl="0" defTabSz="914400" eaLnBrk="0" fontAlgn="base" hangingPunct="0">
              <a:spcAft>
                <a:spcPct val="0"/>
              </a:spcAft>
            </a:pPr>
            <a:br>
              <a:rPr lang="en-GB" altLang="en-US" dirty="0">
                <a:solidFill>
                  <a:schemeClr val="tx1"/>
                </a:solidFill>
                <a:latin typeface="Trebuchet MS" panose="020B0603020202020204" pitchFamily="34" charset="0"/>
                <a:ea typeface="Calibri" panose="020F0502020204030204" pitchFamily="34" charset="0"/>
                <a:cs typeface="Arial" panose="020B0604020202020204" pitchFamily="34" charset="0"/>
              </a:rPr>
            </a:br>
            <a:br>
              <a:rPr lang="en-GB" altLang="en-US" dirty="0">
                <a:solidFill>
                  <a:schemeClr val="tx1"/>
                </a:solidFill>
              </a:rPr>
            </a:br>
            <a:br>
              <a:rPr lang="en-GB" altLang="en-US" sz="5400" dirty="0">
                <a:solidFill>
                  <a:schemeClr val="tx1"/>
                </a:solidFill>
                <a:latin typeface="Arial" panose="020B0604020202020204" pitchFamily="34" charset="0"/>
              </a:rPr>
            </a:br>
            <a:endParaRPr lang="en-GB" dirty="0"/>
          </a:p>
        </p:txBody>
      </p:sp>
      <p:sp>
        <p:nvSpPr>
          <p:cNvPr id="8" name="Rectangle: Diagonal Corners Rounded 7183"/>
          <p:cNvSpPr/>
          <p:nvPr/>
        </p:nvSpPr>
        <p:spPr>
          <a:xfrm>
            <a:off x="1971313" y="2116183"/>
            <a:ext cx="6352540" cy="4193177"/>
          </a:xfrm>
          <a:prstGeom prst="round2Diag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p:cNvSpPr/>
          <p:nvPr/>
        </p:nvSpPr>
        <p:spPr>
          <a:xfrm>
            <a:off x="677334" y="675438"/>
            <a:ext cx="9354940" cy="1969770"/>
          </a:xfrm>
          <a:prstGeom prst="rect">
            <a:avLst/>
          </a:prstGeom>
        </p:spPr>
        <p:txBody>
          <a:bodyPr wrap="square">
            <a:spAutoFit/>
          </a:bodyPr>
          <a:lstStyle/>
          <a:p>
            <a:r>
              <a:rPr lang="en-GB" altLang="en-US" sz="2400" dirty="0">
                <a:latin typeface="Trebuchet MS" panose="020B0603020202020204" pitchFamily="34" charset="0"/>
                <a:ea typeface="Calibri" panose="020F0502020204030204" pitchFamily="34" charset="0"/>
                <a:cs typeface="Arial" panose="020B0604020202020204" pitchFamily="34" charset="0"/>
              </a:rPr>
              <a:t>Think back through all you have learned in this unit to help you answer this question:</a:t>
            </a:r>
          </a:p>
          <a:p>
            <a:r>
              <a:rPr lang="en-GB" altLang="en-US" sz="2400" dirty="0">
                <a:solidFill>
                  <a:srgbClr val="C00000"/>
                </a:solidFill>
                <a:latin typeface="Trebuchet MS" panose="020B0603020202020204" pitchFamily="34" charset="0"/>
                <a:ea typeface="Calibri" panose="020F0502020204030204" pitchFamily="34" charset="0"/>
                <a:cs typeface="Arial" panose="020B0604020202020204" pitchFamily="34" charset="0"/>
              </a:rPr>
              <a:t>Who are Muslim people and what do they believe? </a:t>
            </a:r>
            <a:br>
              <a:rPr lang="en-GB" altLang="en-US" sz="2400" dirty="0"/>
            </a:br>
            <a:br>
              <a:rPr lang="en-GB" altLang="en-US" sz="3200" dirty="0">
                <a:latin typeface="Arial" panose="020B0604020202020204" pitchFamily="34" charset="0"/>
              </a:rPr>
            </a:br>
            <a:endParaRPr lang="en-GB" dirty="0"/>
          </a:p>
        </p:txBody>
      </p:sp>
      <p:sp>
        <p:nvSpPr>
          <p:cNvPr id="12" name="TextBox 11"/>
          <p:cNvSpPr txBox="1"/>
          <p:nvPr/>
        </p:nvSpPr>
        <p:spPr>
          <a:xfrm>
            <a:off x="2573383" y="2743200"/>
            <a:ext cx="4950823" cy="2954655"/>
          </a:xfrm>
          <a:prstGeom prst="rect">
            <a:avLst/>
          </a:prstGeom>
          <a:noFill/>
        </p:spPr>
        <p:txBody>
          <a:bodyPr wrap="square" rtlCol="0">
            <a:spAutoFit/>
          </a:bodyPr>
          <a:lstStyle/>
          <a:p>
            <a:r>
              <a:rPr lang="en-GB" sz="2400" dirty="0"/>
              <a:t>Look back on the previous 5 weeks of work and this week’s work to help you answer this question.</a:t>
            </a:r>
          </a:p>
          <a:p>
            <a:r>
              <a:rPr lang="en-GB" sz="2400" u="sng" dirty="0">
                <a:solidFill>
                  <a:srgbClr val="00B050"/>
                </a:solidFill>
              </a:rPr>
              <a:t>REMEMBER</a:t>
            </a:r>
            <a:r>
              <a:rPr lang="en-GB" sz="2400" dirty="0"/>
              <a:t> to add as much information as you can and give reasons why.</a:t>
            </a:r>
          </a:p>
          <a:p>
            <a:endParaRPr lang="en-GB" sz="2400" dirty="0"/>
          </a:p>
          <a:p>
            <a:endParaRPr lang="en-GB"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69025" y="5697855"/>
            <a:ext cx="609600" cy="609600"/>
          </a:xfrm>
          <a:prstGeom prst="rect">
            <a:avLst/>
          </a:prstGeom>
        </p:spPr>
      </p:pic>
    </p:spTree>
    <p:extLst>
      <p:ext uri="{BB962C8B-B14F-4D97-AF65-F5344CB8AC3E}">
        <p14:creationId xmlns:p14="http://schemas.microsoft.com/office/powerpoint/2010/main" val="168758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0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22961"/>
            <a:ext cx="8596668" cy="5218402"/>
          </a:xfrm>
        </p:spPr>
        <p:txBody>
          <a:bodyPr>
            <a:normAutofit/>
          </a:bodyPr>
          <a:lstStyle/>
          <a:p>
            <a:r>
              <a:rPr lang="en-GB" sz="2400" dirty="0"/>
              <a:t>Well done for completing the whole of term 3 online!</a:t>
            </a:r>
          </a:p>
          <a:p>
            <a:r>
              <a:rPr lang="en-GB" sz="2400" dirty="0"/>
              <a:t>If you have any questions please contact us on ;</a:t>
            </a:r>
          </a:p>
          <a:p>
            <a:r>
              <a:rPr lang="en-GB" sz="2400" dirty="0">
                <a:hlinkClick r:id="rId4"/>
              </a:rPr>
              <a:t>ashteacher@west-malling.kent.sch.uk</a:t>
            </a:r>
            <a:endParaRPr lang="en-GB" sz="2400" dirty="0"/>
          </a:p>
          <a:p>
            <a:pPr algn="ctr"/>
            <a:r>
              <a:rPr lang="en-GB" sz="2400" dirty="0"/>
              <a:t>OR</a:t>
            </a:r>
          </a:p>
          <a:p>
            <a:r>
              <a:rPr lang="en-GB" sz="2400" dirty="0"/>
              <a:t>Join us for our weekly zoom session on Thursday at 2pm where we can answer any questions you may have.</a:t>
            </a:r>
          </a:p>
          <a:p>
            <a:pPr marL="0" indent="0">
              <a:buNone/>
            </a:pPr>
            <a:endParaRPr lang="en-GB" sz="2400" dirty="0"/>
          </a:p>
          <a:p>
            <a:pPr marL="0" indent="0" algn="ctr">
              <a:buNone/>
            </a:pPr>
            <a:r>
              <a:rPr lang="en-GB" sz="3200" dirty="0">
                <a:solidFill>
                  <a:srgbClr val="92D050"/>
                </a:solidFill>
              </a:rPr>
              <a:t>Well done for working so hard. Have a rest during half term and we’ll see you all in a weeks time.</a:t>
            </a:r>
          </a:p>
          <a:p>
            <a:endParaRPr lang="en-GB" sz="3200" dirty="0"/>
          </a:p>
          <a:p>
            <a:endParaRPr lang="en-GB" sz="2400"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69202" y="5619206"/>
            <a:ext cx="609600" cy="609600"/>
          </a:xfrm>
          <a:prstGeom prst="rect">
            <a:avLst/>
          </a:prstGeom>
        </p:spPr>
      </p:pic>
    </p:spTree>
    <p:extLst>
      <p:ext uri="{BB962C8B-B14F-4D97-AF65-F5344CB8AC3E}">
        <p14:creationId xmlns:p14="http://schemas.microsoft.com/office/powerpoint/2010/main" val="149758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19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1309</TotalTime>
  <Words>1210</Words>
  <Application>Microsoft Office PowerPoint</Application>
  <PresentationFormat>Widescreen</PresentationFormat>
  <Paragraphs>78</Paragraphs>
  <Slides>12</Slides>
  <Notes>0</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Trebuchet MS</vt:lpstr>
      <vt:lpstr>Wingdings 3</vt:lpstr>
      <vt:lpstr>Facet</vt:lpstr>
      <vt:lpstr>Year 6 – Term 3 R.E. Islam – Week 6</vt:lpstr>
      <vt:lpstr>Hello Ash Class</vt:lpstr>
      <vt:lpstr>This week we are looking at where Muslims get their advice and guidance from. </vt:lpstr>
      <vt:lpstr>Some sources where Muslims get their advice and guidance </vt:lpstr>
      <vt:lpstr>Who was the prophet Muhammad? (pbuh)</vt:lpstr>
      <vt:lpstr>From the information you have found out about the prophet Muhammad, answer the following questions in your books.   Miss a line after your L.I.  -then miss a line after each question.  </vt:lpstr>
      <vt:lpstr>The Qur’an.</vt:lpstr>
      <vt:lpstr>The Hadith</vt:lpstr>
      <vt:lpstr>PowerPoint Presentation</vt:lpstr>
      <vt:lpstr>Read these questions carefully. You don’t need to write out the hadith, just put the number of that hadith in the margin then write your thoughts about it.</vt:lpstr>
      <vt:lpstr>   </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 Term 3 R.E. Islam – Week 6</dc:title>
  <dc:creator>Julie LOFTING</dc:creator>
  <cp:lastModifiedBy>Julia LYALL</cp:lastModifiedBy>
  <cp:revision>27</cp:revision>
  <dcterms:created xsi:type="dcterms:W3CDTF">2021-02-01T14:39:59Z</dcterms:created>
  <dcterms:modified xsi:type="dcterms:W3CDTF">2021-02-09T15:29:08Z</dcterms:modified>
</cp:coreProperties>
</file>