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63" r:id="rId4"/>
    <p:sldId id="257" r:id="rId5"/>
    <p:sldId id="258" r:id="rId6"/>
    <p:sldId id="259" r:id="rId7"/>
    <p:sldId id="260" r:id="rId8"/>
    <p:sldId id="261"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0" d="100"/>
          <a:sy n="90" d="100"/>
        </p:scale>
        <p:origin x="27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D1D1842-CCE4-4120-BF8D-6FDC8930509F}" type="datetimeFigureOut">
              <a:rPr lang="en-GB" smtClean="0"/>
              <a:t>30/12/2020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123812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1D1842-CCE4-4120-BF8D-6FDC8930509F}" type="datetimeFigureOut">
              <a:rPr lang="en-GB" smtClean="0"/>
              <a:t>30/12/2020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2775933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1D1842-CCE4-4120-BF8D-6FDC8930509F}" type="datetimeFigureOut">
              <a:rPr lang="en-GB" smtClean="0"/>
              <a:t>30/12/2020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4125890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D1D1842-CCE4-4120-BF8D-6FDC8930509F}" type="datetimeFigureOut">
              <a:rPr lang="en-GB" smtClean="0"/>
              <a:t>30/12/2020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1203027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D1D1842-CCE4-4120-BF8D-6FDC8930509F}" type="datetimeFigureOut">
              <a:rPr lang="en-GB" smtClean="0"/>
              <a:t>30/12/2020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33673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D1D1842-CCE4-4120-BF8D-6FDC8930509F}" type="datetimeFigureOut">
              <a:rPr lang="en-GB" smtClean="0"/>
              <a:t>30/12/2020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317218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1D1842-CCE4-4120-BF8D-6FDC8930509F}" type="datetimeFigureOut">
              <a:rPr lang="en-GB" smtClean="0"/>
              <a:t>30/12/2020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1592625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1D1842-CCE4-4120-BF8D-6FDC8930509F}" type="datetimeFigureOut">
              <a:rPr lang="en-GB" smtClean="0"/>
              <a:t>30/12/2020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457498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1D1842-CCE4-4120-BF8D-6FDC8930509F}" type="datetimeFigureOut">
              <a:rPr lang="en-GB" smtClean="0"/>
              <a:t>30/12/2020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1171816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1D1842-CCE4-4120-BF8D-6FDC8930509F}" type="datetimeFigureOut">
              <a:rPr lang="en-GB" smtClean="0"/>
              <a:t>30/12/2020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2021624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1D1842-CCE4-4120-BF8D-6FDC8930509F}" type="datetimeFigureOut">
              <a:rPr lang="en-GB" smtClean="0"/>
              <a:t>30/12/2020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95035-D165-4D07-A0A7-E3CF73A1C0AF}" type="slidenum">
              <a:rPr lang="en-GB" smtClean="0"/>
              <a:t>‹#›</a:t>
            </a:fld>
            <a:endParaRPr lang="en-GB"/>
          </a:p>
        </p:txBody>
      </p:sp>
    </p:spTree>
    <p:extLst>
      <p:ext uri="{BB962C8B-B14F-4D97-AF65-F5344CB8AC3E}">
        <p14:creationId xmlns:p14="http://schemas.microsoft.com/office/powerpoint/2010/main" val="2202122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1D1842-CCE4-4120-BF8D-6FDC8930509F}" type="datetimeFigureOut">
              <a:rPr lang="en-GB" smtClean="0"/>
              <a:t>30/12/2020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995035-D165-4D07-A0A7-E3CF73A1C0AF}" type="slidenum">
              <a:rPr lang="en-GB" smtClean="0"/>
              <a:t>‹#›</a:t>
            </a:fld>
            <a:endParaRPr lang="en-GB"/>
          </a:p>
        </p:txBody>
      </p:sp>
    </p:spTree>
    <p:extLst>
      <p:ext uri="{BB962C8B-B14F-4D97-AF65-F5344CB8AC3E}">
        <p14:creationId xmlns:p14="http://schemas.microsoft.com/office/powerpoint/2010/main" val="13759304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r="2536"/>
          <a:stretch/>
        </p:blipFill>
        <p:spPr>
          <a:xfrm>
            <a:off x="0" y="0"/>
            <a:ext cx="12192000" cy="6857999"/>
          </a:xfrm>
          <a:prstGeom prst="rect">
            <a:avLst/>
          </a:prstGeom>
        </p:spPr>
      </p:pic>
    </p:spTree>
    <p:extLst>
      <p:ext uri="{BB962C8B-B14F-4D97-AF65-F5344CB8AC3E}">
        <p14:creationId xmlns:p14="http://schemas.microsoft.com/office/powerpoint/2010/main" val="40327123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The mighty River Indus</a:t>
            </a:r>
          </a:p>
        </p:txBody>
      </p:sp>
      <p:sp>
        <p:nvSpPr>
          <p:cNvPr id="3" name="Content Placeholder 2"/>
          <p:cNvSpPr>
            <a:spLocks noGrp="1"/>
          </p:cNvSpPr>
          <p:nvPr>
            <p:ph idx="1"/>
          </p:nvPr>
        </p:nvSpPr>
        <p:spPr>
          <a:xfrm>
            <a:off x="838200" y="1825625"/>
            <a:ext cx="10515600" cy="3076575"/>
          </a:xfrm>
        </p:spPr>
        <p:txBody>
          <a:bodyPr/>
          <a:lstStyle/>
          <a:p>
            <a:pPr marL="0" indent="0">
              <a:buNone/>
            </a:pPr>
            <a:r>
              <a:rPr lang="en-GB" dirty="0"/>
              <a:t>L.I: </a:t>
            </a:r>
            <a:r>
              <a:rPr lang="en-GB" dirty="0" smtClean="0"/>
              <a:t>To begin to learn some facts about the Indus River.</a:t>
            </a:r>
          </a:p>
          <a:p>
            <a:pPr marL="0" indent="0">
              <a:buNone/>
            </a:pPr>
            <a:endParaRPr lang="en-GB" dirty="0" smtClean="0"/>
          </a:p>
          <a:p>
            <a:pPr marL="0" indent="0">
              <a:buNone/>
            </a:pPr>
            <a:r>
              <a:rPr lang="en-GB" dirty="0" smtClean="0"/>
              <a:t>	I </a:t>
            </a:r>
            <a:r>
              <a:rPr lang="en-GB" dirty="0"/>
              <a:t>can learn where the Indus River begins </a:t>
            </a:r>
            <a:endParaRPr lang="en-GB" dirty="0" smtClean="0"/>
          </a:p>
          <a:p>
            <a:pPr marL="0" indent="0">
              <a:buNone/>
            </a:pPr>
            <a:r>
              <a:rPr lang="en-GB" dirty="0" smtClean="0"/>
              <a:t>	I can name the continent and counties it </a:t>
            </a:r>
            <a:r>
              <a:rPr lang="en-GB" dirty="0"/>
              <a:t>flows through </a:t>
            </a:r>
          </a:p>
          <a:p>
            <a:pPr marL="0" indent="0">
              <a:buNone/>
            </a:pPr>
            <a:r>
              <a:rPr lang="en-GB" dirty="0" smtClean="0"/>
              <a:t>	I can </a:t>
            </a:r>
            <a:r>
              <a:rPr lang="en-GB" dirty="0"/>
              <a:t>begin to know some facts about the river.</a:t>
            </a:r>
          </a:p>
        </p:txBody>
      </p:sp>
    </p:spTree>
    <p:extLst>
      <p:ext uri="{BB962C8B-B14F-4D97-AF65-F5344CB8AC3E}">
        <p14:creationId xmlns:p14="http://schemas.microsoft.com/office/powerpoint/2010/main" val="193732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9409" y="18255"/>
            <a:ext cx="10515600" cy="1325563"/>
          </a:xfrm>
        </p:spPr>
        <p:txBody>
          <a:bodyPr/>
          <a:lstStyle/>
          <a:p>
            <a:r>
              <a:rPr lang="en-GB" u="sng" dirty="0" smtClean="0"/>
              <a:t>Key vocabulary</a:t>
            </a:r>
            <a:endParaRPr lang="en-GB" u="sng" dirty="0"/>
          </a:p>
        </p:txBody>
      </p:sp>
      <p:sp>
        <p:nvSpPr>
          <p:cNvPr id="3" name="Content Placeholder 2"/>
          <p:cNvSpPr>
            <a:spLocks noGrp="1"/>
          </p:cNvSpPr>
          <p:nvPr>
            <p:ph idx="1"/>
          </p:nvPr>
        </p:nvSpPr>
        <p:spPr>
          <a:xfrm>
            <a:off x="838200" y="1050369"/>
            <a:ext cx="10515600" cy="5443565"/>
          </a:xfrm>
        </p:spPr>
        <p:txBody>
          <a:bodyPr>
            <a:normAutofit fontScale="92500" lnSpcReduction="10000"/>
          </a:bodyPr>
          <a:lstStyle/>
          <a:p>
            <a:pPr marL="0" indent="0">
              <a:lnSpc>
                <a:spcPct val="150000"/>
              </a:lnSpc>
              <a:spcBef>
                <a:spcPts val="0"/>
              </a:spcBef>
              <a:spcAft>
                <a:spcPts val="600"/>
              </a:spcAft>
              <a:buNone/>
            </a:pPr>
            <a:r>
              <a:rPr lang="en-GB" dirty="0" smtClean="0"/>
              <a:t>Tibet – Is a region in China</a:t>
            </a:r>
            <a:endParaRPr lang="en-GB" sz="1050" dirty="0" smtClean="0"/>
          </a:p>
          <a:p>
            <a:pPr marL="0" indent="0">
              <a:lnSpc>
                <a:spcPct val="150000"/>
              </a:lnSpc>
              <a:spcBef>
                <a:spcPts val="0"/>
              </a:spcBef>
              <a:spcAft>
                <a:spcPts val="600"/>
              </a:spcAft>
              <a:buNone/>
            </a:pPr>
            <a:r>
              <a:rPr lang="en-GB" dirty="0" smtClean="0"/>
              <a:t>Himalayas </a:t>
            </a:r>
            <a:r>
              <a:rPr lang="en-GB" dirty="0"/>
              <a:t>- The name of the </a:t>
            </a:r>
            <a:r>
              <a:rPr lang="en-GB" dirty="0" smtClean="0"/>
              <a:t>range of mountains</a:t>
            </a:r>
            <a:endParaRPr lang="en-GB" sz="1050" dirty="0" smtClean="0"/>
          </a:p>
          <a:p>
            <a:pPr marL="0" indent="0">
              <a:lnSpc>
                <a:spcPct val="160000"/>
              </a:lnSpc>
              <a:spcBef>
                <a:spcPts val="0"/>
              </a:spcBef>
              <a:spcAft>
                <a:spcPts val="600"/>
              </a:spcAft>
              <a:buNone/>
            </a:pPr>
            <a:r>
              <a:rPr lang="en-GB" dirty="0"/>
              <a:t>Glaciers - I</a:t>
            </a:r>
            <a:r>
              <a:rPr lang="en-GB" dirty="0" smtClean="0"/>
              <a:t>s </a:t>
            </a:r>
            <a:r>
              <a:rPr lang="en-GB" dirty="0"/>
              <a:t>a river of </a:t>
            </a:r>
            <a:r>
              <a:rPr lang="en-GB" dirty="0" smtClean="0"/>
              <a:t>ice</a:t>
            </a:r>
            <a:endParaRPr lang="en-GB" sz="1200" dirty="0" smtClean="0"/>
          </a:p>
          <a:p>
            <a:pPr marL="0" indent="0">
              <a:lnSpc>
                <a:spcPct val="100000"/>
              </a:lnSpc>
              <a:spcBef>
                <a:spcPts val="0"/>
              </a:spcBef>
              <a:buNone/>
            </a:pPr>
            <a:r>
              <a:rPr lang="en-GB" dirty="0"/>
              <a:t>River Indus - Asian river that rises in Tibet and flows through northern </a:t>
            </a:r>
            <a:r>
              <a:rPr lang="en-GB" dirty="0" smtClean="0"/>
              <a:t>India 	           and then southwest </a:t>
            </a:r>
            <a:r>
              <a:rPr lang="en-GB" dirty="0"/>
              <a:t>through Kashmir and Pakistan to </a:t>
            </a:r>
            <a:r>
              <a:rPr lang="en-GB" dirty="0" smtClean="0"/>
              <a:t>the 		           Arabian </a:t>
            </a:r>
            <a:r>
              <a:rPr lang="en-GB" dirty="0"/>
              <a:t>Sea</a:t>
            </a:r>
            <a:r>
              <a:rPr lang="en-GB" dirty="0" smtClean="0"/>
              <a:t>.</a:t>
            </a:r>
          </a:p>
          <a:p>
            <a:pPr marL="0" indent="0">
              <a:lnSpc>
                <a:spcPct val="100000"/>
              </a:lnSpc>
              <a:spcBef>
                <a:spcPts val="0"/>
              </a:spcBef>
              <a:buNone/>
            </a:pPr>
            <a:r>
              <a:rPr lang="en-GB" dirty="0" smtClean="0"/>
              <a:t> </a:t>
            </a:r>
            <a:r>
              <a:rPr lang="en-GB" sz="100" dirty="0" smtClean="0"/>
              <a:t>.</a:t>
            </a:r>
          </a:p>
          <a:p>
            <a:pPr marL="0" indent="0">
              <a:lnSpc>
                <a:spcPct val="150000"/>
              </a:lnSpc>
              <a:spcBef>
                <a:spcPts val="0"/>
              </a:spcBef>
              <a:spcAft>
                <a:spcPts val="600"/>
              </a:spcAft>
              <a:buNone/>
            </a:pPr>
            <a:r>
              <a:rPr lang="en-GB" dirty="0"/>
              <a:t>Tributaries - </a:t>
            </a:r>
            <a:r>
              <a:rPr lang="en-GB" dirty="0" smtClean="0"/>
              <a:t>A </a:t>
            </a:r>
            <a:r>
              <a:rPr lang="en-GB" dirty="0"/>
              <a:t>river or stream flowing into a larger </a:t>
            </a:r>
            <a:r>
              <a:rPr lang="en-GB" dirty="0" smtClean="0"/>
              <a:t>river</a:t>
            </a:r>
            <a:endParaRPr lang="en-GB" sz="1600" dirty="0" smtClean="0"/>
          </a:p>
          <a:p>
            <a:pPr marL="0" indent="0">
              <a:lnSpc>
                <a:spcPct val="150000"/>
              </a:lnSpc>
              <a:spcBef>
                <a:spcPts val="0"/>
              </a:spcBef>
              <a:spcAft>
                <a:spcPts val="600"/>
              </a:spcAft>
              <a:buNone/>
            </a:pPr>
            <a:r>
              <a:rPr lang="en-GB" dirty="0" smtClean="0"/>
              <a:t>Stream </a:t>
            </a:r>
            <a:r>
              <a:rPr lang="en-GB" dirty="0"/>
              <a:t>- </a:t>
            </a:r>
            <a:r>
              <a:rPr lang="en-GB" dirty="0" smtClean="0"/>
              <a:t>A </a:t>
            </a:r>
            <a:r>
              <a:rPr lang="en-GB" dirty="0"/>
              <a:t>small, narrow </a:t>
            </a:r>
            <a:r>
              <a:rPr lang="en-GB" dirty="0" smtClean="0"/>
              <a:t>river</a:t>
            </a:r>
            <a:endParaRPr lang="en-GB" sz="1600" dirty="0" smtClean="0"/>
          </a:p>
          <a:p>
            <a:pPr marL="0" indent="0">
              <a:lnSpc>
                <a:spcPct val="150000"/>
              </a:lnSpc>
              <a:spcBef>
                <a:spcPts val="0"/>
              </a:spcBef>
              <a:spcAft>
                <a:spcPts val="600"/>
              </a:spcAft>
              <a:buNone/>
            </a:pPr>
            <a:r>
              <a:rPr lang="en-GB" dirty="0"/>
              <a:t>Arabian Sea – A region of the northern Indian Ocean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Rectangle 3"/>
          <p:cNvSpPr/>
          <p:nvPr/>
        </p:nvSpPr>
        <p:spPr>
          <a:xfrm>
            <a:off x="8031313" y="496371"/>
            <a:ext cx="184731" cy="369332"/>
          </a:xfrm>
          <a:prstGeom prst="rect">
            <a:avLst/>
          </a:prstGeom>
        </p:spPr>
        <p:txBody>
          <a:bodyPr wrap="none">
            <a:spAutoFit/>
          </a:bodyPr>
          <a:lstStyle/>
          <a:p>
            <a:endParaRPr lang="en-GB" dirty="0"/>
          </a:p>
        </p:txBody>
      </p:sp>
      <p:sp>
        <p:nvSpPr>
          <p:cNvPr id="5" name="Rectangle 4"/>
          <p:cNvSpPr/>
          <p:nvPr/>
        </p:nvSpPr>
        <p:spPr>
          <a:xfrm>
            <a:off x="5872478" y="681037"/>
            <a:ext cx="184731" cy="369332"/>
          </a:xfrm>
          <a:prstGeom prst="rect">
            <a:avLst/>
          </a:prstGeom>
        </p:spPr>
        <p:txBody>
          <a:bodyPr wrap="none">
            <a:spAutoFit/>
          </a:bodyPr>
          <a:lstStyle/>
          <a:p>
            <a:endParaRPr lang="en-GB" dirty="0"/>
          </a:p>
        </p:txBody>
      </p:sp>
      <p:sp>
        <p:nvSpPr>
          <p:cNvPr id="6" name="Rectangle 5"/>
          <p:cNvSpPr/>
          <p:nvPr/>
        </p:nvSpPr>
        <p:spPr>
          <a:xfrm>
            <a:off x="5677840" y="3244334"/>
            <a:ext cx="184731" cy="369332"/>
          </a:xfrm>
          <a:prstGeom prst="rect">
            <a:avLst/>
          </a:prstGeom>
        </p:spPr>
        <p:txBody>
          <a:bodyPr wrap="none">
            <a:spAutoFit/>
          </a:bodyPr>
          <a:lstStyle/>
          <a:p>
            <a:endParaRPr lang="en-GB" dirty="0"/>
          </a:p>
        </p:txBody>
      </p:sp>
      <p:sp>
        <p:nvSpPr>
          <p:cNvPr id="7" name="Rectangle 6"/>
          <p:cNvSpPr/>
          <p:nvPr/>
        </p:nvSpPr>
        <p:spPr>
          <a:xfrm>
            <a:off x="5596248" y="2092880"/>
            <a:ext cx="184731" cy="369332"/>
          </a:xfrm>
          <a:prstGeom prst="rect">
            <a:avLst/>
          </a:prstGeom>
        </p:spPr>
        <p:txBody>
          <a:bodyPr wrap="none">
            <a:spAutoFit/>
          </a:bodyPr>
          <a:lstStyle/>
          <a:p>
            <a:endParaRPr lang="en-GB" dirty="0"/>
          </a:p>
        </p:txBody>
      </p:sp>
      <p:sp>
        <p:nvSpPr>
          <p:cNvPr id="8" name="Rectangle 7"/>
          <p:cNvSpPr/>
          <p:nvPr/>
        </p:nvSpPr>
        <p:spPr>
          <a:xfrm>
            <a:off x="6683760" y="2778668"/>
            <a:ext cx="184731" cy="369332"/>
          </a:xfrm>
          <a:prstGeom prst="rect">
            <a:avLst/>
          </a:prstGeom>
        </p:spPr>
        <p:txBody>
          <a:bodyPr wrap="none">
            <a:spAutoFit/>
          </a:bodyPr>
          <a:lstStyle/>
          <a:p>
            <a:endParaRPr lang="en-GB" dirty="0"/>
          </a:p>
        </p:txBody>
      </p:sp>
      <p:sp>
        <p:nvSpPr>
          <p:cNvPr id="9" name="Rectangle 8"/>
          <p:cNvSpPr/>
          <p:nvPr/>
        </p:nvSpPr>
        <p:spPr>
          <a:xfrm>
            <a:off x="5448194" y="3244334"/>
            <a:ext cx="184731" cy="369332"/>
          </a:xfrm>
          <a:prstGeom prst="rect">
            <a:avLst/>
          </a:prstGeom>
        </p:spPr>
        <p:txBody>
          <a:bodyPr wrap="none">
            <a:spAutoFit/>
          </a:bodyPr>
          <a:lstStyle/>
          <a:p>
            <a:endParaRPr lang="en-GB" dirty="0"/>
          </a:p>
        </p:txBody>
      </p:sp>
    </p:spTree>
    <p:extLst>
      <p:ext uri="{BB962C8B-B14F-4D97-AF65-F5344CB8AC3E}">
        <p14:creationId xmlns:p14="http://schemas.microsoft.com/office/powerpoint/2010/main" val="1919663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r="390"/>
          <a:stretch/>
        </p:blipFill>
        <p:spPr>
          <a:xfrm>
            <a:off x="0" y="0"/>
            <a:ext cx="9000067" cy="6858000"/>
          </a:xfrm>
          <a:prstGeom prst="rect">
            <a:avLst/>
          </a:prstGeom>
        </p:spPr>
      </p:pic>
      <p:sp>
        <p:nvSpPr>
          <p:cNvPr id="3" name="Rectangle 2"/>
          <p:cNvSpPr/>
          <p:nvPr/>
        </p:nvSpPr>
        <p:spPr>
          <a:xfrm>
            <a:off x="2679701" y="-1"/>
            <a:ext cx="4212166" cy="461665"/>
          </a:xfrm>
          <a:prstGeom prst="rect">
            <a:avLst/>
          </a:prstGeom>
        </p:spPr>
        <p:txBody>
          <a:bodyPr wrap="square">
            <a:spAutoFit/>
          </a:bodyPr>
          <a:lstStyle/>
          <a:p>
            <a:r>
              <a:rPr lang="en-GB" sz="2400" dirty="0" smtClean="0">
                <a:solidFill>
                  <a:schemeClr val="bg1"/>
                </a:solidFill>
                <a:latin typeface="Comic Sans MS" panose="030F0702030302020204" pitchFamily="66" charset="0"/>
              </a:rPr>
              <a:t>1. The mighty River Indus</a:t>
            </a:r>
            <a:endParaRPr lang="en-GB" sz="2400" dirty="0">
              <a:solidFill>
                <a:schemeClr val="bg1"/>
              </a:solidFill>
              <a:latin typeface="Comic Sans MS" panose="030F0702030302020204" pitchFamily="66" charset="0"/>
            </a:endParaRPr>
          </a:p>
        </p:txBody>
      </p:sp>
      <p:sp>
        <p:nvSpPr>
          <p:cNvPr id="4" name="Rectangle 3"/>
          <p:cNvSpPr/>
          <p:nvPr/>
        </p:nvSpPr>
        <p:spPr>
          <a:xfrm>
            <a:off x="9000067" y="230831"/>
            <a:ext cx="3191934" cy="6186309"/>
          </a:xfrm>
          <a:prstGeom prst="rect">
            <a:avLst/>
          </a:prstGeom>
        </p:spPr>
        <p:txBody>
          <a:bodyPr wrap="square">
            <a:spAutoFit/>
          </a:bodyPr>
          <a:lstStyle/>
          <a:p>
            <a:r>
              <a:rPr lang="en-GB" dirty="0" smtClean="0">
                <a:solidFill>
                  <a:schemeClr val="bg1"/>
                </a:solidFill>
                <a:latin typeface="Comic Sans MS" panose="030F0702030302020204" pitchFamily="66" charset="0"/>
              </a:rPr>
              <a:t>This mountain is high up in a place called </a:t>
            </a:r>
            <a:r>
              <a:rPr lang="en-GB" dirty="0" smtClean="0">
                <a:solidFill>
                  <a:srgbClr val="FFFF00"/>
                </a:solidFill>
                <a:latin typeface="Comic Sans MS" panose="030F0702030302020204" pitchFamily="66" charset="0"/>
              </a:rPr>
              <a:t>Tibet</a:t>
            </a:r>
            <a:r>
              <a:rPr lang="en-GB" dirty="0" smtClean="0">
                <a:solidFill>
                  <a:schemeClr val="bg1"/>
                </a:solidFill>
                <a:latin typeface="Comic Sans MS" panose="030F0702030302020204" pitchFamily="66" charset="0"/>
              </a:rPr>
              <a:t>. </a:t>
            </a:r>
          </a:p>
          <a:p>
            <a:endParaRPr lang="en-GB" dirty="0">
              <a:solidFill>
                <a:schemeClr val="bg1"/>
              </a:solidFill>
              <a:latin typeface="Comic Sans MS" panose="030F0702030302020204" pitchFamily="66" charset="0"/>
            </a:endParaRPr>
          </a:p>
          <a:p>
            <a:r>
              <a:rPr lang="en-GB" dirty="0" smtClean="0">
                <a:solidFill>
                  <a:schemeClr val="bg1"/>
                </a:solidFill>
                <a:latin typeface="Comic Sans MS" panose="030F0702030302020204" pitchFamily="66" charset="0"/>
              </a:rPr>
              <a:t>The mountain is part of a great mountain range called the </a:t>
            </a:r>
            <a:r>
              <a:rPr lang="en-GB" dirty="0" smtClean="0">
                <a:solidFill>
                  <a:srgbClr val="FFFF00"/>
                </a:solidFill>
                <a:latin typeface="Comic Sans MS" panose="030F0702030302020204" pitchFamily="66" charset="0"/>
              </a:rPr>
              <a:t>Himalayas</a:t>
            </a:r>
            <a:r>
              <a:rPr lang="en-GB" dirty="0" smtClean="0">
                <a:solidFill>
                  <a:schemeClr val="bg1"/>
                </a:solidFill>
                <a:latin typeface="Comic Sans MS" panose="030F0702030302020204" pitchFamily="66" charset="0"/>
              </a:rPr>
              <a:t>.</a:t>
            </a:r>
          </a:p>
          <a:p>
            <a:endParaRPr lang="en-GB" dirty="0" smtClean="0">
              <a:solidFill>
                <a:schemeClr val="bg1"/>
              </a:solidFill>
              <a:latin typeface="Comic Sans MS" panose="030F0702030302020204" pitchFamily="66" charset="0"/>
            </a:endParaRPr>
          </a:p>
          <a:p>
            <a:r>
              <a:rPr lang="en-GB" dirty="0" smtClean="0">
                <a:solidFill>
                  <a:schemeClr val="bg1"/>
                </a:solidFill>
                <a:latin typeface="Comic Sans MS" panose="030F0702030302020204" pitchFamily="66" charset="0"/>
              </a:rPr>
              <a:t>Apart from the snow on the mountain, it looks very dry. But look more closely at the bottom of the photograph. </a:t>
            </a:r>
          </a:p>
          <a:p>
            <a:endParaRPr lang="en-GB" dirty="0">
              <a:solidFill>
                <a:schemeClr val="bg1"/>
              </a:solidFill>
              <a:latin typeface="Comic Sans MS" panose="030F0702030302020204" pitchFamily="66" charset="0"/>
            </a:endParaRPr>
          </a:p>
          <a:p>
            <a:r>
              <a:rPr lang="en-GB" dirty="0" smtClean="0">
                <a:solidFill>
                  <a:schemeClr val="bg1"/>
                </a:solidFill>
                <a:latin typeface="Comic Sans MS" panose="030F0702030302020204" pitchFamily="66" charset="0"/>
              </a:rPr>
              <a:t>What can you see? It looks like water flowing through a patch of snow. This little stream of water is trickling across the stony land. </a:t>
            </a:r>
          </a:p>
          <a:p>
            <a:r>
              <a:rPr lang="en-GB" dirty="0" smtClean="0">
                <a:solidFill>
                  <a:schemeClr val="bg1"/>
                </a:solidFill>
                <a:latin typeface="Comic Sans MS" panose="030F0702030302020204" pitchFamily="66" charset="0"/>
              </a:rPr>
              <a:t>It comes from underground </a:t>
            </a:r>
            <a:r>
              <a:rPr lang="en-GB" dirty="0" smtClean="0">
                <a:solidFill>
                  <a:srgbClr val="FFFF00"/>
                </a:solidFill>
                <a:latin typeface="Comic Sans MS" panose="030F0702030302020204" pitchFamily="66" charset="0"/>
              </a:rPr>
              <a:t>springs. </a:t>
            </a:r>
            <a:r>
              <a:rPr lang="en-GB" dirty="0" smtClean="0">
                <a:solidFill>
                  <a:schemeClr val="bg1"/>
                </a:solidFill>
                <a:latin typeface="Comic Sans MS" panose="030F0702030302020204" pitchFamily="66" charset="0"/>
              </a:rPr>
              <a:t>As the ice and snow melt, the water swells. This makes the water flow faster and faster.</a:t>
            </a: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334336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9457" t="1667" r="1034"/>
          <a:stretch/>
        </p:blipFill>
        <p:spPr>
          <a:xfrm>
            <a:off x="4964063" y="0"/>
            <a:ext cx="7227937" cy="6858000"/>
          </a:xfrm>
          <a:prstGeom prst="rect">
            <a:avLst/>
          </a:prstGeom>
        </p:spPr>
      </p:pic>
      <p:sp>
        <p:nvSpPr>
          <p:cNvPr id="5" name="Rectangle 4"/>
          <p:cNvSpPr/>
          <p:nvPr/>
        </p:nvSpPr>
        <p:spPr>
          <a:xfrm>
            <a:off x="150726" y="1166842"/>
            <a:ext cx="4722726" cy="4524315"/>
          </a:xfrm>
          <a:prstGeom prst="rect">
            <a:avLst/>
          </a:prstGeom>
        </p:spPr>
        <p:txBody>
          <a:bodyPr wrap="square">
            <a:spAutoFit/>
          </a:bodyPr>
          <a:lstStyle/>
          <a:p>
            <a:r>
              <a:rPr lang="en-GB" sz="2400" dirty="0" smtClean="0">
                <a:solidFill>
                  <a:schemeClr val="bg1"/>
                </a:solidFill>
              </a:rPr>
              <a:t>Now we are looking at the same mountain but we are much further away from it. We can now see the stream flowing quickly towards us. This tiny stream will become a vast river, the mighty </a:t>
            </a:r>
            <a:r>
              <a:rPr lang="en-GB" sz="2400" dirty="0" smtClean="0">
                <a:solidFill>
                  <a:srgbClr val="FFFF00"/>
                </a:solidFill>
              </a:rPr>
              <a:t>River Indus</a:t>
            </a:r>
            <a:r>
              <a:rPr lang="en-GB" sz="2400" dirty="0" smtClean="0">
                <a:solidFill>
                  <a:schemeClr val="bg1"/>
                </a:solidFill>
              </a:rPr>
              <a:t>, one of the longest rivers in the world. </a:t>
            </a:r>
          </a:p>
          <a:p>
            <a:endParaRPr lang="en-GB" sz="2400" dirty="0">
              <a:solidFill>
                <a:schemeClr val="bg1"/>
              </a:solidFill>
            </a:endParaRPr>
          </a:p>
          <a:p>
            <a:r>
              <a:rPr lang="en-GB" sz="2400" dirty="0" smtClean="0">
                <a:solidFill>
                  <a:schemeClr val="bg1"/>
                </a:solidFill>
              </a:rPr>
              <a:t>The River Indus is 3,200 kilometres long! When it leaves Tibet, it passes through two other countries, called </a:t>
            </a:r>
            <a:r>
              <a:rPr lang="en-GB" sz="2400" dirty="0" smtClean="0">
                <a:solidFill>
                  <a:schemeClr val="accent4">
                    <a:lumMod val="60000"/>
                    <a:lumOff val="40000"/>
                  </a:schemeClr>
                </a:solidFill>
              </a:rPr>
              <a:t>India</a:t>
            </a:r>
            <a:r>
              <a:rPr lang="en-GB" sz="2400" dirty="0" smtClean="0">
                <a:solidFill>
                  <a:schemeClr val="bg1"/>
                </a:solidFill>
              </a:rPr>
              <a:t> and </a:t>
            </a:r>
            <a:r>
              <a:rPr lang="en-GB" sz="2400" dirty="0" smtClean="0">
                <a:solidFill>
                  <a:schemeClr val="accent4">
                    <a:lumMod val="60000"/>
                    <a:lumOff val="40000"/>
                  </a:schemeClr>
                </a:solidFill>
              </a:rPr>
              <a:t>Pakistan</a:t>
            </a:r>
            <a:r>
              <a:rPr lang="en-GB" sz="2400" dirty="0" smtClean="0">
                <a:solidFill>
                  <a:schemeClr val="bg1"/>
                </a:solidFill>
              </a:rPr>
              <a:t>.</a:t>
            </a:r>
            <a:endParaRPr lang="en-GB" sz="2400" dirty="0">
              <a:solidFill>
                <a:schemeClr val="bg1"/>
              </a:solidFill>
            </a:endParaRPr>
          </a:p>
        </p:txBody>
      </p:sp>
    </p:spTree>
    <p:extLst>
      <p:ext uri="{BB962C8B-B14F-4D97-AF65-F5344CB8AC3E}">
        <p14:creationId xmlns:p14="http://schemas.microsoft.com/office/powerpoint/2010/main" val="319058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2354111"/>
            <a:ext cx="12192000" cy="4503889"/>
          </a:xfrm>
          <a:prstGeom prst="rect">
            <a:avLst/>
          </a:prstGeom>
        </p:spPr>
      </p:pic>
      <p:sp>
        <p:nvSpPr>
          <p:cNvPr id="4" name="Rectangle 3"/>
          <p:cNvSpPr/>
          <p:nvPr/>
        </p:nvSpPr>
        <p:spPr>
          <a:xfrm>
            <a:off x="184219" y="202701"/>
            <a:ext cx="11783367" cy="1938992"/>
          </a:xfrm>
          <a:prstGeom prst="rect">
            <a:avLst/>
          </a:prstGeom>
        </p:spPr>
        <p:txBody>
          <a:bodyPr wrap="square">
            <a:spAutoFit/>
          </a:bodyPr>
          <a:lstStyle/>
          <a:p>
            <a:r>
              <a:rPr lang="en-GB" sz="2000" dirty="0" smtClean="0">
                <a:solidFill>
                  <a:schemeClr val="bg1"/>
                </a:solidFill>
              </a:rPr>
              <a:t>The </a:t>
            </a:r>
            <a:r>
              <a:rPr lang="en-GB" sz="2000" dirty="0" smtClean="0">
                <a:solidFill>
                  <a:srgbClr val="FFFF00"/>
                </a:solidFill>
              </a:rPr>
              <a:t>stream</a:t>
            </a:r>
            <a:r>
              <a:rPr lang="en-GB" sz="2000" dirty="0" smtClean="0">
                <a:solidFill>
                  <a:schemeClr val="bg1"/>
                </a:solidFill>
              </a:rPr>
              <a:t> is now flowing very fast because more and more melting ice and snow are coming from huge </a:t>
            </a:r>
            <a:r>
              <a:rPr lang="en-GB" sz="2000" dirty="0" smtClean="0">
                <a:solidFill>
                  <a:srgbClr val="FFFF00"/>
                </a:solidFill>
              </a:rPr>
              <a:t>glaciers</a:t>
            </a:r>
            <a:r>
              <a:rPr lang="en-GB" sz="2000" dirty="0" smtClean="0">
                <a:solidFill>
                  <a:schemeClr val="bg1"/>
                </a:solidFill>
              </a:rPr>
              <a:t> in the mountains. </a:t>
            </a:r>
          </a:p>
          <a:p>
            <a:endParaRPr lang="en-GB" sz="2000" dirty="0">
              <a:solidFill>
                <a:schemeClr val="bg1"/>
              </a:solidFill>
            </a:endParaRPr>
          </a:p>
          <a:p>
            <a:r>
              <a:rPr lang="en-GB" sz="2000" dirty="0" smtClean="0">
                <a:solidFill>
                  <a:schemeClr val="bg1"/>
                </a:solidFill>
              </a:rPr>
              <a:t>Between June and September, during the rainy season, rainwater will swell the river even more. The picture below shows the river much further along in its course, in </a:t>
            </a:r>
            <a:r>
              <a:rPr lang="en-GB" sz="2000" dirty="0" smtClean="0">
                <a:solidFill>
                  <a:srgbClr val="FFFF00"/>
                </a:solidFill>
              </a:rPr>
              <a:t>India</a:t>
            </a:r>
            <a:r>
              <a:rPr lang="en-GB" sz="2000" dirty="0" smtClean="0">
                <a:solidFill>
                  <a:schemeClr val="bg1"/>
                </a:solidFill>
              </a:rPr>
              <a:t>. The land is flatter now, but the river flows fast. It is wide and deep, moving quickly through its smooth, wide channel.</a:t>
            </a:r>
            <a:endParaRPr lang="en-GB" sz="2000" dirty="0">
              <a:solidFill>
                <a:schemeClr val="bg1"/>
              </a:solidFill>
            </a:endParaRPr>
          </a:p>
        </p:txBody>
      </p:sp>
    </p:spTree>
    <p:extLst>
      <p:ext uri="{BB962C8B-B14F-4D97-AF65-F5344CB8AC3E}">
        <p14:creationId xmlns:p14="http://schemas.microsoft.com/office/powerpoint/2010/main" val="334762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0"/>
            <a:ext cx="12192000" cy="4637314"/>
            <a:chOff x="4354500" y="2869300"/>
            <a:chExt cx="3483000" cy="2238800"/>
          </a:xfrm>
        </p:grpSpPr>
        <p:pic>
          <p:nvPicPr>
            <p:cNvPr id="3" name="Picture 2"/>
            <p:cNvPicPr>
              <a:picLocks noChangeAspect="1"/>
            </p:cNvPicPr>
            <p:nvPr/>
          </p:nvPicPr>
          <p:blipFill>
            <a:blip r:embed="rId2"/>
            <a:stretch>
              <a:fillRect/>
            </a:stretch>
          </p:blipFill>
          <p:spPr>
            <a:xfrm>
              <a:off x="4354500" y="2869300"/>
              <a:ext cx="3483000" cy="1119400"/>
            </a:xfrm>
            <a:prstGeom prst="rect">
              <a:avLst/>
            </a:prstGeom>
          </p:spPr>
        </p:pic>
        <p:pic>
          <p:nvPicPr>
            <p:cNvPr id="4" name="Picture 3"/>
            <p:cNvPicPr>
              <a:picLocks noChangeAspect="1"/>
            </p:cNvPicPr>
            <p:nvPr/>
          </p:nvPicPr>
          <p:blipFill>
            <a:blip r:embed="rId3"/>
            <a:stretch>
              <a:fillRect/>
            </a:stretch>
          </p:blipFill>
          <p:spPr>
            <a:xfrm>
              <a:off x="4354500" y="3988700"/>
              <a:ext cx="3483000" cy="1119400"/>
            </a:xfrm>
            <a:prstGeom prst="rect">
              <a:avLst/>
            </a:prstGeom>
          </p:spPr>
        </p:pic>
      </p:grpSp>
      <p:sp>
        <p:nvSpPr>
          <p:cNvPr id="6" name="Rectangle 5"/>
          <p:cNvSpPr/>
          <p:nvPr/>
        </p:nvSpPr>
        <p:spPr>
          <a:xfrm>
            <a:off x="566056" y="4991408"/>
            <a:ext cx="11220659" cy="1200329"/>
          </a:xfrm>
          <a:prstGeom prst="rect">
            <a:avLst/>
          </a:prstGeom>
        </p:spPr>
        <p:txBody>
          <a:bodyPr wrap="square">
            <a:spAutoFit/>
          </a:bodyPr>
          <a:lstStyle/>
          <a:p>
            <a:r>
              <a:rPr lang="en-GB" sz="2400" dirty="0" smtClean="0">
                <a:solidFill>
                  <a:schemeClr val="bg1"/>
                </a:solidFill>
              </a:rPr>
              <a:t>There is yet another reason why the Indus river fills with so much water and grows so big. Can you work this out from the photograph above? It shows another river flowing into the Indus. We call the smaller rivers that flow into bigger rivers </a:t>
            </a:r>
            <a:r>
              <a:rPr lang="en-GB" sz="2400" dirty="0" smtClean="0">
                <a:solidFill>
                  <a:srgbClr val="FFFF00"/>
                </a:solidFill>
              </a:rPr>
              <a:t>tributaries.</a:t>
            </a:r>
            <a:endParaRPr lang="en-GB" sz="2400" dirty="0">
              <a:solidFill>
                <a:srgbClr val="FFFF00"/>
              </a:solidFill>
            </a:endParaRPr>
          </a:p>
        </p:txBody>
      </p:sp>
    </p:spTree>
    <p:extLst>
      <p:ext uri="{BB962C8B-B14F-4D97-AF65-F5344CB8AC3E}">
        <p14:creationId xmlns:p14="http://schemas.microsoft.com/office/powerpoint/2010/main" val="2996335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033846" cy="6858000"/>
          </a:xfrm>
          <a:prstGeom prst="rect">
            <a:avLst/>
          </a:prstGeom>
        </p:spPr>
      </p:pic>
      <p:sp>
        <p:nvSpPr>
          <p:cNvPr id="5" name="Rectangle 4"/>
          <p:cNvSpPr/>
          <p:nvPr/>
        </p:nvSpPr>
        <p:spPr>
          <a:xfrm>
            <a:off x="7224765" y="221958"/>
            <a:ext cx="4803112" cy="6124754"/>
          </a:xfrm>
          <a:prstGeom prst="rect">
            <a:avLst/>
          </a:prstGeom>
        </p:spPr>
        <p:txBody>
          <a:bodyPr wrap="square">
            <a:spAutoFit/>
          </a:bodyPr>
          <a:lstStyle/>
          <a:p>
            <a:r>
              <a:rPr lang="en-GB" sz="2800" dirty="0" smtClean="0">
                <a:solidFill>
                  <a:schemeClr val="bg1"/>
                </a:solidFill>
              </a:rPr>
              <a:t>On this map, follow the line of the River Indus as it flows from Tibet into in northern India and then into Pakistan. </a:t>
            </a:r>
          </a:p>
          <a:p>
            <a:endParaRPr lang="en-GB" sz="2800" dirty="0">
              <a:solidFill>
                <a:schemeClr val="bg1"/>
              </a:solidFill>
            </a:endParaRPr>
          </a:p>
          <a:p>
            <a:r>
              <a:rPr lang="en-GB" sz="2800" dirty="0" smtClean="0">
                <a:solidFill>
                  <a:schemeClr val="bg1"/>
                </a:solidFill>
              </a:rPr>
              <a:t>Most of the river is in Pakistan. You can see that when the river reaches the coast, it flows into the </a:t>
            </a:r>
            <a:r>
              <a:rPr lang="en-GB" sz="2800" dirty="0" smtClean="0">
                <a:solidFill>
                  <a:srgbClr val="FFFF00"/>
                </a:solidFill>
              </a:rPr>
              <a:t>Arabian Sea</a:t>
            </a:r>
            <a:r>
              <a:rPr lang="en-GB" sz="2800" dirty="0" smtClean="0">
                <a:solidFill>
                  <a:schemeClr val="bg1"/>
                </a:solidFill>
              </a:rPr>
              <a:t>. The map also shows some of the </a:t>
            </a:r>
            <a:r>
              <a:rPr lang="en-GB" sz="2800" dirty="0" smtClean="0">
                <a:solidFill>
                  <a:srgbClr val="FFFF00"/>
                </a:solidFill>
              </a:rPr>
              <a:t>tributaries</a:t>
            </a:r>
            <a:r>
              <a:rPr lang="en-GB" sz="2800" dirty="0" smtClean="0">
                <a:solidFill>
                  <a:schemeClr val="bg1"/>
                </a:solidFill>
              </a:rPr>
              <a:t> that flow into the Indus. </a:t>
            </a:r>
          </a:p>
          <a:p>
            <a:endParaRPr lang="en-GB" sz="2800" dirty="0">
              <a:solidFill>
                <a:schemeClr val="bg1"/>
              </a:solidFill>
            </a:endParaRPr>
          </a:p>
          <a:p>
            <a:r>
              <a:rPr lang="en-GB" sz="2800" dirty="0" smtClean="0">
                <a:solidFill>
                  <a:schemeClr val="bg1"/>
                </a:solidFill>
              </a:rPr>
              <a:t>How many tributaries can you find?</a:t>
            </a:r>
            <a:endParaRPr lang="en-GB" sz="2800" dirty="0">
              <a:solidFill>
                <a:schemeClr val="bg1"/>
              </a:solidFill>
            </a:endParaRPr>
          </a:p>
        </p:txBody>
      </p:sp>
    </p:spTree>
    <p:extLst>
      <p:ext uri="{BB962C8B-B14F-4D97-AF65-F5344CB8AC3E}">
        <p14:creationId xmlns:p14="http://schemas.microsoft.com/office/powerpoint/2010/main" val="1871116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0892" y="1312946"/>
            <a:ext cx="5513195" cy="4154984"/>
          </a:xfrm>
          <a:prstGeom prst="rect">
            <a:avLst/>
          </a:prstGeom>
        </p:spPr>
        <p:txBody>
          <a:bodyPr wrap="square">
            <a:spAutoFit/>
          </a:bodyPr>
          <a:lstStyle/>
          <a:p>
            <a:r>
              <a:rPr lang="en-GB" sz="2400" dirty="0" smtClean="0">
                <a:solidFill>
                  <a:schemeClr val="bg1"/>
                </a:solidFill>
              </a:rPr>
              <a:t>Here is close-up photograph of another </a:t>
            </a:r>
            <a:r>
              <a:rPr lang="en-GB" sz="2400" dirty="0" smtClean="0">
                <a:solidFill>
                  <a:srgbClr val="FFFF00"/>
                </a:solidFill>
              </a:rPr>
              <a:t>tributary</a:t>
            </a:r>
            <a:r>
              <a:rPr lang="en-GB" sz="2400" dirty="0" smtClean="0">
                <a:solidFill>
                  <a:schemeClr val="bg1"/>
                </a:solidFill>
              </a:rPr>
              <a:t> of the River Indus. This is close to the border with Afghanistan, in northern Pakistan.</a:t>
            </a:r>
          </a:p>
          <a:p>
            <a:endParaRPr lang="en-GB" sz="2400" dirty="0">
              <a:solidFill>
                <a:schemeClr val="bg1"/>
              </a:solidFill>
            </a:endParaRPr>
          </a:p>
          <a:p>
            <a:r>
              <a:rPr lang="en-GB" sz="2400" dirty="0" smtClean="0">
                <a:solidFill>
                  <a:schemeClr val="bg1"/>
                </a:solidFill>
              </a:rPr>
              <a:t>See how fast this river is flowing! It is full of water, rushing rapidly. </a:t>
            </a:r>
          </a:p>
          <a:p>
            <a:endParaRPr lang="en-GB" sz="2400" dirty="0">
              <a:solidFill>
                <a:schemeClr val="bg1"/>
              </a:solidFill>
            </a:endParaRPr>
          </a:p>
          <a:p>
            <a:r>
              <a:rPr lang="en-GB" sz="2400" dirty="0" smtClean="0">
                <a:solidFill>
                  <a:schemeClr val="bg1"/>
                </a:solidFill>
              </a:rPr>
              <a:t>When this water reaches the River Indus it will make the Indus swell into an even bigger river</a:t>
            </a:r>
            <a:endParaRPr lang="en-GB" sz="2400" dirty="0">
              <a:solidFill>
                <a:schemeClr val="bg1"/>
              </a:solidFill>
            </a:endParaRPr>
          </a:p>
        </p:txBody>
      </p:sp>
      <p:pic>
        <p:nvPicPr>
          <p:cNvPr id="3" name="Picture 2"/>
          <p:cNvPicPr>
            <a:picLocks noChangeAspect="1"/>
          </p:cNvPicPr>
          <p:nvPr/>
        </p:nvPicPr>
        <p:blipFill>
          <a:blip r:embed="rId2"/>
          <a:stretch>
            <a:fillRect/>
          </a:stretch>
        </p:blipFill>
        <p:spPr>
          <a:xfrm>
            <a:off x="5784716" y="-77124"/>
            <a:ext cx="6407284" cy="6935124"/>
          </a:xfrm>
          <a:prstGeom prst="rect">
            <a:avLst/>
          </a:prstGeom>
        </p:spPr>
      </p:pic>
    </p:spTree>
    <p:extLst>
      <p:ext uri="{BB962C8B-B14F-4D97-AF65-F5344CB8AC3E}">
        <p14:creationId xmlns:p14="http://schemas.microsoft.com/office/powerpoint/2010/main" val="38712058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TotalTime>
  <Words>507</Words>
  <Application>Microsoft Office PowerPoint</Application>
  <PresentationFormat>Widescreen</PresentationFormat>
  <Paragraphs>44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Office Theme</vt:lpstr>
      <vt:lpstr>PowerPoint Presentation</vt:lpstr>
      <vt:lpstr>The mighty River Indus</vt:lpstr>
      <vt:lpstr>Key vocabulary</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&amp; Francine</dc:creator>
  <cp:lastModifiedBy>Catherine &amp; Francine</cp:lastModifiedBy>
  <cp:revision>12</cp:revision>
  <dcterms:created xsi:type="dcterms:W3CDTF">2020-12-29T17:57:24Z</dcterms:created>
  <dcterms:modified xsi:type="dcterms:W3CDTF">2020-12-30T18:59:34Z</dcterms:modified>
</cp:coreProperties>
</file>