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47422-C45E-4DDB-88EE-FBC13EBFEE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9F2B995-796C-4B98-B513-1F1B45D5B2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6B307B-E238-4606-ABAD-6E48F74BDD56}"/>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5" name="Footer Placeholder 4">
            <a:extLst>
              <a:ext uri="{FF2B5EF4-FFF2-40B4-BE49-F238E27FC236}">
                <a16:creationId xmlns:a16="http://schemas.microsoft.com/office/drawing/2014/main" id="{83A00B66-43D2-4CAC-95A3-B3B5C53E0F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E17A0C-1A95-43E8-8421-AB6E5C07B649}"/>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1771375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68556-F852-4429-8C39-E02E9308F3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9FD099-A41D-456A-82E0-298962E7F4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3BC75-093A-445C-B1C9-CD1FAC5A6CD0}"/>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5" name="Footer Placeholder 4">
            <a:extLst>
              <a:ext uri="{FF2B5EF4-FFF2-40B4-BE49-F238E27FC236}">
                <a16:creationId xmlns:a16="http://schemas.microsoft.com/office/drawing/2014/main" id="{40B4DD0C-7B1A-49D8-8353-B6583C2D01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7650AB-E3D1-4D45-ADE9-CA2856F3B5E8}"/>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1802365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4AC6B-A835-4991-81B1-10D18C364E6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A6AB10C-E5E7-4E49-AD8B-0C2685BA04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EE68C4-646F-4640-841E-2BDF0BFFE786}"/>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5" name="Footer Placeholder 4">
            <a:extLst>
              <a:ext uri="{FF2B5EF4-FFF2-40B4-BE49-F238E27FC236}">
                <a16:creationId xmlns:a16="http://schemas.microsoft.com/office/drawing/2014/main" id="{856A69A1-F90F-4936-9C8B-55F1EC77B0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7D11B5-3049-4EF3-83C0-3D7C330105EB}"/>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3556288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5AD2E-595B-45C4-BC96-85F7B17AB1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AF18E2-B54F-4730-95C4-24FD25F8FD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2343E8-8A90-4C73-96ED-CA041E215C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1C2C82-621B-4F6A-89D9-8F721CFB8C67}"/>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6" name="Footer Placeholder 5">
            <a:extLst>
              <a:ext uri="{FF2B5EF4-FFF2-40B4-BE49-F238E27FC236}">
                <a16:creationId xmlns:a16="http://schemas.microsoft.com/office/drawing/2014/main" id="{E5306349-88BB-4233-B259-8099AD582E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323E14-F30F-4F2B-B038-DFEAA9C0D2E6}"/>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799130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61555-0B7E-483A-8101-89D2B5C866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29575A-AF5A-479B-AC8D-104CBC1530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06EB9-07F4-4F0E-89B5-810A43E0FC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B8F924-1C24-48C9-B93B-0B201797D7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D1E9A5-7E84-4D66-8984-0B604237CF9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2E904B8-8483-46A6-8E99-292E31B3FD07}"/>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8" name="Footer Placeholder 7">
            <a:extLst>
              <a:ext uri="{FF2B5EF4-FFF2-40B4-BE49-F238E27FC236}">
                <a16:creationId xmlns:a16="http://schemas.microsoft.com/office/drawing/2014/main" id="{3F6095FF-6137-4292-B7BB-22105CF4785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577325-900B-4EE0-B8B2-403050C8A0EC}"/>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3540374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E4F68-0647-4467-977F-5C63D4BB610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578F59-2964-410E-BC79-1BCA2FC3B37C}"/>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4" name="Footer Placeholder 3">
            <a:extLst>
              <a:ext uri="{FF2B5EF4-FFF2-40B4-BE49-F238E27FC236}">
                <a16:creationId xmlns:a16="http://schemas.microsoft.com/office/drawing/2014/main" id="{398D56D3-A013-4C0F-93FC-7446A72F8E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417D78-4F03-4C28-9676-E75FDA9AABE4}"/>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832063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4E63D5-A577-4E76-9A9B-2FE35000F389}"/>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3" name="Footer Placeholder 2">
            <a:extLst>
              <a:ext uri="{FF2B5EF4-FFF2-40B4-BE49-F238E27FC236}">
                <a16:creationId xmlns:a16="http://schemas.microsoft.com/office/drawing/2014/main" id="{A7EDE05B-001B-4C4A-9DB8-207B67F148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51B7486-F290-4DB2-A43D-8006B9E8CE5E}"/>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4289872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BB6B5-B6C3-4753-933F-225EAB3401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E9E639-A111-4205-B580-97BBAA14DF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9C2A60-02D9-4CCB-97A1-CBB1901B4D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9C547D-4394-4629-8F12-6BF080CFD595}"/>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6" name="Footer Placeholder 5">
            <a:extLst>
              <a:ext uri="{FF2B5EF4-FFF2-40B4-BE49-F238E27FC236}">
                <a16:creationId xmlns:a16="http://schemas.microsoft.com/office/drawing/2014/main" id="{AC770AF3-6BCB-4C76-8E10-F7AB6630DF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7E786E-33B8-4715-A8EB-339D679229A5}"/>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3041765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9CADA-6A59-4AC3-9955-58400F0CCF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A78E4EF-2DB8-467A-A524-75B67B9258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9E5163D-EDEF-4CC0-BA5D-DEA8EEAED9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080B9B-5156-40B5-93C0-ABDE66C1B54B}"/>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6" name="Footer Placeholder 5">
            <a:extLst>
              <a:ext uri="{FF2B5EF4-FFF2-40B4-BE49-F238E27FC236}">
                <a16:creationId xmlns:a16="http://schemas.microsoft.com/office/drawing/2014/main" id="{212A2216-CE3F-4267-90A0-75D6F456D0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60BA7B-9CF4-45B1-9587-F68F8D22CFE2}"/>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3769133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9914A-31DE-465C-A5FB-D55A4BAAFEA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AE66C-1CC7-491A-A013-1B679F4B929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E39AA-24CD-4B80-9172-0A615B04567F}"/>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5" name="Footer Placeholder 4">
            <a:extLst>
              <a:ext uri="{FF2B5EF4-FFF2-40B4-BE49-F238E27FC236}">
                <a16:creationId xmlns:a16="http://schemas.microsoft.com/office/drawing/2014/main" id="{B62F1296-8C19-4559-906D-A3D6BA749B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61CB1D-E650-4640-B56F-2A7E2AF3BBDF}"/>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3178806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2FD06E-527A-4727-B5E6-A05F9E9369F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0EB0D45-CE1D-4B66-A86C-06B230757B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A28712-7B31-4547-A52A-4DB10C5230DF}"/>
              </a:ext>
            </a:extLst>
          </p:cNvPr>
          <p:cNvSpPr>
            <a:spLocks noGrp="1"/>
          </p:cNvSpPr>
          <p:nvPr>
            <p:ph type="dt" sz="half" idx="10"/>
          </p:nvPr>
        </p:nvSpPr>
        <p:spPr/>
        <p:txBody>
          <a:bodyPr/>
          <a:lstStyle/>
          <a:p>
            <a:fld id="{4CE263A4-2E00-49A4-843B-81E81F489D44}" type="datetimeFigureOut">
              <a:rPr lang="en-GB" smtClean="0"/>
              <a:t>03/02/2021</a:t>
            </a:fld>
            <a:endParaRPr lang="en-GB"/>
          </a:p>
        </p:txBody>
      </p:sp>
      <p:sp>
        <p:nvSpPr>
          <p:cNvPr id="5" name="Footer Placeholder 4">
            <a:extLst>
              <a:ext uri="{FF2B5EF4-FFF2-40B4-BE49-F238E27FC236}">
                <a16:creationId xmlns:a16="http://schemas.microsoft.com/office/drawing/2014/main" id="{25783761-1150-4D0B-B00A-676B727A2C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AA93EF-2842-4815-B468-4B7D0B0693D6}"/>
              </a:ext>
            </a:extLst>
          </p:cNvPr>
          <p:cNvSpPr>
            <a:spLocks noGrp="1"/>
          </p:cNvSpPr>
          <p:nvPr>
            <p:ph type="sldNum" sz="quarter" idx="12"/>
          </p:nvPr>
        </p:nvSpPr>
        <p:spPr/>
        <p:txBody>
          <a:bodyPr/>
          <a:lstStyle/>
          <a:p>
            <a:fld id="{1D1B98FB-0566-4E14-B123-8CB9218F1E7F}" type="slidenum">
              <a:rPr lang="en-GB" smtClean="0"/>
              <a:t>‹#›</a:t>
            </a:fld>
            <a:endParaRPr lang="en-GB"/>
          </a:p>
        </p:txBody>
      </p:sp>
    </p:spTree>
    <p:extLst>
      <p:ext uri="{BB962C8B-B14F-4D97-AF65-F5344CB8AC3E}">
        <p14:creationId xmlns:p14="http://schemas.microsoft.com/office/powerpoint/2010/main" val="2716324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A8D8DF-C6A5-4841-A70A-22563055B5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420608-B06A-4E46-8679-CA8EC6C5AF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0992C3-3F6F-46B7-A741-8470718FED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E263A4-2E00-49A4-843B-81E81F489D44}" type="datetimeFigureOut">
              <a:rPr lang="en-GB" smtClean="0"/>
              <a:t>03/02/2021</a:t>
            </a:fld>
            <a:endParaRPr lang="en-GB"/>
          </a:p>
        </p:txBody>
      </p:sp>
      <p:sp>
        <p:nvSpPr>
          <p:cNvPr id="5" name="Footer Placeholder 4">
            <a:extLst>
              <a:ext uri="{FF2B5EF4-FFF2-40B4-BE49-F238E27FC236}">
                <a16:creationId xmlns:a16="http://schemas.microsoft.com/office/drawing/2014/main" id="{AF4AA459-EFE3-48B5-A98D-82BE62989B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2A47D9A-65B9-4288-BF57-66E04800DF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1B98FB-0566-4E14-B123-8CB9218F1E7F}" type="slidenum">
              <a:rPr lang="en-GB" smtClean="0"/>
              <a:t>‹#›</a:t>
            </a:fld>
            <a:endParaRPr lang="en-GB"/>
          </a:p>
        </p:txBody>
      </p:sp>
    </p:spTree>
    <p:extLst>
      <p:ext uri="{BB962C8B-B14F-4D97-AF65-F5344CB8AC3E}">
        <p14:creationId xmlns:p14="http://schemas.microsoft.com/office/powerpoint/2010/main" val="2093562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bbc.co.uk/teach/class-clips-video/music--science-ks2-how-brass-instruments-make-sound/zknmhbk" TargetMode="External"/><Relationship Id="rId13" Type="http://schemas.openxmlformats.org/officeDocument/2006/relationships/image" Target="../media/image5.png"/><Relationship Id="rId18" Type="http://schemas.openxmlformats.org/officeDocument/2006/relationships/hyperlink" Target="https://www.bbc.co.uk/teach/bring-the-noise/the-brass-family/zr4947h" TargetMode="External"/><Relationship Id="rId3" Type="http://schemas.openxmlformats.org/officeDocument/2006/relationships/image" Target="../media/image1.png"/><Relationship Id="rId21" Type="http://schemas.openxmlformats.org/officeDocument/2006/relationships/image" Target="../media/image8.png"/><Relationship Id="rId7" Type="http://schemas.microsoft.com/office/2007/relationships/hdphoto" Target="../media/hdphoto2.wdp"/><Relationship Id="rId12" Type="http://schemas.openxmlformats.org/officeDocument/2006/relationships/hyperlink" Target="https://www.bbc.co.uk/bitesize/clips/zsqsb9q" TargetMode="External"/><Relationship Id="rId17" Type="http://schemas.microsoft.com/office/2007/relationships/hdphoto" Target="../media/hdphoto4.wdp"/><Relationship Id="rId2" Type="http://schemas.openxmlformats.org/officeDocument/2006/relationships/hyperlink" Target="https://www.bbc.co.uk/teach/class-clips-video/music--science-ks2-how-string-instruments-make-sound/zfmd7nb" TargetMode="External"/><Relationship Id="rId16" Type="http://schemas.openxmlformats.org/officeDocument/2006/relationships/image" Target="../media/image6.png"/><Relationship Id="rId20" Type="http://schemas.openxmlformats.org/officeDocument/2006/relationships/hyperlink" Target="https://www.bbc.co.uk/teach/bring-the-noise/the-woodwind-family/z7hphbk" TargetMode="External"/><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4.png"/><Relationship Id="rId24" Type="http://schemas.microsoft.com/office/2007/relationships/hdphoto" Target="../media/hdphoto5.wdp"/><Relationship Id="rId5" Type="http://schemas.openxmlformats.org/officeDocument/2006/relationships/hyperlink" Target="https://www.bbc.co.uk/teach/class-clips-video/music--science-ks2-how-woodwind-instruments-make-sound/zk3py9q" TargetMode="External"/><Relationship Id="rId15" Type="http://schemas.openxmlformats.org/officeDocument/2006/relationships/hyperlink" Target="https://www.bbc.co.uk/bitesize/clips/z36b9j6" TargetMode="External"/><Relationship Id="rId23" Type="http://schemas.openxmlformats.org/officeDocument/2006/relationships/image" Target="../media/image9.png"/><Relationship Id="rId10" Type="http://schemas.openxmlformats.org/officeDocument/2006/relationships/hyperlink" Target="https://www.bbc.co.uk/bitesize/clips/zky87ty" TargetMode="External"/><Relationship Id="rId19"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3.png"/><Relationship Id="rId14" Type="http://schemas.microsoft.com/office/2007/relationships/hdphoto" Target="../media/hdphoto3.wdp"/><Relationship Id="rId22" Type="http://schemas.openxmlformats.org/officeDocument/2006/relationships/hyperlink" Target="https://www.bbc.co.uk/teach/bring-the-noise/the-string-family/z7ggbdm" TargetMode="External"/></Relationships>
</file>

<file path=ppt/slides/_rels/slide2.xml.rels><?xml version="1.0" encoding="UTF-8" standalone="yes"?>
<Relationships xmlns="http://schemas.openxmlformats.org/package/2006/relationships"><Relationship Id="rId8" Type="http://schemas.microsoft.com/office/2007/relationships/hdphoto" Target="../media/hdphoto1.wdp"/><Relationship Id="rId13" Type="http://schemas.microsoft.com/office/2007/relationships/hdphoto" Target="../media/hdphoto2.wdp"/><Relationship Id="rId1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png"/><Relationship Id="rId12" Type="http://schemas.openxmlformats.org/officeDocument/2006/relationships/image" Target="../media/image2.png"/><Relationship Id="rId17" Type="http://schemas.microsoft.com/office/2007/relationships/hdphoto" Target="../media/hdphoto4.wdp"/><Relationship Id="rId2" Type="http://schemas.openxmlformats.org/officeDocument/2006/relationships/image" Target="../media/image8.png"/><Relationship Id="rId16"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hyperlink" Target="https://www.bbc.co.uk/teach/class-clips-video/music--science-ks2-how-woodwind-instruments-make-sound/zk3py9q" TargetMode="External"/><Relationship Id="rId5" Type="http://schemas.microsoft.com/office/2007/relationships/hdphoto" Target="../media/hdphoto3.wdp"/><Relationship Id="rId15" Type="http://schemas.openxmlformats.org/officeDocument/2006/relationships/image" Target="../media/image3.png"/><Relationship Id="rId10" Type="http://schemas.microsoft.com/office/2007/relationships/hdphoto" Target="../media/hdphoto5.wdp"/><Relationship Id="rId19" Type="http://schemas.microsoft.com/office/2007/relationships/hdphoto" Target="../media/hdphoto6.wdp"/><Relationship Id="rId4" Type="http://schemas.openxmlformats.org/officeDocument/2006/relationships/image" Target="../media/image5.png"/><Relationship Id="rId9" Type="http://schemas.openxmlformats.org/officeDocument/2006/relationships/image" Target="../media/image9.png"/><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hyperlink" Target="https://www.classicsforkids.com/music/instruments_orchestra.php" TargetMode="External"/><Relationship Id="rId7" Type="http://schemas.openxmlformats.org/officeDocument/2006/relationships/image" Target="../media/image10.png"/><Relationship Id="rId2" Type="http://schemas.openxmlformats.org/officeDocument/2006/relationships/image" Target="../media/image12.jp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9.png"/><Relationship Id="rId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BE1B2-7A5F-4247-807D-C6810D1BCB7F}"/>
              </a:ext>
            </a:extLst>
          </p:cNvPr>
          <p:cNvSpPr txBox="1">
            <a:spLocks/>
          </p:cNvSpPr>
          <p:nvPr/>
        </p:nvSpPr>
        <p:spPr>
          <a:xfrm rot="10800000" flipV="1">
            <a:off x="2345635" y="450574"/>
            <a:ext cx="9144000" cy="14974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u="sng">
                <a:latin typeface="Bodoni MT Black" panose="02070A03080606020203" pitchFamily="18" charset="0"/>
              </a:rPr>
              <a:t>Instruments of the Orchestra</a:t>
            </a:r>
            <a:endParaRPr lang="en-GB" sz="4000" b="1" u="sng" dirty="0">
              <a:latin typeface="Bodoni MT Black" panose="02070A03080606020203" pitchFamily="18" charset="0"/>
            </a:endParaRPr>
          </a:p>
        </p:txBody>
      </p:sp>
      <p:sp>
        <p:nvSpPr>
          <p:cNvPr id="3" name="TextBox 2">
            <a:extLst>
              <a:ext uri="{FF2B5EF4-FFF2-40B4-BE49-F238E27FC236}">
                <a16:creationId xmlns:a16="http://schemas.microsoft.com/office/drawing/2014/main" id="{68858BCF-A70A-40DB-9382-00F52D35740E}"/>
              </a:ext>
            </a:extLst>
          </p:cNvPr>
          <p:cNvSpPr txBox="1"/>
          <p:nvPr/>
        </p:nvSpPr>
        <p:spPr>
          <a:xfrm>
            <a:off x="490330" y="1378226"/>
            <a:ext cx="11158331" cy="954107"/>
          </a:xfrm>
          <a:prstGeom prst="rect">
            <a:avLst/>
          </a:prstGeom>
          <a:noFill/>
        </p:spPr>
        <p:txBody>
          <a:bodyPr wrap="square" rtlCol="0">
            <a:spAutoFit/>
          </a:bodyPr>
          <a:lstStyle/>
          <a:p>
            <a:pPr algn="ctr"/>
            <a:r>
              <a:rPr lang="en-GB" sz="2800" dirty="0"/>
              <a:t>Click on the following instruments to hear all about the</a:t>
            </a:r>
          </a:p>
          <a:p>
            <a:pPr algn="ctr"/>
            <a:r>
              <a:rPr lang="en-GB" sz="2800" dirty="0"/>
              <a:t>instruments of an orchestra!</a:t>
            </a:r>
          </a:p>
        </p:txBody>
      </p:sp>
      <p:pic>
        <p:nvPicPr>
          <p:cNvPr id="4" name="fullsizeMedia">
            <a:hlinkClick r:id="rId2"/>
            <a:extLst>
              <a:ext uri="{FF2B5EF4-FFF2-40B4-BE49-F238E27FC236}">
                <a16:creationId xmlns:a16="http://schemas.microsoft.com/office/drawing/2014/main" id="{978F6D09-1C66-431B-BDCC-73EAD30A486B}"/>
              </a:ext>
            </a:extLst>
          </p:cNvPr>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1611633">
            <a:off x="7912826" y="1900860"/>
            <a:ext cx="1821101" cy="2765004"/>
          </a:xfrm>
          <a:prstGeom prst="rect">
            <a:avLst/>
          </a:prstGeom>
          <a:noFill/>
          <a:ln>
            <a:noFill/>
            <a:prstDash val="dashDot"/>
          </a:ln>
        </p:spPr>
      </p:pic>
      <p:pic>
        <p:nvPicPr>
          <p:cNvPr id="5" name="Picture 4">
            <a:hlinkClick r:id="rId5"/>
            <a:extLst>
              <a:ext uri="{FF2B5EF4-FFF2-40B4-BE49-F238E27FC236}">
                <a16:creationId xmlns:a16="http://schemas.microsoft.com/office/drawing/2014/main" id="{AF7D1E40-6579-4BFE-B783-7B5869FF2B24}"/>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0" b="100000" l="1000" r="98333">
                        <a14:foregroundMark x1="11667" y1="6000" x2="30667" y2="31000"/>
                        <a14:foregroundMark x1="28333" y1="25667" x2="30667" y2="27333"/>
                        <a14:foregroundMark x1="37000" y1="27333" x2="37000" y2="31000"/>
                        <a14:foregroundMark x1="87667" y1="94667" x2="87667" y2="94667"/>
                        <a14:foregroundMark x1="43000" y1="27000" x2="43000" y2="27000"/>
                        <a14:foregroundMark x1="43000" y1="27000" x2="52000" y2="25000"/>
                        <a14:foregroundMark x1="37000" y1="28667" x2="43667" y2="26333"/>
                      </a14:backgroundRemoval>
                    </a14:imgEffect>
                  </a14:imgLayer>
                </a14:imgProps>
              </a:ext>
              <a:ext uri="{28A0092B-C50C-407E-A947-70E740481C1C}">
                <a14:useLocalDpi xmlns:a14="http://schemas.microsoft.com/office/drawing/2010/main" val="0"/>
              </a:ext>
            </a:extLst>
          </a:blip>
          <a:srcRect/>
          <a:stretch>
            <a:fillRect/>
          </a:stretch>
        </p:blipFill>
        <p:spPr bwMode="auto">
          <a:xfrm>
            <a:off x="3236391" y="1998398"/>
            <a:ext cx="2140107" cy="2140107"/>
          </a:xfrm>
          <a:prstGeom prst="rect">
            <a:avLst/>
          </a:prstGeom>
          <a:noFill/>
          <a:extLst>
            <a:ext uri="{909E8E84-426E-40DD-AFC4-6F175D3DCCD1}">
              <a14:hiddenFill xmlns:a14="http://schemas.microsoft.com/office/drawing/2010/main">
                <a:solidFill>
                  <a:srgbClr val="FFFFFF"/>
                </a:solidFill>
              </a14:hiddenFill>
            </a:ext>
          </a:extLst>
        </p:spPr>
      </p:pic>
      <p:pic>
        <p:nvPicPr>
          <p:cNvPr id="6" name="Google Shape;67;p13">
            <a:hlinkClick r:id="rId8"/>
            <a:extLst>
              <a:ext uri="{FF2B5EF4-FFF2-40B4-BE49-F238E27FC236}">
                <a16:creationId xmlns:a16="http://schemas.microsoft.com/office/drawing/2014/main" id="{FCE8584F-7851-4CAB-9127-BD23BE7C1ABC}"/>
              </a:ext>
            </a:extLst>
          </p:cNvPr>
          <p:cNvPicPr preferRelativeResize="0"/>
          <p:nvPr/>
        </p:nvPicPr>
        <p:blipFill>
          <a:blip r:embed="rId9">
            <a:alphaModFix/>
          </a:blip>
          <a:stretch>
            <a:fillRect/>
          </a:stretch>
        </p:blipFill>
        <p:spPr>
          <a:xfrm>
            <a:off x="9291108" y="4247111"/>
            <a:ext cx="1921168" cy="2465325"/>
          </a:xfrm>
          <a:prstGeom prst="rect">
            <a:avLst/>
          </a:prstGeom>
          <a:noFill/>
          <a:ln>
            <a:noFill/>
          </a:ln>
        </p:spPr>
      </p:pic>
      <p:pic>
        <p:nvPicPr>
          <p:cNvPr id="7" name="Google Shape;66;p13">
            <a:hlinkClick r:id="rId10"/>
            <a:extLst>
              <a:ext uri="{FF2B5EF4-FFF2-40B4-BE49-F238E27FC236}">
                <a16:creationId xmlns:a16="http://schemas.microsoft.com/office/drawing/2014/main" id="{6769BB83-C690-4FAD-B2E7-FCB182F148A8}"/>
              </a:ext>
            </a:extLst>
          </p:cNvPr>
          <p:cNvPicPr preferRelativeResize="0"/>
          <p:nvPr/>
        </p:nvPicPr>
        <p:blipFill>
          <a:blip r:embed="rId11">
            <a:alphaModFix/>
          </a:blip>
          <a:stretch>
            <a:fillRect/>
          </a:stretch>
        </p:blipFill>
        <p:spPr>
          <a:xfrm rot="18961619">
            <a:off x="2689765" y="3857997"/>
            <a:ext cx="1962055" cy="2206077"/>
          </a:xfrm>
          <a:prstGeom prst="rect">
            <a:avLst/>
          </a:prstGeom>
          <a:noFill/>
          <a:ln>
            <a:noFill/>
          </a:ln>
        </p:spPr>
      </p:pic>
      <p:pic>
        <p:nvPicPr>
          <p:cNvPr id="8" name="Picture 5">
            <a:hlinkClick r:id="rId12"/>
            <a:extLst>
              <a:ext uri="{FF2B5EF4-FFF2-40B4-BE49-F238E27FC236}">
                <a16:creationId xmlns:a16="http://schemas.microsoft.com/office/drawing/2014/main" id="{2ABE4BA4-FAB3-4CF5-AEEC-ED24D8DAE864}"/>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451585" y="5029471"/>
            <a:ext cx="1686195" cy="1349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a:hlinkClick r:id="rId15"/>
            <a:extLst>
              <a:ext uri="{FF2B5EF4-FFF2-40B4-BE49-F238E27FC236}">
                <a16:creationId xmlns:a16="http://schemas.microsoft.com/office/drawing/2014/main" id="{2E0C704D-FEE4-43C5-8807-8FF50A9436B1}"/>
              </a:ext>
            </a:extLst>
          </p:cNvPr>
          <p:cNvPicPr>
            <a:picLocks noChangeAspect="1" noChangeArrowheads="1"/>
          </p:cNvPicPr>
          <p:nvPr/>
        </p:nvPicPr>
        <p:blipFill>
          <a:blip r:embed="rId16">
            <a:extLst>
              <a:ext uri="{BEBA8EAE-BF5A-486C-A8C5-ECC9F3942E4B}">
                <a14:imgProps xmlns:a14="http://schemas.microsoft.com/office/drawing/2010/main">
                  <a14:imgLayer r:embed="rId17">
                    <a14:imgEffect>
                      <a14:backgroundRemoval t="1000" b="100000" l="100" r="100000">
                        <a14:foregroundMark x1="28700" y1="10400" x2="65100" y2="81500"/>
                        <a14:foregroundMark x1="71300" y1="84300" x2="76500" y2="94900"/>
                        <a14:backgroundMark x1="30500" y1="11000" x2="34000" y2="19100"/>
                        <a14:backgroundMark x1="34300" y1="20300" x2="44200" y2="39400"/>
                      </a14:backgroundRemoval>
                    </a14:imgEffect>
                  </a14:imgLayer>
                </a14:imgProps>
              </a:ext>
              <a:ext uri="{28A0092B-C50C-407E-A947-70E740481C1C}">
                <a14:useLocalDpi xmlns:a14="http://schemas.microsoft.com/office/drawing/2010/main" val="0"/>
              </a:ext>
            </a:extLst>
          </a:blip>
          <a:srcRect/>
          <a:stretch>
            <a:fillRect/>
          </a:stretch>
        </p:blipFill>
        <p:spPr bwMode="auto">
          <a:xfrm>
            <a:off x="4881263" y="4725093"/>
            <a:ext cx="2241071" cy="2140106"/>
          </a:xfrm>
          <a:prstGeom prst="rect">
            <a:avLst/>
          </a:prstGeom>
          <a:noFill/>
          <a:extLst>
            <a:ext uri="{909E8E84-426E-40DD-AFC4-6F175D3DCCD1}">
              <a14:hiddenFill xmlns:a14="http://schemas.microsoft.com/office/drawing/2010/main">
                <a:solidFill>
                  <a:srgbClr val="FFFFFF"/>
                </a:solidFill>
              </a14:hiddenFill>
            </a:ext>
          </a:extLst>
        </p:spPr>
      </p:pic>
      <p:pic>
        <p:nvPicPr>
          <p:cNvPr id="10" name="Google Shape;65;p13">
            <a:hlinkClick r:id="rId18"/>
            <a:extLst>
              <a:ext uri="{FF2B5EF4-FFF2-40B4-BE49-F238E27FC236}">
                <a16:creationId xmlns:a16="http://schemas.microsoft.com/office/drawing/2014/main" id="{F6DDF87F-6FC9-4B45-A36D-8625C44D5221}"/>
              </a:ext>
            </a:extLst>
          </p:cNvPr>
          <p:cNvPicPr preferRelativeResize="0"/>
          <p:nvPr/>
        </p:nvPicPr>
        <p:blipFill>
          <a:blip r:embed="rId19">
            <a:alphaModFix/>
          </a:blip>
          <a:stretch>
            <a:fillRect/>
          </a:stretch>
        </p:blipFill>
        <p:spPr>
          <a:xfrm rot="19990735">
            <a:off x="427264" y="1844578"/>
            <a:ext cx="2488292" cy="1663546"/>
          </a:xfrm>
          <a:prstGeom prst="rect">
            <a:avLst/>
          </a:prstGeom>
          <a:noFill/>
          <a:ln>
            <a:noFill/>
          </a:ln>
        </p:spPr>
      </p:pic>
      <p:pic>
        <p:nvPicPr>
          <p:cNvPr id="11" name="Google Shape;60;p13">
            <a:hlinkClick r:id="rId20"/>
            <a:extLst>
              <a:ext uri="{FF2B5EF4-FFF2-40B4-BE49-F238E27FC236}">
                <a16:creationId xmlns:a16="http://schemas.microsoft.com/office/drawing/2014/main" id="{A9452D40-6515-45E3-A1F3-0DAAEA020CE5}"/>
              </a:ext>
            </a:extLst>
          </p:cNvPr>
          <p:cNvPicPr preferRelativeResize="0"/>
          <p:nvPr/>
        </p:nvPicPr>
        <p:blipFill>
          <a:blip r:embed="rId21">
            <a:alphaModFix/>
          </a:blip>
          <a:stretch>
            <a:fillRect/>
          </a:stretch>
        </p:blipFill>
        <p:spPr>
          <a:xfrm rot="-3967206">
            <a:off x="5814229" y="3169753"/>
            <a:ext cx="1701963" cy="822570"/>
          </a:xfrm>
          <a:prstGeom prst="rect">
            <a:avLst/>
          </a:prstGeom>
          <a:noFill/>
          <a:ln>
            <a:noFill/>
          </a:ln>
        </p:spPr>
      </p:pic>
      <p:pic>
        <p:nvPicPr>
          <p:cNvPr id="12" name="Picture 2">
            <a:hlinkClick r:id="rId22"/>
            <a:extLst>
              <a:ext uri="{FF2B5EF4-FFF2-40B4-BE49-F238E27FC236}">
                <a16:creationId xmlns:a16="http://schemas.microsoft.com/office/drawing/2014/main" id="{46DB2756-8F8E-4635-809D-F5DB32F8E12D}"/>
              </a:ext>
            </a:extLst>
          </p:cNvPr>
          <p:cNvPicPr>
            <a:picLocks noChangeAspect="1" noChangeArrowheads="1"/>
          </p:cNvPicPr>
          <p:nvPr/>
        </p:nvPicPr>
        <p:blipFill>
          <a:blip r:embed="rId23">
            <a:extLst>
              <a:ext uri="{BEBA8EAE-BF5A-486C-A8C5-ECC9F3942E4B}">
                <a14:imgProps xmlns:a14="http://schemas.microsoft.com/office/drawing/2010/main">
                  <a14:imgLayer r:embed="rId24">
                    <a14:imgEffect>
                      <a14:backgroundRemoval t="0" b="100000" l="0" r="98718"/>
                    </a14:imgEffect>
                  </a14:imgLayer>
                </a14:imgProps>
              </a:ext>
              <a:ext uri="{28A0092B-C50C-407E-A947-70E740481C1C}">
                <a14:useLocalDpi xmlns:a14="http://schemas.microsoft.com/office/drawing/2010/main" val="0"/>
              </a:ext>
            </a:extLst>
          </a:blip>
          <a:srcRect/>
          <a:stretch>
            <a:fillRect/>
          </a:stretch>
        </p:blipFill>
        <p:spPr bwMode="auto">
          <a:xfrm>
            <a:off x="490330" y="3880042"/>
            <a:ext cx="2077424" cy="2663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952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8A1ED-BD5C-4387-B733-7C50555BC11D}"/>
              </a:ext>
            </a:extLst>
          </p:cNvPr>
          <p:cNvSpPr>
            <a:spLocks noGrp="1"/>
          </p:cNvSpPr>
          <p:nvPr>
            <p:ph type="ctrTitle"/>
          </p:nvPr>
        </p:nvSpPr>
        <p:spPr>
          <a:xfrm rot="10800000" flipV="1">
            <a:off x="1573347" y="691351"/>
            <a:ext cx="9144000" cy="88693"/>
          </a:xfrm>
        </p:spPr>
        <p:txBody>
          <a:bodyPr>
            <a:normAutofit fontScale="90000"/>
          </a:bodyPr>
          <a:lstStyle/>
          <a:p>
            <a:r>
              <a:rPr lang="en-GB" sz="4000" b="1" u="sng" dirty="0">
                <a:latin typeface="Bodoni MT Black" panose="02070A03080606020203" pitchFamily="18" charset="0"/>
              </a:rPr>
              <a:t>Instruments of the Orchestra</a:t>
            </a:r>
          </a:p>
        </p:txBody>
      </p:sp>
      <p:sp>
        <p:nvSpPr>
          <p:cNvPr id="6" name="Rectangle: Rounded Corners 5">
            <a:extLst>
              <a:ext uri="{FF2B5EF4-FFF2-40B4-BE49-F238E27FC236}">
                <a16:creationId xmlns:a16="http://schemas.microsoft.com/office/drawing/2014/main" id="{7EF8AB3B-0357-428A-B948-FEE3594E3C7B}"/>
              </a:ext>
            </a:extLst>
          </p:cNvPr>
          <p:cNvSpPr/>
          <p:nvPr/>
        </p:nvSpPr>
        <p:spPr>
          <a:xfrm>
            <a:off x="101975" y="3684103"/>
            <a:ext cx="3803374" cy="289974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u="sng" dirty="0">
              <a:solidFill>
                <a:schemeClr val="tx1"/>
              </a:solidFill>
            </a:endParaRPr>
          </a:p>
        </p:txBody>
      </p:sp>
      <p:sp>
        <p:nvSpPr>
          <p:cNvPr id="7" name="TextBox 6">
            <a:extLst>
              <a:ext uri="{FF2B5EF4-FFF2-40B4-BE49-F238E27FC236}">
                <a16:creationId xmlns:a16="http://schemas.microsoft.com/office/drawing/2014/main" id="{B0D1F573-64EA-47C5-BB15-197AF6BC5D60}"/>
              </a:ext>
            </a:extLst>
          </p:cNvPr>
          <p:cNvSpPr txBox="1"/>
          <p:nvPr/>
        </p:nvSpPr>
        <p:spPr>
          <a:xfrm>
            <a:off x="955130" y="3816626"/>
            <a:ext cx="2357913" cy="461665"/>
          </a:xfrm>
          <a:prstGeom prst="rect">
            <a:avLst/>
          </a:prstGeom>
          <a:noFill/>
        </p:spPr>
        <p:txBody>
          <a:bodyPr wrap="square" rtlCol="0">
            <a:spAutoFit/>
          </a:bodyPr>
          <a:lstStyle/>
          <a:p>
            <a:pPr algn="ctr"/>
            <a:r>
              <a:rPr lang="en-GB" sz="2400" b="1" u="sng" dirty="0"/>
              <a:t>Woodwind</a:t>
            </a:r>
          </a:p>
        </p:txBody>
      </p:sp>
      <p:sp>
        <p:nvSpPr>
          <p:cNvPr id="8" name="Rectangle: Rounded Corners 7">
            <a:extLst>
              <a:ext uri="{FF2B5EF4-FFF2-40B4-BE49-F238E27FC236}">
                <a16:creationId xmlns:a16="http://schemas.microsoft.com/office/drawing/2014/main" id="{14837FFD-1C32-4990-9A09-DF9B4031487C}"/>
              </a:ext>
            </a:extLst>
          </p:cNvPr>
          <p:cNvSpPr/>
          <p:nvPr/>
        </p:nvSpPr>
        <p:spPr>
          <a:xfrm>
            <a:off x="4194312" y="3770040"/>
            <a:ext cx="3803374" cy="2899741"/>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u="sng" dirty="0">
              <a:solidFill>
                <a:schemeClr val="tx1"/>
              </a:solidFill>
            </a:endParaRPr>
          </a:p>
        </p:txBody>
      </p:sp>
      <p:sp>
        <p:nvSpPr>
          <p:cNvPr id="9" name="TextBox 8">
            <a:extLst>
              <a:ext uri="{FF2B5EF4-FFF2-40B4-BE49-F238E27FC236}">
                <a16:creationId xmlns:a16="http://schemas.microsoft.com/office/drawing/2014/main" id="{F57E7A31-C27D-4CF7-BC54-9E3983D45EB5}"/>
              </a:ext>
            </a:extLst>
          </p:cNvPr>
          <p:cNvSpPr txBox="1"/>
          <p:nvPr/>
        </p:nvSpPr>
        <p:spPr>
          <a:xfrm>
            <a:off x="4917043" y="3721877"/>
            <a:ext cx="2357913" cy="461665"/>
          </a:xfrm>
          <a:prstGeom prst="rect">
            <a:avLst/>
          </a:prstGeom>
          <a:noFill/>
        </p:spPr>
        <p:txBody>
          <a:bodyPr wrap="square" rtlCol="0">
            <a:spAutoFit/>
          </a:bodyPr>
          <a:lstStyle/>
          <a:p>
            <a:pPr algn="ctr"/>
            <a:r>
              <a:rPr lang="en-GB" sz="2400" b="1" u="sng" dirty="0"/>
              <a:t>Brass</a:t>
            </a:r>
          </a:p>
        </p:txBody>
      </p:sp>
      <p:sp>
        <p:nvSpPr>
          <p:cNvPr id="11" name="Rectangle: Rounded Corners 10">
            <a:extLst>
              <a:ext uri="{FF2B5EF4-FFF2-40B4-BE49-F238E27FC236}">
                <a16:creationId xmlns:a16="http://schemas.microsoft.com/office/drawing/2014/main" id="{4A17F044-FCFE-43BA-8179-95926125EA2A}"/>
              </a:ext>
            </a:extLst>
          </p:cNvPr>
          <p:cNvSpPr/>
          <p:nvPr/>
        </p:nvSpPr>
        <p:spPr>
          <a:xfrm>
            <a:off x="8199056" y="3684101"/>
            <a:ext cx="3803374" cy="2899741"/>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u="sng" dirty="0">
              <a:solidFill>
                <a:schemeClr val="tx1"/>
              </a:solidFill>
            </a:endParaRPr>
          </a:p>
        </p:txBody>
      </p:sp>
      <p:sp>
        <p:nvSpPr>
          <p:cNvPr id="10" name="TextBox 9">
            <a:extLst>
              <a:ext uri="{FF2B5EF4-FFF2-40B4-BE49-F238E27FC236}">
                <a16:creationId xmlns:a16="http://schemas.microsoft.com/office/drawing/2014/main" id="{9FED09C1-DC53-4899-907C-61C8C22BEF93}"/>
              </a:ext>
            </a:extLst>
          </p:cNvPr>
          <p:cNvSpPr txBox="1"/>
          <p:nvPr/>
        </p:nvSpPr>
        <p:spPr>
          <a:xfrm>
            <a:off x="9051236" y="3816624"/>
            <a:ext cx="2357913" cy="461665"/>
          </a:xfrm>
          <a:prstGeom prst="rect">
            <a:avLst/>
          </a:prstGeom>
          <a:noFill/>
        </p:spPr>
        <p:txBody>
          <a:bodyPr wrap="square" rtlCol="0">
            <a:spAutoFit/>
          </a:bodyPr>
          <a:lstStyle/>
          <a:p>
            <a:pPr algn="ctr"/>
            <a:r>
              <a:rPr lang="en-GB" sz="2400" b="1" u="sng" dirty="0"/>
              <a:t>String</a:t>
            </a:r>
          </a:p>
        </p:txBody>
      </p:sp>
      <p:pic>
        <p:nvPicPr>
          <p:cNvPr id="12" name="Google Shape;60;p13">
            <a:extLst>
              <a:ext uri="{FF2B5EF4-FFF2-40B4-BE49-F238E27FC236}">
                <a16:creationId xmlns:a16="http://schemas.microsoft.com/office/drawing/2014/main" id="{45D4D13C-DAE1-4E00-86B1-FF237EF6E025}"/>
              </a:ext>
            </a:extLst>
          </p:cNvPr>
          <p:cNvPicPr preferRelativeResize="0"/>
          <p:nvPr/>
        </p:nvPicPr>
        <p:blipFill>
          <a:blip r:embed="rId2">
            <a:alphaModFix/>
          </a:blip>
          <a:stretch>
            <a:fillRect/>
          </a:stretch>
        </p:blipFill>
        <p:spPr>
          <a:xfrm rot="-3967206">
            <a:off x="4362062" y="2565648"/>
            <a:ext cx="1181731" cy="594138"/>
          </a:xfrm>
          <a:prstGeom prst="rect">
            <a:avLst/>
          </a:prstGeom>
          <a:noFill/>
          <a:ln>
            <a:noFill/>
          </a:ln>
        </p:spPr>
      </p:pic>
      <p:pic>
        <p:nvPicPr>
          <p:cNvPr id="13" name="Google Shape;66;p13">
            <a:extLst>
              <a:ext uri="{FF2B5EF4-FFF2-40B4-BE49-F238E27FC236}">
                <a16:creationId xmlns:a16="http://schemas.microsoft.com/office/drawing/2014/main" id="{06501F26-6968-43C4-8FE4-9578911E44AF}"/>
              </a:ext>
            </a:extLst>
          </p:cNvPr>
          <p:cNvPicPr preferRelativeResize="0"/>
          <p:nvPr/>
        </p:nvPicPr>
        <p:blipFill>
          <a:blip r:embed="rId3">
            <a:alphaModFix/>
          </a:blip>
          <a:stretch>
            <a:fillRect/>
          </a:stretch>
        </p:blipFill>
        <p:spPr>
          <a:xfrm rot="-5400000">
            <a:off x="10765313" y="2098153"/>
            <a:ext cx="1027131" cy="1123062"/>
          </a:xfrm>
          <a:prstGeom prst="rect">
            <a:avLst/>
          </a:prstGeom>
          <a:noFill/>
          <a:ln>
            <a:noFill/>
          </a:ln>
        </p:spPr>
      </p:pic>
      <p:pic>
        <p:nvPicPr>
          <p:cNvPr id="14" name="Picture 5">
            <a:extLst>
              <a:ext uri="{FF2B5EF4-FFF2-40B4-BE49-F238E27FC236}">
                <a16:creationId xmlns:a16="http://schemas.microsoft.com/office/drawing/2014/main" id="{47F17142-31CF-43AC-BA71-A799B1A8D156}"/>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2324141" y="2338359"/>
            <a:ext cx="1199323" cy="95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64;p13">
            <a:extLst>
              <a:ext uri="{FF2B5EF4-FFF2-40B4-BE49-F238E27FC236}">
                <a16:creationId xmlns:a16="http://schemas.microsoft.com/office/drawing/2014/main" id="{6B799D01-400D-435B-8438-56267E296E51}"/>
              </a:ext>
            </a:extLst>
          </p:cNvPr>
          <p:cNvPicPr preferRelativeResize="0"/>
          <p:nvPr/>
        </p:nvPicPr>
        <p:blipFill>
          <a:blip r:embed="rId6">
            <a:alphaModFix/>
          </a:blip>
          <a:stretch>
            <a:fillRect/>
          </a:stretch>
        </p:blipFill>
        <p:spPr>
          <a:xfrm rot="5400000">
            <a:off x="1520545" y="2228805"/>
            <a:ext cx="898083" cy="975480"/>
          </a:xfrm>
          <a:prstGeom prst="rect">
            <a:avLst/>
          </a:prstGeom>
          <a:noFill/>
          <a:ln>
            <a:noFill/>
          </a:ln>
        </p:spPr>
      </p:pic>
      <p:pic>
        <p:nvPicPr>
          <p:cNvPr id="16" name="fullsizeMedia">
            <a:extLst>
              <a:ext uri="{FF2B5EF4-FFF2-40B4-BE49-F238E27FC236}">
                <a16:creationId xmlns:a16="http://schemas.microsoft.com/office/drawing/2014/main" id="{BA1A69BC-AE1A-4131-83D3-AE08A6E0D8C1}"/>
              </a:ext>
            </a:extLst>
          </p:cNvPr>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1611633">
            <a:off x="7458291" y="2191008"/>
            <a:ext cx="753454" cy="1343418"/>
          </a:xfrm>
          <a:prstGeom prst="rect">
            <a:avLst/>
          </a:prstGeom>
          <a:noFill/>
          <a:ln>
            <a:noFill/>
            <a:prstDash val="dashDot"/>
          </a:ln>
        </p:spPr>
      </p:pic>
      <p:pic>
        <p:nvPicPr>
          <p:cNvPr id="1026" name="Picture 2">
            <a:extLst>
              <a:ext uri="{FF2B5EF4-FFF2-40B4-BE49-F238E27FC236}">
                <a16:creationId xmlns:a16="http://schemas.microsoft.com/office/drawing/2014/main" id="{AA9D0AA3-5AEF-4096-BDD8-FBCF4AFBF181}"/>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100000" l="0" r="98718"/>
                    </a14:imgEffect>
                  </a14:imgLayer>
                </a14:imgProps>
              </a:ext>
              <a:ext uri="{28A0092B-C50C-407E-A947-70E740481C1C}">
                <a14:useLocalDpi xmlns:a14="http://schemas.microsoft.com/office/drawing/2010/main" val="0"/>
              </a:ext>
            </a:extLst>
          </a:blip>
          <a:srcRect/>
          <a:stretch>
            <a:fillRect/>
          </a:stretch>
        </p:blipFill>
        <p:spPr bwMode="auto">
          <a:xfrm>
            <a:off x="172800" y="1670539"/>
            <a:ext cx="1313405" cy="16838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hlinkClick r:id="rId11"/>
            <a:extLst>
              <a:ext uri="{FF2B5EF4-FFF2-40B4-BE49-F238E27FC236}">
                <a16:creationId xmlns:a16="http://schemas.microsoft.com/office/drawing/2014/main" id="{50F2D4E1-6F68-4D00-B2F4-C31B0A2249B6}"/>
              </a:ext>
            </a:extLst>
          </p:cNvPr>
          <p:cNvPicPr>
            <a:picLocks noChangeAspect="1" noChangeArrowheads="1"/>
          </p:cNvPicPr>
          <p:nvPr/>
        </p:nvPicPr>
        <p:blipFill>
          <a:blip r:embed="rId12">
            <a:extLst>
              <a:ext uri="{BEBA8EAE-BF5A-486C-A8C5-ECC9F3942E4B}">
                <a14:imgProps xmlns:a14="http://schemas.microsoft.com/office/drawing/2010/main">
                  <a14:imgLayer r:embed="rId13">
                    <a14:imgEffect>
                      <a14:backgroundRemoval t="0" b="100000" l="1000" r="98333">
                        <a14:foregroundMark x1="11667" y1="6000" x2="30667" y2="31000"/>
                        <a14:foregroundMark x1="28333" y1="25667" x2="30667" y2="27333"/>
                        <a14:foregroundMark x1="37000" y1="27333" x2="37000" y2="31000"/>
                        <a14:foregroundMark x1="87667" y1="94667" x2="87667" y2="94667"/>
                        <a14:foregroundMark x1="43000" y1="27000" x2="43000" y2="27000"/>
                        <a14:foregroundMark x1="43000" y1="27000" x2="52000" y2="25000"/>
                        <a14:foregroundMark x1="37000" y1="28667" x2="43667" y2="26333"/>
                      </a14:backgroundRemoval>
                    </a14:imgEffect>
                  </a14:imgLayer>
                </a14:imgProps>
              </a:ext>
              <a:ext uri="{28A0092B-C50C-407E-A947-70E740481C1C}">
                <a14:useLocalDpi xmlns:a14="http://schemas.microsoft.com/office/drawing/2010/main" val="0"/>
              </a:ext>
            </a:extLst>
          </a:blip>
          <a:srcRect/>
          <a:stretch>
            <a:fillRect/>
          </a:stretch>
        </p:blipFill>
        <p:spPr bwMode="auto">
          <a:xfrm>
            <a:off x="9051236" y="1954815"/>
            <a:ext cx="1523461" cy="1523461"/>
          </a:xfrm>
          <a:prstGeom prst="rect">
            <a:avLst/>
          </a:prstGeom>
          <a:noFill/>
          <a:extLst>
            <a:ext uri="{909E8E84-426E-40DD-AFC4-6F175D3DCCD1}">
              <a14:hiddenFill xmlns:a14="http://schemas.microsoft.com/office/drawing/2010/main">
                <a:solidFill>
                  <a:srgbClr val="FFFFFF"/>
                </a:solidFill>
              </a14:hiddenFill>
            </a:ext>
          </a:extLst>
        </p:spPr>
      </p:pic>
      <p:pic>
        <p:nvPicPr>
          <p:cNvPr id="19" name="Google Shape;65;p13">
            <a:extLst>
              <a:ext uri="{FF2B5EF4-FFF2-40B4-BE49-F238E27FC236}">
                <a16:creationId xmlns:a16="http://schemas.microsoft.com/office/drawing/2014/main" id="{1594721F-D178-4994-AE95-2723E14E077A}"/>
              </a:ext>
            </a:extLst>
          </p:cNvPr>
          <p:cNvPicPr preferRelativeResize="0"/>
          <p:nvPr/>
        </p:nvPicPr>
        <p:blipFill>
          <a:blip r:embed="rId14">
            <a:alphaModFix/>
          </a:blip>
          <a:stretch>
            <a:fillRect/>
          </a:stretch>
        </p:blipFill>
        <p:spPr>
          <a:xfrm rot="637443">
            <a:off x="8296714" y="2092941"/>
            <a:ext cx="1241558" cy="1228522"/>
          </a:xfrm>
          <a:prstGeom prst="rect">
            <a:avLst/>
          </a:prstGeom>
          <a:noFill/>
          <a:ln>
            <a:noFill/>
          </a:ln>
        </p:spPr>
      </p:pic>
      <p:pic>
        <p:nvPicPr>
          <p:cNvPr id="4" name="Google Shape;67;p13">
            <a:extLst>
              <a:ext uri="{FF2B5EF4-FFF2-40B4-BE49-F238E27FC236}">
                <a16:creationId xmlns:a16="http://schemas.microsoft.com/office/drawing/2014/main" id="{065CED62-75EB-4ED1-9B38-C082AA6C57D4}"/>
              </a:ext>
            </a:extLst>
          </p:cNvPr>
          <p:cNvPicPr preferRelativeResize="0"/>
          <p:nvPr/>
        </p:nvPicPr>
        <p:blipFill>
          <a:blip r:embed="rId15">
            <a:alphaModFix/>
          </a:blip>
          <a:stretch>
            <a:fillRect/>
          </a:stretch>
        </p:blipFill>
        <p:spPr>
          <a:xfrm>
            <a:off x="5369620" y="2040414"/>
            <a:ext cx="951270" cy="1538902"/>
          </a:xfrm>
          <a:prstGeom prst="rect">
            <a:avLst/>
          </a:prstGeom>
          <a:noFill/>
          <a:ln>
            <a:noFill/>
          </a:ln>
        </p:spPr>
      </p:pic>
      <p:pic>
        <p:nvPicPr>
          <p:cNvPr id="1030" name="Picture 6">
            <a:extLst>
              <a:ext uri="{FF2B5EF4-FFF2-40B4-BE49-F238E27FC236}">
                <a16:creationId xmlns:a16="http://schemas.microsoft.com/office/drawing/2014/main" id="{1FB95871-E2FC-4A60-AC3A-D291434C3DAD}"/>
              </a:ext>
            </a:extLst>
          </p:cNvPr>
          <p:cNvPicPr>
            <a:picLocks noChangeAspect="1" noChangeArrowheads="1"/>
          </p:cNvPicPr>
          <p:nvPr/>
        </p:nvPicPr>
        <p:blipFill>
          <a:blip r:embed="rId16">
            <a:extLst>
              <a:ext uri="{BEBA8EAE-BF5A-486C-A8C5-ECC9F3942E4B}">
                <a14:imgProps xmlns:a14="http://schemas.microsoft.com/office/drawing/2010/main">
                  <a14:imgLayer r:embed="rId17">
                    <a14:imgEffect>
                      <a14:backgroundRemoval t="1000" b="100000" l="100" r="100000">
                        <a14:foregroundMark x1="28700" y1="10400" x2="65100" y2="81500"/>
                        <a14:foregroundMark x1="71300" y1="84300" x2="76500" y2="94900"/>
                        <a14:backgroundMark x1="30500" y1="11000" x2="34000" y2="19100"/>
                        <a14:backgroundMark x1="34300" y1="20300" x2="44200" y2="39400"/>
                      </a14:backgroundRemoval>
                    </a14:imgEffect>
                  </a14:imgLayer>
                </a14:imgProps>
              </a:ext>
              <a:ext uri="{28A0092B-C50C-407E-A947-70E740481C1C}">
                <a14:useLocalDpi xmlns:a14="http://schemas.microsoft.com/office/drawing/2010/main" val="0"/>
              </a:ext>
            </a:extLst>
          </a:blip>
          <a:srcRect/>
          <a:stretch>
            <a:fillRect/>
          </a:stretch>
        </p:blipFill>
        <p:spPr bwMode="auto">
          <a:xfrm>
            <a:off x="3478704" y="2291637"/>
            <a:ext cx="1239078" cy="123907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507E433F-7D72-4DE3-A9E4-95C7791ABCE8}"/>
              </a:ext>
            </a:extLst>
          </p:cNvPr>
          <p:cNvPicPr>
            <a:picLocks noChangeAspect="1" noChangeArrowheads="1"/>
          </p:cNvPicPr>
          <p:nvPr/>
        </p:nvPicPr>
        <p:blipFill>
          <a:blip r:embed="rId18">
            <a:extLst>
              <a:ext uri="{BEBA8EAE-BF5A-486C-A8C5-ECC9F3942E4B}">
                <a14:imgProps xmlns:a14="http://schemas.microsoft.com/office/drawing/2010/main">
                  <a14:imgLayer r:embed="rId19">
                    <a14:imgEffect>
                      <a14:backgroundRemoval t="0" b="99517" l="0" r="100000"/>
                    </a14:imgEffect>
                  </a14:imgLayer>
                </a14:imgProps>
              </a:ext>
              <a:ext uri="{28A0092B-C50C-407E-A947-70E740481C1C}">
                <a14:useLocalDpi xmlns:a14="http://schemas.microsoft.com/office/drawing/2010/main" val="0"/>
              </a:ext>
            </a:extLst>
          </a:blip>
          <a:srcRect/>
          <a:stretch>
            <a:fillRect/>
          </a:stretch>
        </p:blipFill>
        <p:spPr bwMode="auto">
          <a:xfrm rot="4009477">
            <a:off x="6274011" y="2352155"/>
            <a:ext cx="1012695" cy="101269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FCA579A5-1833-4475-A8B7-052A4C84B10A}"/>
              </a:ext>
            </a:extLst>
          </p:cNvPr>
          <p:cNvSpPr txBox="1"/>
          <p:nvPr/>
        </p:nvSpPr>
        <p:spPr>
          <a:xfrm>
            <a:off x="101975" y="871349"/>
            <a:ext cx="12324522" cy="707886"/>
          </a:xfrm>
          <a:prstGeom prst="rect">
            <a:avLst/>
          </a:prstGeom>
          <a:noFill/>
        </p:spPr>
        <p:txBody>
          <a:bodyPr wrap="square" rtlCol="0">
            <a:spAutoFit/>
          </a:bodyPr>
          <a:lstStyle/>
          <a:p>
            <a:pPr algn="ctr"/>
            <a:r>
              <a:rPr lang="en-GB" sz="2000" dirty="0"/>
              <a:t>Cut out and stick or drag the instruments to their correct families.  Can you label the names of any of the instruments? Are there any other instruments that you can add to the boxes?</a:t>
            </a:r>
          </a:p>
        </p:txBody>
      </p:sp>
    </p:spTree>
    <p:extLst>
      <p:ext uri="{BB962C8B-B14F-4D97-AF65-F5344CB8AC3E}">
        <p14:creationId xmlns:p14="http://schemas.microsoft.com/office/powerpoint/2010/main" val="23302843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D631B2-FB26-4D01-8491-EC94D1EE5F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806" y="4704872"/>
            <a:ext cx="2438400" cy="1831848"/>
          </a:xfrm>
          <a:prstGeom prst="rect">
            <a:avLst/>
          </a:prstGeom>
        </p:spPr>
      </p:pic>
      <p:pic>
        <p:nvPicPr>
          <p:cNvPr id="5" name="Picture 4">
            <a:hlinkClick r:id="rId3"/>
            <a:extLst>
              <a:ext uri="{FF2B5EF4-FFF2-40B4-BE49-F238E27FC236}">
                <a16:creationId xmlns:a16="http://schemas.microsoft.com/office/drawing/2014/main" id="{20FC98FF-E33F-4DED-A772-E9A423A348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9379465" y="1074320"/>
            <a:ext cx="1976438" cy="2733675"/>
          </a:xfrm>
          <a:prstGeom prst="rect">
            <a:avLst/>
          </a:prstGeom>
        </p:spPr>
      </p:pic>
      <p:sp>
        <p:nvSpPr>
          <p:cNvPr id="7" name="Title 1">
            <a:extLst>
              <a:ext uri="{FF2B5EF4-FFF2-40B4-BE49-F238E27FC236}">
                <a16:creationId xmlns:a16="http://schemas.microsoft.com/office/drawing/2014/main" id="{CD39AF39-D4C3-4212-882D-EA85473A9DB1}"/>
              </a:ext>
            </a:extLst>
          </p:cNvPr>
          <p:cNvSpPr txBox="1">
            <a:spLocks/>
          </p:cNvSpPr>
          <p:nvPr/>
        </p:nvSpPr>
        <p:spPr>
          <a:xfrm rot="10800000" flipV="1">
            <a:off x="1978570" y="321281"/>
            <a:ext cx="8057322" cy="100716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u="sng" dirty="0">
                <a:latin typeface="Bodoni MT Black" panose="02070A03080606020203" pitchFamily="18" charset="0"/>
              </a:rPr>
              <a:t>Instruments of the Orchestra</a:t>
            </a:r>
          </a:p>
        </p:txBody>
      </p:sp>
      <p:pic>
        <p:nvPicPr>
          <p:cNvPr id="8" name="Picture 2">
            <a:extLst>
              <a:ext uri="{FF2B5EF4-FFF2-40B4-BE49-F238E27FC236}">
                <a16:creationId xmlns:a16="http://schemas.microsoft.com/office/drawing/2014/main" id="{B95BED46-C8BA-4233-A83C-75833E6475A2}"/>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98718"/>
                    </a14:imgEffect>
                  </a14:imgLayer>
                </a14:imgProps>
              </a:ext>
              <a:ext uri="{28A0092B-C50C-407E-A947-70E740481C1C}">
                <a14:useLocalDpi xmlns:a14="http://schemas.microsoft.com/office/drawing/2010/main" val="0"/>
              </a:ext>
            </a:extLst>
          </a:blip>
          <a:srcRect/>
          <a:stretch>
            <a:fillRect/>
          </a:stretch>
        </p:blipFill>
        <p:spPr bwMode="auto">
          <a:xfrm>
            <a:off x="10035892" y="44612"/>
            <a:ext cx="1275185" cy="1303892"/>
          </a:xfrm>
          <a:prstGeom prst="rect">
            <a:avLst/>
          </a:prstGeom>
          <a:noFill/>
          <a:extLst>
            <a:ext uri="{909E8E84-426E-40DD-AFC4-6F175D3DCCD1}">
              <a14:hiddenFill xmlns:a14="http://schemas.microsoft.com/office/drawing/2010/main">
                <a:solidFill>
                  <a:srgbClr val="FFFFFF"/>
                </a:solidFill>
              </a14:hiddenFill>
            </a:ext>
          </a:extLst>
        </p:spPr>
      </p:pic>
      <p:pic>
        <p:nvPicPr>
          <p:cNvPr id="9" name="Google Shape;64;p13">
            <a:extLst>
              <a:ext uri="{FF2B5EF4-FFF2-40B4-BE49-F238E27FC236}">
                <a16:creationId xmlns:a16="http://schemas.microsoft.com/office/drawing/2014/main" id="{43696CD3-0FF6-44A0-BB9E-1329F543D761}"/>
              </a:ext>
            </a:extLst>
          </p:cNvPr>
          <p:cNvPicPr preferRelativeResize="0"/>
          <p:nvPr/>
        </p:nvPicPr>
        <p:blipFill>
          <a:blip r:embed="rId7">
            <a:alphaModFix/>
          </a:blip>
          <a:stretch>
            <a:fillRect/>
          </a:stretch>
        </p:blipFill>
        <p:spPr>
          <a:xfrm rot="3116918">
            <a:off x="598017" y="-39990"/>
            <a:ext cx="962673" cy="1224232"/>
          </a:xfrm>
          <a:prstGeom prst="rect">
            <a:avLst/>
          </a:prstGeom>
          <a:noFill/>
          <a:ln>
            <a:noFill/>
          </a:ln>
        </p:spPr>
      </p:pic>
      <p:sp>
        <p:nvSpPr>
          <p:cNvPr id="10" name="TextBox 9">
            <a:extLst>
              <a:ext uri="{FF2B5EF4-FFF2-40B4-BE49-F238E27FC236}">
                <a16:creationId xmlns:a16="http://schemas.microsoft.com/office/drawing/2014/main" id="{7FB30035-FA77-47CB-9510-11AFED351624}"/>
              </a:ext>
            </a:extLst>
          </p:cNvPr>
          <p:cNvSpPr txBox="1"/>
          <p:nvPr/>
        </p:nvSpPr>
        <p:spPr>
          <a:xfrm>
            <a:off x="300657" y="1152939"/>
            <a:ext cx="8293824" cy="2862322"/>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Choose a stringed instrument to describe and use the following questions to help support your description: How is the instrument played? What does it sound like? What material is it made from? _____________________________________________</a:t>
            </a:r>
          </a:p>
          <a:p>
            <a:r>
              <a:rPr lang="en-GB" dirty="0"/>
              <a:t>______________________________________________________________________</a:t>
            </a:r>
          </a:p>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11" name="TextBox 10">
            <a:extLst>
              <a:ext uri="{FF2B5EF4-FFF2-40B4-BE49-F238E27FC236}">
                <a16:creationId xmlns:a16="http://schemas.microsoft.com/office/drawing/2014/main" id="{5CFF03D1-C6F5-4248-A51C-1B7D8EEDCE5F}"/>
              </a:ext>
            </a:extLst>
          </p:cNvPr>
          <p:cNvSpPr txBox="1"/>
          <p:nvPr/>
        </p:nvSpPr>
        <p:spPr>
          <a:xfrm>
            <a:off x="2752728" y="4250900"/>
            <a:ext cx="8702182" cy="2585323"/>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Choose a brass instrument to describe and use the following questions to help support your description: How is the instrument played? What does it sound like? What material is it made from? ________________________________________________________________</a:t>
            </a:r>
          </a:p>
          <a:p>
            <a:r>
              <a:rPr lang="en-GB" dirty="0"/>
              <a:t>__________________________________________________________________________</a:t>
            </a:r>
          </a:p>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r>
              <a:rPr lang="en-GB" dirty="0"/>
              <a:t>__________________________________________________________________________</a:t>
            </a:r>
          </a:p>
        </p:txBody>
      </p:sp>
      <p:sp>
        <p:nvSpPr>
          <p:cNvPr id="13" name="Callout: Up Arrow 12">
            <a:extLst>
              <a:ext uri="{FF2B5EF4-FFF2-40B4-BE49-F238E27FC236}">
                <a16:creationId xmlns:a16="http://schemas.microsoft.com/office/drawing/2014/main" id="{A83F5CE8-9DDB-4207-A2FB-DF84F2A25D6C}"/>
              </a:ext>
            </a:extLst>
          </p:cNvPr>
          <p:cNvSpPr/>
          <p:nvPr/>
        </p:nvSpPr>
        <p:spPr>
          <a:xfrm>
            <a:off x="9929744" y="3334637"/>
            <a:ext cx="875880" cy="798443"/>
          </a:xfrm>
          <a:prstGeom prst="up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chemeClr val="tx1"/>
                </a:solidFill>
              </a:rPr>
              <a:t>Click here!</a:t>
            </a:r>
          </a:p>
        </p:txBody>
      </p:sp>
    </p:spTree>
    <p:extLst>
      <p:ext uri="{BB962C8B-B14F-4D97-AF65-F5344CB8AC3E}">
        <p14:creationId xmlns:p14="http://schemas.microsoft.com/office/powerpoint/2010/main" val="482138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149</Words>
  <Application>Microsoft Office PowerPoint</Application>
  <PresentationFormat>Widescreen</PresentationFormat>
  <Paragraphs>17</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Bodoni MT Black</vt:lpstr>
      <vt:lpstr>Calibri</vt:lpstr>
      <vt:lpstr>Calibri Light</vt:lpstr>
      <vt:lpstr>Office Theme</vt:lpstr>
      <vt:lpstr>PowerPoint Presentation</vt:lpstr>
      <vt:lpstr>Instruments of the Orchestra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Instruments of the orchestra</dc:title>
  <dc:creator>Joanne Cripps</dc:creator>
  <cp:lastModifiedBy>Hayley Excell</cp:lastModifiedBy>
  <cp:revision>15</cp:revision>
  <dcterms:created xsi:type="dcterms:W3CDTF">2021-01-16T15:12:31Z</dcterms:created>
  <dcterms:modified xsi:type="dcterms:W3CDTF">2021-02-03T09:09:03Z</dcterms:modified>
</cp:coreProperties>
</file>