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hyperlink" Target="https://youtu.be/c5c9-1zxPeA" TargetMode="Externa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hyperlink" Target="https://youtu.be/hg_CbiGE9kk" TargetMode="External"/><Relationship Id="rId3" Type="http://schemas.openxmlformats.org/officeDocument/2006/relationships/slideLayout" Target="../slideLayouts/slideLayout2.xml"/><Relationship Id="rId7" Type="http://schemas.openxmlformats.org/officeDocument/2006/relationships/hyperlink" Target="https://youtu.be/iV_nZJMLhmo" TargetMode="Externa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hyperlink" Target="https://youtu.be/Z1uYIpD_SyE" TargetMode="External"/><Relationship Id="rId5" Type="http://schemas.openxmlformats.org/officeDocument/2006/relationships/hyperlink" Target="https://youtu.be/q_WEa9IobmI" TargetMode="External"/><Relationship Id="rId10" Type="http://schemas.openxmlformats.org/officeDocument/2006/relationships/image" Target="../media/image1.png"/><Relationship Id="rId4" Type="http://schemas.openxmlformats.org/officeDocument/2006/relationships/hyperlink" Target="https://youtu.be/nw6mibx-cec" TargetMode="External"/><Relationship Id="rId9" Type="http://schemas.openxmlformats.org/officeDocument/2006/relationships/hyperlink" Target="https://youtu.be/rkYMNewfG5c"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hyperlink" Target="mailto:ashteacher@west-malling.kent.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9715" y="2586446"/>
            <a:ext cx="7276012" cy="2011680"/>
          </a:xfrm>
        </p:spPr>
        <p:txBody>
          <a:bodyPr/>
          <a:lstStyle/>
          <a:p>
            <a:r>
              <a:rPr lang="en-GB" dirty="0"/>
              <a:t>Year 6 – Term 3 R.E. </a:t>
            </a:r>
            <a:br>
              <a:rPr lang="en-GB" dirty="0"/>
            </a:br>
            <a:endParaRPr lang="en-GB" dirty="0"/>
          </a:p>
        </p:txBody>
      </p:sp>
    </p:spTree>
    <p:extLst>
      <p:ext uri="{BB962C8B-B14F-4D97-AF65-F5344CB8AC3E}">
        <p14:creationId xmlns:p14="http://schemas.microsoft.com/office/powerpoint/2010/main" val="2818776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Hello Ash Class</a:t>
            </a:r>
          </a:p>
        </p:txBody>
      </p:sp>
      <p:sp>
        <p:nvSpPr>
          <p:cNvPr id="3" name="Content Placeholder 2"/>
          <p:cNvSpPr>
            <a:spLocks noGrp="1"/>
          </p:cNvSpPr>
          <p:nvPr>
            <p:ph idx="1"/>
          </p:nvPr>
        </p:nvSpPr>
        <p:spPr/>
        <p:txBody>
          <a:bodyPr>
            <a:normAutofit/>
          </a:bodyPr>
          <a:lstStyle/>
          <a:p>
            <a:pPr marL="0" indent="0" algn="ctr">
              <a:buNone/>
            </a:pPr>
            <a:r>
              <a:rPr lang="en-GB" sz="3600" dirty="0"/>
              <a:t> Welcome back to Term 3.</a:t>
            </a:r>
          </a:p>
          <a:p>
            <a:pPr marL="0" indent="0" algn="ctr">
              <a:buNone/>
            </a:pPr>
            <a:r>
              <a:rPr lang="en-GB" sz="3600" dirty="0"/>
              <a:t>Unfortunately, we are unable to continue our learning in the classroom so we are back to online learning.</a:t>
            </a:r>
          </a:p>
          <a:p>
            <a:pPr marL="0" indent="0" algn="ctr">
              <a:buNone/>
            </a:pPr>
            <a:r>
              <a:rPr lang="en-GB" sz="3600" dirty="0"/>
              <a:t>This PowerPoint is an introduction to this term’s R.E.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02222" y="5736562"/>
            <a:ext cx="609600" cy="609600"/>
          </a:xfrm>
          <a:prstGeom prst="rect">
            <a:avLst/>
          </a:prstGeom>
        </p:spPr>
      </p:pic>
    </p:spTree>
    <p:extLst>
      <p:ext uri="{BB962C8B-B14F-4D97-AF65-F5344CB8AC3E}">
        <p14:creationId xmlns:p14="http://schemas.microsoft.com/office/powerpoint/2010/main" val="3195852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58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1227908"/>
            <a:ext cx="8596668" cy="3749041"/>
          </a:xfrm>
        </p:spPr>
        <p:txBody>
          <a:bodyPr>
            <a:noAutofit/>
          </a:bodyPr>
          <a:lstStyle/>
          <a:p>
            <a:pPr algn="ctr"/>
            <a:r>
              <a:rPr lang="en-GB" sz="2800" dirty="0"/>
              <a:t>This term in R.E. we are focusing on the religion of Muslims which is called Islam.</a:t>
            </a:r>
            <a:br>
              <a:rPr lang="en-GB" sz="2800" dirty="0"/>
            </a:br>
            <a:r>
              <a:rPr lang="en-GB" sz="2800" dirty="0"/>
              <a:t>By the end of this term you should be able to answer the big question for this term :</a:t>
            </a:r>
            <a:br>
              <a:rPr lang="en-GB" sz="2800" dirty="0"/>
            </a:br>
            <a:r>
              <a:rPr lang="en-GB" sz="2800" dirty="0"/>
              <a:t> Who Are Muslims and What do They Do? </a:t>
            </a: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82844" y="5709355"/>
            <a:ext cx="609600" cy="609600"/>
          </a:xfrm>
          <a:prstGeom prst="rect">
            <a:avLst/>
          </a:prstGeom>
        </p:spPr>
      </p:pic>
    </p:spTree>
    <p:extLst>
      <p:ext uri="{BB962C8B-B14F-4D97-AF65-F5344CB8AC3E}">
        <p14:creationId xmlns:p14="http://schemas.microsoft.com/office/powerpoint/2010/main" val="336300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82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23257"/>
          </a:xfrm>
        </p:spPr>
        <p:txBody>
          <a:bodyPr>
            <a:normAutofit/>
          </a:bodyPr>
          <a:lstStyle/>
          <a:p>
            <a:pPr algn="ctr"/>
            <a:r>
              <a:rPr lang="en-GB" sz="2800" dirty="0"/>
              <a:t>What do you already know about Muslims and what they believe?</a:t>
            </a:r>
          </a:p>
        </p:txBody>
      </p:sp>
      <p:sp>
        <p:nvSpPr>
          <p:cNvPr id="3" name="Content Placeholder 2"/>
          <p:cNvSpPr>
            <a:spLocks noGrp="1"/>
          </p:cNvSpPr>
          <p:nvPr>
            <p:ph idx="1"/>
          </p:nvPr>
        </p:nvSpPr>
        <p:spPr>
          <a:xfrm>
            <a:off x="677334" y="1632857"/>
            <a:ext cx="8596668" cy="5016137"/>
          </a:xfrm>
        </p:spPr>
        <p:txBody>
          <a:bodyPr>
            <a:normAutofit/>
          </a:bodyPr>
          <a:lstStyle/>
          <a:p>
            <a:r>
              <a:rPr lang="en-GB" sz="2400" dirty="0"/>
              <a:t>In your homework book, or on a piece of paper, write today’s date, miss a line then write the title: Who Are Muslims And What Do They Do?</a:t>
            </a:r>
          </a:p>
          <a:p>
            <a:r>
              <a:rPr lang="en-GB" sz="2400" dirty="0"/>
              <a:t>Miss a line then write the sub-title: What I Already Know About Muslims and What They Believe.</a:t>
            </a:r>
          </a:p>
          <a:p>
            <a:r>
              <a:rPr lang="en-GB" sz="2400" dirty="0"/>
              <a:t>In the middle of your page, draw the diagram below.</a:t>
            </a:r>
          </a:p>
          <a:p>
            <a:endParaRPr lang="en-GB" sz="2400" dirty="0"/>
          </a:p>
        </p:txBody>
      </p:sp>
      <p:grpSp>
        <p:nvGrpSpPr>
          <p:cNvPr id="4" name="Group 3"/>
          <p:cNvGrpSpPr/>
          <p:nvPr/>
        </p:nvGrpSpPr>
        <p:grpSpPr>
          <a:xfrm>
            <a:off x="3095897" y="4108741"/>
            <a:ext cx="3413760" cy="2162810"/>
            <a:chOff x="0" y="0"/>
            <a:chExt cx="2897945" cy="1747325"/>
          </a:xfrm>
        </p:grpSpPr>
        <p:sp>
          <p:nvSpPr>
            <p:cNvPr id="5" name="Cloud 4"/>
            <p:cNvSpPr/>
            <p:nvPr/>
          </p:nvSpPr>
          <p:spPr>
            <a:xfrm>
              <a:off x="273050" y="406400"/>
              <a:ext cx="2288052" cy="1139483"/>
            </a:xfrm>
            <a:prstGeom prst="cloud">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200">
                  <a:solidFill>
                    <a:srgbClr val="000000"/>
                  </a:solidFill>
                  <a:effectLst/>
                  <a:latin typeface="Trebuchet MS" panose="020B0603020202020204" pitchFamily="34" charset="0"/>
                  <a:ea typeface="Calibri" panose="020F0502020204030204" pitchFamily="34" charset="0"/>
                  <a:cs typeface="Times New Roman" panose="02020603050405020304" pitchFamily="18" charset="0"/>
                </a:rPr>
                <a:t>Who are Muslims and what do they believe? </a:t>
              </a:r>
              <a:endParaRPr lang="en-GB" sz="1100">
                <a:effectLst/>
                <a:ea typeface="Calibri" panose="020F0502020204030204" pitchFamily="34" charset="0"/>
                <a:cs typeface="Times New Roman" panose="02020603050405020304" pitchFamily="18" charset="0"/>
              </a:endParaRPr>
            </a:p>
          </p:txBody>
        </p:sp>
        <p:cxnSp>
          <p:nvCxnSpPr>
            <p:cNvPr id="6" name="Straight Arrow Connector 5"/>
            <p:cNvCxnSpPr/>
            <p:nvPr/>
          </p:nvCxnSpPr>
          <p:spPr>
            <a:xfrm flipV="1">
              <a:off x="2311400" y="177800"/>
              <a:ext cx="281354" cy="33762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H="1" flipV="1">
              <a:off x="0" y="381000"/>
              <a:ext cx="429065" cy="36825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1803400" y="1371600"/>
              <a:ext cx="147662" cy="3757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flipH="1">
              <a:off x="228600" y="1358900"/>
              <a:ext cx="379827" cy="3492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2286000" y="1181100"/>
              <a:ext cx="611945" cy="3611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flipV="1">
              <a:off x="1397000" y="0"/>
              <a:ext cx="45719" cy="4667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79300" y="5806485"/>
            <a:ext cx="609600" cy="609600"/>
          </a:xfrm>
          <a:prstGeom prst="rect">
            <a:avLst/>
          </a:prstGeom>
        </p:spPr>
      </p:pic>
    </p:spTree>
    <p:extLst>
      <p:ext uri="{BB962C8B-B14F-4D97-AF65-F5344CB8AC3E}">
        <p14:creationId xmlns:p14="http://schemas.microsoft.com/office/powerpoint/2010/main" val="206140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08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145" y="1463040"/>
            <a:ext cx="8596668" cy="4193177"/>
          </a:xfrm>
        </p:spPr>
        <p:txBody>
          <a:bodyPr>
            <a:normAutofit/>
          </a:bodyPr>
          <a:lstStyle/>
          <a:p>
            <a:r>
              <a:rPr lang="en-GB" sz="2800" dirty="0"/>
              <a:t>Write anything you already know about Muslims around the diagram.</a:t>
            </a:r>
          </a:p>
          <a:p>
            <a:r>
              <a:rPr lang="en-GB" sz="2800" dirty="0"/>
              <a:t>Don’t worry if you only know 1 or 2 things – just write these down.</a:t>
            </a:r>
          </a:p>
          <a:p>
            <a:r>
              <a:rPr lang="en-GB" sz="2800" dirty="0"/>
              <a:t>You might also like to include any questions you have about Muslim people and their faith.</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69955" y="5656217"/>
            <a:ext cx="609600" cy="609600"/>
          </a:xfrm>
          <a:prstGeom prst="rect">
            <a:avLst/>
          </a:prstGeom>
        </p:spPr>
      </p:pic>
    </p:spTree>
    <p:extLst>
      <p:ext uri="{BB962C8B-B14F-4D97-AF65-F5344CB8AC3E}">
        <p14:creationId xmlns:p14="http://schemas.microsoft.com/office/powerpoint/2010/main" val="6910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3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201783"/>
            <a:ext cx="8596668" cy="4839579"/>
          </a:xfrm>
        </p:spPr>
        <p:txBody>
          <a:bodyPr>
            <a:normAutofit/>
          </a:bodyPr>
          <a:lstStyle/>
          <a:p>
            <a:r>
              <a:rPr lang="en-GB" sz="2800" dirty="0"/>
              <a:t>Click onto the video link below which gives you an introduction to the Muslim faith.</a:t>
            </a:r>
          </a:p>
          <a:p>
            <a:r>
              <a:rPr lang="en-GB" sz="2800" dirty="0">
                <a:hlinkClick r:id="rId4"/>
              </a:rPr>
              <a:t>https://youtu.be/c5c9-1zxPeA </a:t>
            </a:r>
            <a:endParaRPr lang="en-GB" sz="2800" dirty="0"/>
          </a:p>
          <a:p>
            <a:r>
              <a:rPr lang="en-GB" sz="2800" dirty="0"/>
              <a:t>Add any new information or facts you have learnt from this clip to your diagram.</a:t>
            </a:r>
          </a:p>
          <a:p>
            <a:r>
              <a:rPr lang="en-GB" sz="2800" dirty="0"/>
              <a:t>Please add this extra information in a different coloured pen.</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42489" y="5889977"/>
            <a:ext cx="609600" cy="609600"/>
          </a:xfrm>
          <a:prstGeom prst="rect">
            <a:avLst/>
          </a:prstGeom>
        </p:spPr>
      </p:pic>
    </p:spTree>
    <p:extLst>
      <p:ext uri="{BB962C8B-B14F-4D97-AF65-F5344CB8AC3E}">
        <p14:creationId xmlns:p14="http://schemas.microsoft.com/office/powerpoint/2010/main" val="2548073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98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39634"/>
            <a:ext cx="8596668" cy="836023"/>
          </a:xfrm>
        </p:spPr>
        <p:txBody>
          <a:bodyPr/>
          <a:lstStyle/>
          <a:p>
            <a:pPr algn="ctr"/>
            <a:r>
              <a:rPr lang="en-GB" dirty="0"/>
              <a:t>Knowledge Organiser</a:t>
            </a:r>
          </a:p>
        </p:txBody>
      </p:sp>
      <p:sp>
        <p:nvSpPr>
          <p:cNvPr id="3" name="Content Placeholder 2"/>
          <p:cNvSpPr>
            <a:spLocks noGrp="1"/>
          </p:cNvSpPr>
          <p:nvPr>
            <p:ph idx="1"/>
          </p:nvPr>
        </p:nvSpPr>
        <p:spPr>
          <a:xfrm>
            <a:off x="677334" y="1175656"/>
            <a:ext cx="8596668" cy="5682343"/>
          </a:xfrm>
        </p:spPr>
        <p:txBody>
          <a:bodyPr>
            <a:normAutofit/>
          </a:bodyPr>
          <a:lstStyle/>
          <a:p>
            <a:r>
              <a:rPr lang="en-GB" dirty="0"/>
              <a:t>Usually at this point I would give you a knowledge organiser with some key vocabulary which we would be using throughout this term. However, as I'm unable to do this, you are going to make your own knowledge organiser !</a:t>
            </a:r>
          </a:p>
          <a:p>
            <a:r>
              <a:rPr lang="en-GB" dirty="0"/>
              <a:t>On the next slide there are some key words written in bold and some definitions but they are all mixed up. You need to match the correct definition to each word.</a:t>
            </a:r>
          </a:p>
          <a:p>
            <a:r>
              <a:rPr lang="en-GB" dirty="0"/>
              <a:t>In your homework book or on a piece of paper – a new page please - write the title: Knowledge Organiser - and underline it.</a:t>
            </a:r>
          </a:p>
          <a:p>
            <a:r>
              <a:rPr lang="en-GB" dirty="0"/>
              <a:t>Miss a line then write a sub-title: Key Vocabulary – and underline it.</a:t>
            </a:r>
          </a:p>
          <a:p>
            <a:r>
              <a:rPr lang="en-GB" dirty="0"/>
              <a:t>Miss a line. Write the word in bold and then next to it write the correct definition.</a:t>
            </a:r>
          </a:p>
          <a:p>
            <a:r>
              <a:rPr lang="en-GB" dirty="0"/>
              <a:t>For example:- (make sure you miss a line between each word and definition)</a:t>
            </a:r>
          </a:p>
          <a:p>
            <a:pPr marL="0" indent="0">
              <a:buNone/>
            </a:pPr>
            <a:r>
              <a:rPr lang="en-GB" dirty="0"/>
              <a:t>Hijab -A veil worn by most Muslim women in the presence of any male outside         of their immediate family which usually covers the head and chest and  sometimes the face.</a:t>
            </a:r>
          </a:p>
          <a:p>
            <a:pPr marL="0" indent="0">
              <a:buNone/>
            </a:pPr>
            <a:endParaRPr lang="en-GB" dirty="0"/>
          </a:p>
          <a:p>
            <a:endParaRPr lang="en-GB" dirty="0"/>
          </a:p>
          <a:p>
            <a:endParaRPr lang="en-GB" dirty="0"/>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81244" y="5856111"/>
            <a:ext cx="609600" cy="609600"/>
          </a:xfrm>
          <a:prstGeom prst="rect">
            <a:avLst/>
          </a:prstGeom>
        </p:spPr>
      </p:pic>
    </p:spTree>
    <p:extLst>
      <p:ext uri="{BB962C8B-B14F-4D97-AF65-F5344CB8AC3E}">
        <p14:creationId xmlns:p14="http://schemas.microsoft.com/office/powerpoint/2010/main" val="413581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93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677863" y="704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12" tIns="45720" rIns="450708" bIns="914112" numCol="1" anchor="ctr" anchorCtr="0" compatLnSpc="1">
            <a:prstTxWarp prst="textNoShape">
              <a:avLst/>
            </a:prstTxWarp>
            <a:spAutoFit/>
          </a:bodyPr>
          <a:lstStyle/>
          <a:p>
            <a:endParaRPr lang="en-GB"/>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val="3523336830"/>
              </p:ext>
            </p:extLst>
          </p:nvPr>
        </p:nvGraphicFramePr>
        <p:xfrm>
          <a:off x="573360" y="882341"/>
          <a:ext cx="8596311" cy="5961191"/>
        </p:xfrm>
        <a:graphic>
          <a:graphicData uri="http://schemas.openxmlformats.org/drawingml/2006/table">
            <a:tbl>
              <a:tblPr firstRow="1" firstCol="1" bandRow="1">
                <a:tableStyleId>{5C22544A-7EE6-4342-B048-85BDC9FD1C3A}</a:tableStyleId>
              </a:tblPr>
              <a:tblGrid>
                <a:gridCol w="1618228">
                  <a:extLst>
                    <a:ext uri="{9D8B030D-6E8A-4147-A177-3AD203B41FA5}">
                      <a16:colId xmlns:a16="http://schemas.microsoft.com/office/drawing/2014/main" val="2730588421"/>
                    </a:ext>
                  </a:extLst>
                </a:gridCol>
                <a:gridCol w="851161">
                  <a:extLst>
                    <a:ext uri="{9D8B030D-6E8A-4147-A177-3AD203B41FA5}">
                      <a16:colId xmlns:a16="http://schemas.microsoft.com/office/drawing/2014/main" val="696674372"/>
                    </a:ext>
                  </a:extLst>
                </a:gridCol>
                <a:gridCol w="6126922">
                  <a:extLst>
                    <a:ext uri="{9D8B030D-6E8A-4147-A177-3AD203B41FA5}">
                      <a16:colId xmlns:a16="http://schemas.microsoft.com/office/drawing/2014/main" val="3371912872"/>
                    </a:ext>
                  </a:extLst>
                </a:gridCol>
              </a:tblGrid>
              <a:tr h="703254">
                <a:tc>
                  <a:txBody>
                    <a:bodyPr/>
                    <a:lstStyle/>
                    <a:p>
                      <a:pPr algn="ctr">
                        <a:lnSpc>
                          <a:spcPct val="107000"/>
                        </a:lnSpc>
                        <a:spcAft>
                          <a:spcPts val="0"/>
                        </a:spcAft>
                      </a:pPr>
                      <a:r>
                        <a:rPr lang="en-GB" sz="1500">
                          <a:effectLst/>
                        </a:rPr>
                        <a:t>Hijab</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rowSpan="10">
                  <a:txBody>
                    <a:bodyPr/>
                    <a:lstStyle/>
                    <a:p>
                      <a:pPr>
                        <a:lnSpc>
                          <a:spcPct val="107000"/>
                        </a:lnSpc>
                        <a:spcAft>
                          <a:spcPts val="0"/>
                        </a:spcAft>
                      </a:pPr>
                      <a:r>
                        <a:rPr lang="en-US"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a:txBody>
                    <a:bodyPr/>
                    <a:lstStyle/>
                    <a:p>
                      <a:pPr>
                        <a:lnSpc>
                          <a:spcPct val="107000"/>
                        </a:lnSpc>
                        <a:spcAft>
                          <a:spcPts val="0"/>
                        </a:spcAft>
                      </a:pPr>
                      <a:r>
                        <a:rPr lang="en-US" sz="1300">
                          <a:effectLst/>
                        </a:rPr>
                        <a:t>The Muslim holy book. Muslims believe the text within it were revealed to the prophet Muhammed from Allah. </a:t>
                      </a:r>
                      <a:endParaRPr lang="en-GB" sz="1000">
                        <a:effectLst/>
                      </a:endParaRPr>
                    </a:p>
                    <a:p>
                      <a:pPr>
                        <a:lnSpc>
                          <a:spcPct val="107000"/>
                        </a:lnSpc>
                        <a:spcAft>
                          <a:spcPts val="0"/>
                        </a:spcAft>
                      </a:pPr>
                      <a:r>
                        <a:rPr lang="en-US" sz="1300" u="sng">
                          <a:effectLst/>
                          <a:hlinkClick r:id="rId4"/>
                        </a:rPr>
                        <a:t>https://youtu.be/nw6mibx-cec</a:t>
                      </a:r>
                      <a:r>
                        <a:rPr lang="en-US" sz="13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2489996584"/>
                  </a:ext>
                </a:extLst>
              </a:tr>
              <a:tr h="468836">
                <a:tc>
                  <a:txBody>
                    <a:bodyPr/>
                    <a:lstStyle/>
                    <a:p>
                      <a:pPr algn="ctr">
                        <a:lnSpc>
                          <a:spcPct val="107000"/>
                        </a:lnSpc>
                        <a:spcAft>
                          <a:spcPts val="0"/>
                        </a:spcAft>
                      </a:pPr>
                      <a:r>
                        <a:rPr lang="en-US" sz="1500">
                          <a:effectLst/>
                        </a:rPr>
                        <a:t>Wudu</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a:effectLst/>
                        </a:rPr>
                        <a:t>The second pillar of Islam. An Arabic word that means to pray or bless.</a:t>
                      </a:r>
                      <a:endParaRPr lang="en-GB" sz="1000">
                        <a:effectLst/>
                      </a:endParaRPr>
                    </a:p>
                    <a:p>
                      <a:pPr>
                        <a:lnSpc>
                          <a:spcPct val="107000"/>
                        </a:lnSpc>
                        <a:spcAft>
                          <a:spcPts val="0"/>
                        </a:spcAft>
                      </a:pPr>
                      <a:r>
                        <a:rPr lang="en-US" sz="1300" u="sng">
                          <a:effectLst/>
                          <a:hlinkClick r:id="rId5"/>
                        </a:rPr>
                        <a:t>https://youtu.be/q_WEa9IobmI</a:t>
                      </a:r>
                      <a:r>
                        <a:rPr lang="en-US" sz="13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4253857477"/>
                  </a:ext>
                </a:extLst>
              </a:tr>
              <a:tr h="468836">
                <a:tc>
                  <a:txBody>
                    <a:bodyPr/>
                    <a:lstStyle/>
                    <a:p>
                      <a:pPr algn="ctr">
                        <a:lnSpc>
                          <a:spcPct val="107000"/>
                        </a:lnSpc>
                        <a:spcAft>
                          <a:spcPts val="0"/>
                        </a:spcAft>
                      </a:pPr>
                      <a:r>
                        <a:rPr lang="en-US" sz="1500">
                          <a:effectLst/>
                        </a:rPr>
                        <a:t>Shahadah</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dirty="0">
                          <a:effectLst/>
                        </a:rPr>
                        <a:t>The first pillar of Islam. The Muslim declaration of faith. </a:t>
                      </a:r>
                      <a:endParaRPr lang="en-GB" sz="1000" dirty="0">
                        <a:effectLst/>
                      </a:endParaRPr>
                    </a:p>
                    <a:p>
                      <a:pPr>
                        <a:lnSpc>
                          <a:spcPct val="107000"/>
                        </a:lnSpc>
                        <a:spcAft>
                          <a:spcPts val="0"/>
                        </a:spcAft>
                      </a:pPr>
                      <a:r>
                        <a:rPr lang="en-US" sz="1300" u="sng" dirty="0">
                          <a:effectLst/>
                          <a:hlinkClick r:id="rId6"/>
                        </a:rPr>
                        <a:t>https://youtu.be/Z1uYIpD_SyE</a:t>
                      </a:r>
                      <a:r>
                        <a:rPr lang="en-US" sz="13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2594086421"/>
                  </a:ext>
                </a:extLst>
              </a:tr>
              <a:tr h="703254">
                <a:tc>
                  <a:txBody>
                    <a:bodyPr/>
                    <a:lstStyle/>
                    <a:p>
                      <a:pPr algn="ctr">
                        <a:lnSpc>
                          <a:spcPct val="107000"/>
                        </a:lnSpc>
                        <a:spcAft>
                          <a:spcPts val="0"/>
                        </a:spcAft>
                      </a:pPr>
                      <a:r>
                        <a:rPr lang="en-US" sz="1500">
                          <a:effectLst/>
                        </a:rPr>
                        <a:t>Allah</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dirty="0">
                          <a:effectLst/>
                        </a:rPr>
                        <a:t>A city in Saudi Arabia. It is the most important and Holy place for Muslims as it is where the prophet Muhammed was born. Muslims all around the world pray facing this holy city.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1338425106"/>
                  </a:ext>
                </a:extLst>
              </a:tr>
              <a:tr h="535868">
                <a:tc>
                  <a:txBody>
                    <a:bodyPr/>
                    <a:lstStyle/>
                    <a:p>
                      <a:pPr algn="ctr">
                        <a:lnSpc>
                          <a:spcPct val="107000"/>
                        </a:lnSpc>
                        <a:spcAft>
                          <a:spcPts val="0"/>
                        </a:spcAft>
                      </a:pPr>
                      <a:r>
                        <a:rPr lang="en-US" sz="1500">
                          <a:effectLst/>
                        </a:rPr>
                        <a:t>Qur’an</a:t>
                      </a:r>
                      <a:endParaRPr lang="en-GB" sz="1000">
                        <a:effectLst/>
                      </a:endParaRPr>
                    </a:p>
                    <a:p>
                      <a:pPr algn="ctr">
                        <a:lnSpc>
                          <a:spcPct val="107000"/>
                        </a:lnSpc>
                        <a:spcAft>
                          <a:spcPts val="0"/>
                        </a:spcAft>
                      </a:pPr>
                      <a:r>
                        <a:rPr lang="en-US" sz="15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dirty="0">
                          <a:effectLst/>
                        </a:rPr>
                        <a:t>Ritual washing carried out before Muslim people pray.</a:t>
                      </a:r>
                      <a:endParaRPr lang="en-GB" sz="1000" dirty="0">
                        <a:effectLst/>
                      </a:endParaRPr>
                    </a:p>
                    <a:p>
                      <a:pPr>
                        <a:lnSpc>
                          <a:spcPct val="107000"/>
                        </a:lnSpc>
                        <a:spcAft>
                          <a:spcPts val="0"/>
                        </a:spcAft>
                      </a:pPr>
                      <a:r>
                        <a:rPr lang="en-US" sz="1300" u="sng" dirty="0">
                          <a:effectLst/>
                          <a:hlinkClick r:id="rId7"/>
                        </a:rPr>
                        <a:t>https://youtu.be/iV_nZJMLhmo</a:t>
                      </a:r>
                      <a:r>
                        <a:rPr lang="en-US" sz="13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3504478465"/>
                  </a:ext>
                </a:extLst>
              </a:tr>
              <a:tr h="535868">
                <a:tc>
                  <a:txBody>
                    <a:bodyPr/>
                    <a:lstStyle/>
                    <a:p>
                      <a:pPr algn="ctr">
                        <a:lnSpc>
                          <a:spcPct val="107000"/>
                        </a:lnSpc>
                        <a:spcAft>
                          <a:spcPts val="0"/>
                        </a:spcAft>
                      </a:pPr>
                      <a:r>
                        <a:rPr lang="en-US" sz="1500">
                          <a:effectLst/>
                        </a:rPr>
                        <a:t>Zakat</a:t>
                      </a:r>
                      <a:endParaRPr lang="en-GB" sz="1000">
                        <a:effectLst/>
                      </a:endParaRPr>
                    </a:p>
                    <a:p>
                      <a:pPr algn="ctr">
                        <a:lnSpc>
                          <a:spcPct val="107000"/>
                        </a:lnSpc>
                        <a:spcAft>
                          <a:spcPts val="0"/>
                        </a:spcAft>
                      </a:pPr>
                      <a:r>
                        <a:rPr lang="en-US" sz="15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a:effectLst/>
                        </a:rPr>
                        <a:t>A piece of material placed on the ground to allow Muslim people to pray on a clean and pure space.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3291863501"/>
                  </a:ext>
                </a:extLst>
              </a:tr>
              <a:tr h="535868">
                <a:tc>
                  <a:txBody>
                    <a:bodyPr/>
                    <a:lstStyle/>
                    <a:p>
                      <a:pPr algn="ctr">
                        <a:lnSpc>
                          <a:spcPct val="107000"/>
                        </a:lnSpc>
                        <a:spcAft>
                          <a:spcPts val="0"/>
                        </a:spcAft>
                      </a:pPr>
                      <a:r>
                        <a:rPr lang="en-US" sz="1500">
                          <a:effectLst/>
                        </a:rPr>
                        <a:t>Salah</a:t>
                      </a:r>
                      <a:endParaRPr lang="en-GB" sz="1000">
                        <a:effectLst/>
                      </a:endParaRPr>
                    </a:p>
                    <a:p>
                      <a:pPr algn="ctr">
                        <a:lnSpc>
                          <a:spcPct val="107000"/>
                        </a:lnSpc>
                        <a:spcAft>
                          <a:spcPts val="0"/>
                        </a:spcAft>
                      </a:pPr>
                      <a:r>
                        <a:rPr lang="en-US" sz="15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a:effectLst/>
                        </a:rPr>
                        <a:t>Holy place of worship, learning and prayer for Muslims. </a:t>
                      </a:r>
                      <a:endParaRPr lang="en-GB" sz="1000">
                        <a:effectLst/>
                      </a:endParaRPr>
                    </a:p>
                    <a:p>
                      <a:pPr>
                        <a:lnSpc>
                          <a:spcPct val="107000"/>
                        </a:lnSpc>
                        <a:spcAft>
                          <a:spcPts val="0"/>
                        </a:spcAft>
                      </a:pPr>
                      <a:r>
                        <a:rPr lang="en-US" sz="1300" u="sng">
                          <a:effectLst/>
                          <a:hlinkClick r:id="rId8"/>
                        </a:rPr>
                        <a:t>https://youtu.be/hg_CbiGE9kk</a:t>
                      </a:r>
                      <a:r>
                        <a:rPr lang="en-US" sz="13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521064531"/>
                  </a:ext>
                </a:extLst>
              </a:tr>
              <a:tr h="535868">
                <a:tc>
                  <a:txBody>
                    <a:bodyPr/>
                    <a:lstStyle/>
                    <a:p>
                      <a:pPr algn="ctr">
                        <a:lnSpc>
                          <a:spcPct val="107000"/>
                        </a:lnSpc>
                        <a:spcAft>
                          <a:spcPts val="0"/>
                        </a:spcAft>
                      </a:pPr>
                      <a:r>
                        <a:rPr lang="en-US" sz="1500">
                          <a:effectLst/>
                        </a:rPr>
                        <a:t>Mosque</a:t>
                      </a:r>
                      <a:endParaRPr lang="en-GB" sz="1000">
                        <a:effectLst/>
                      </a:endParaRPr>
                    </a:p>
                    <a:p>
                      <a:pPr algn="ctr">
                        <a:lnSpc>
                          <a:spcPct val="107000"/>
                        </a:lnSpc>
                        <a:spcAft>
                          <a:spcPts val="0"/>
                        </a:spcAft>
                      </a:pPr>
                      <a:r>
                        <a:rPr lang="en-US" sz="15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a:effectLst/>
                        </a:rPr>
                        <a:t>The Arabic word for God.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3806177788"/>
                  </a:ext>
                </a:extLst>
              </a:tr>
              <a:tr h="937671">
                <a:tc>
                  <a:txBody>
                    <a:bodyPr/>
                    <a:lstStyle/>
                    <a:p>
                      <a:pPr algn="ctr">
                        <a:lnSpc>
                          <a:spcPct val="107000"/>
                        </a:lnSpc>
                        <a:spcAft>
                          <a:spcPts val="0"/>
                        </a:spcAft>
                      </a:pPr>
                      <a:r>
                        <a:rPr lang="en-US" sz="1500">
                          <a:effectLst/>
                        </a:rPr>
                        <a:t>Mecca</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GB" sz="1300">
                          <a:effectLst/>
                        </a:rPr>
                        <a:t>A veil worn by most Muslim women in the presence of any male outside of their immediate family, which usually covers the head and chest, and sometimes the face.</a:t>
                      </a:r>
                      <a:endParaRPr lang="en-GB" sz="1000">
                        <a:effectLst/>
                      </a:endParaRPr>
                    </a:p>
                    <a:p>
                      <a:pPr>
                        <a:lnSpc>
                          <a:spcPct val="107000"/>
                        </a:lnSpc>
                        <a:spcAft>
                          <a:spcPts val="0"/>
                        </a:spcAft>
                      </a:pPr>
                      <a:r>
                        <a:rPr lang="en-US" sz="1300" u="sng">
                          <a:effectLst/>
                          <a:hlinkClick r:id="rId9"/>
                        </a:rPr>
                        <a:t>https://youtu.be/rkYMNewfG5c</a:t>
                      </a:r>
                      <a:r>
                        <a:rPr lang="en-US" sz="13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494866780"/>
                  </a:ext>
                </a:extLst>
              </a:tr>
              <a:tr h="535868">
                <a:tc>
                  <a:txBody>
                    <a:bodyPr/>
                    <a:lstStyle/>
                    <a:p>
                      <a:pPr algn="ctr">
                        <a:lnSpc>
                          <a:spcPct val="107000"/>
                        </a:lnSpc>
                        <a:spcAft>
                          <a:spcPts val="0"/>
                        </a:spcAft>
                      </a:pPr>
                      <a:r>
                        <a:rPr lang="en-US" sz="1500">
                          <a:effectLst/>
                        </a:rPr>
                        <a:t>Prayer mat</a:t>
                      </a:r>
                      <a:endParaRPr lang="en-GB" sz="1000">
                        <a:effectLst/>
                      </a:endParaRPr>
                    </a:p>
                    <a:p>
                      <a:pPr algn="ctr">
                        <a:lnSpc>
                          <a:spcPct val="107000"/>
                        </a:lnSpc>
                        <a:spcAft>
                          <a:spcPts val="0"/>
                        </a:spcAft>
                      </a:pPr>
                      <a:r>
                        <a:rPr lang="en-US" sz="15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tc vMerge="1">
                  <a:txBody>
                    <a:bodyPr/>
                    <a:lstStyle/>
                    <a:p>
                      <a:endParaRPr lang="en-GB"/>
                    </a:p>
                  </a:txBody>
                  <a:tcPr/>
                </a:tc>
                <a:tc>
                  <a:txBody>
                    <a:bodyPr/>
                    <a:lstStyle/>
                    <a:p>
                      <a:pPr>
                        <a:lnSpc>
                          <a:spcPct val="107000"/>
                        </a:lnSpc>
                        <a:spcAft>
                          <a:spcPts val="0"/>
                        </a:spcAft>
                      </a:pPr>
                      <a:r>
                        <a:rPr lang="en-US" sz="1300" dirty="0">
                          <a:effectLst/>
                        </a:rPr>
                        <a:t>The third pillar of Islam. Compulsory giving of 2.5% of a person’s income.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4846" marR="64846" marT="0" marB="0"/>
                </a:tc>
                <a:extLst>
                  <a:ext uri="{0D108BD9-81ED-4DB2-BD59-A6C34878D82A}">
                    <a16:rowId xmlns:a16="http://schemas.microsoft.com/office/drawing/2014/main" val="2855835554"/>
                  </a:ext>
                </a:extLst>
              </a:tr>
            </a:tbl>
          </a:graphicData>
        </a:graphic>
      </p:graphicFrame>
      <p:sp>
        <p:nvSpPr>
          <p:cNvPr id="13" name="Rectangle 8"/>
          <p:cNvSpPr>
            <a:spLocks noChangeArrowheads="1"/>
          </p:cNvSpPr>
          <p:nvPr/>
        </p:nvSpPr>
        <p:spPr bwMode="auto">
          <a:xfrm>
            <a:off x="677863" y="4524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112" tIns="45720" rIns="450708" bIns="914112" numCol="1" anchor="ctr" anchorCtr="0" compatLnSpc="1">
            <a:prstTxWarp prst="textNoShape">
              <a:avLst/>
            </a:prstTxWarp>
            <a:spAutoFit/>
          </a:bodyPr>
          <a:lstStyle/>
          <a:p>
            <a:endParaRPr lang="en-GB"/>
          </a:p>
        </p:txBody>
      </p:sp>
      <p:sp>
        <p:nvSpPr>
          <p:cNvPr id="14" name="Rectangle 9"/>
          <p:cNvSpPr>
            <a:spLocks noChangeArrowheads="1"/>
          </p:cNvSpPr>
          <p:nvPr/>
        </p:nvSpPr>
        <p:spPr bwMode="auto">
          <a:xfrm>
            <a:off x="-1188719" y="64073"/>
            <a:ext cx="12399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Match</a:t>
            </a:r>
            <a:r>
              <a:rPr kumimoji="0" lang="en-US" altLang="en-US" b="0" i="0" u="none" strike="noStrike" cap="none" normalizeH="0" baseline="0" dirty="0">
                <a:ln>
                  <a:noFill/>
                </a:ln>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 the vocabulary to the definition opposite.</a:t>
            </a:r>
            <a:endParaRPr kumimoji="0" lang="en-GB" altLang="en-US"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There are some video clips you can watch to help you if you get stuck. </a:t>
            </a:r>
            <a:endParaRPr kumimoji="0" lang="en-GB" altLang="en-US" b="1" i="0" u="none" strike="noStrike" cap="none" normalizeH="0" baseline="0" dirty="0">
              <a:ln>
                <a:noFill/>
              </a:ln>
              <a:solidFill>
                <a:srgbClr val="222222"/>
              </a:solidFill>
              <a:effectLst/>
              <a:latin typeface="Trebuchet MS" panose="020B060302020202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100" b="1" i="0" u="none" strike="noStrike" cap="none" normalizeH="0" baseline="0" dirty="0">
                <a:ln>
                  <a:noFill/>
                </a:ln>
                <a:solidFill>
                  <a:srgbClr val="222222"/>
                </a:solidFill>
                <a:effectLst/>
                <a:latin typeface="Trebuchet MS" panose="020B0603020202020204" pitchFamily="34" charset="0"/>
                <a:ea typeface="Times New Roman" panose="02020603050405020304" pitchFamily="18" charset="0"/>
                <a:cs typeface="Times New Roman" panose="02020603050405020304" pitchFamily="18"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694984" y="6054969"/>
            <a:ext cx="609600" cy="609600"/>
          </a:xfrm>
          <a:prstGeom prst="rect">
            <a:avLst/>
          </a:prstGeom>
        </p:spPr>
      </p:pic>
    </p:spTree>
    <p:extLst>
      <p:ext uri="{BB962C8B-B14F-4D97-AF65-F5344CB8AC3E}">
        <p14:creationId xmlns:p14="http://schemas.microsoft.com/office/powerpoint/2010/main" val="160262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21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123405"/>
            <a:ext cx="8596668" cy="4917957"/>
          </a:xfrm>
        </p:spPr>
        <p:txBody>
          <a:bodyPr/>
          <a:lstStyle/>
          <a:p>
            <a:r>
              <a:rPr lang="en-GB" dirty="0"/>
              <a:t>Next week we will go through the words and definitions to see if you have got them all correct – so no need, this week, to email this work to the Ash class email.</a:t>
            </a:r>
          </a:p>
          <a:p>
            <a:r>
              <a:rPr lang="en-GB" dirty="0"/>
              <a:t>If you have any questions please contact us on ;</a:t>
            </a:r>
          </a:p>
          <a:p>
            <a:r>
              <a:rPr lang="en-GB" dirty="0">
                <a:hlinkClick r:id="rId4"/>
              </a:rPr>
              <a:t>ashteacher@west-malling.kent.sch.uk</a:t>
            </a:r>
            <a:endParaRPr lang="en-GB" dirty="0"/>
          </a:p>
          <a:p>
            <a:pPr algn="ctr"/>
            <a:r>
              <a:rPr lang="en-GB" dirty="0"/>
              <a:t>OR</a:t>
            </a:r>
          </a:p>
          <a:p>
            <a:r>
              <a:rPr lang="en-GB" dirty="0"/>
              <a:t>Join us for our weekly zoom session where we can answer any questions you may have.(check the class page for days and times).</a:t>
            </a:r>
          </a:p>
          <a:p>
            <a:pPr algn="ctr"/>
            <a:r>
              <a:rPr lang="en-GB" sz="4000" dirty="0"/>
              <a:t>Well Done Everyone</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52177" y="5736562"/>
            <a:ext cx="609600" cy="609600"/>
          </a:xfrm>
          <a:prstGeom prst="rect">
            <a:avLst/>
          </a:prstGeom>
        </p:spPr>
      </p:pic>
    </p:spTree>
    <p:extLst>
      <p:ext uri="{BB962C8B-B14F-4D97-AF65-F5344CB8AC3E}">
        <p14:creationId xmlns:p14="http://schemas.microsoft.com/office/powerpoint/2010/main" val="2253183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9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117</TotalTime>
  <Words>827</Words>
  <Application>Microsoft Office PowerPoint</Application>
  <PresentationFormat>Widescreen</PresentationFormat>
  <Paragraphs>68</Paragraphs>
  <Slides>9</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Trebuchet MS</vt:lpstr>
      <vt:lpstr>Wingdings 3</vt:lpstr>
      <vt:lpstr>Facet</vt:lpstr>
      <vt:lpstr>Year 6 – Term 3 R.E.  </vt:lpstr>
      <vt:lpstr>Hello Ash Class</vt:lpstr>
      <vt:lpstr>This term in R.E. we are focusing on the religion of Muslims which is called Islam. By the end of this term you should be able to answer the big question for this term :  Who Are Muslims and What do They Do? </vt:lpstr>
      <vt:lpstr>What do you already know about Muslims and what they believe?</vt:lpstr>
      <vt:lpstr>PowerPoint Presentation</vt:lpstr>
      <vt:lpstr>PowerPoint Presentation</vt:lpstr>
      <vt:lpstr>Knowledge Organiser</vt:lpstr>
      <vt:lpstr>PowerPoint Presentation</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 Term 3 R.E.</dc:title>
  <dc:creator>Julie LOFTING</dc:creator>
  <cp:lastModifiedBy>Julia LYALL</cp:lastModifiedBy>
  <cp:revision>16</cp:revision>
  <dcterms:created xsi:type="dcterms:W3CDTF">2021-01-02T15:01:50Z</dcterms:created>
  <dcterms:modified xsi:type="dcterms:W3CDTF">2021-01-04T15:49:36Z</dcterms:modified>
</cp:coreProperties>
</file>