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3"/>
  </p:notesMasterIdLst>
  <p:handoutMasterIdLst>
    <p:handoutMasterId r:id="rId24"/>
  </p:handoutMasterIdLst>
  <p:sldIdLst>
    <p:sldId id="261" r:id="rId2"/>
    <p:sldId id="301" r:id="rId3"/>
    <p:sldId id="300" r:id="rId4"/>
    <p:sldId id="287" r:id="rId5"/>
    <p:sldId id="295" r:id="rId6"/>
    <p:sldId id="306" r:id="rId7"/>
    <p:sldId id="313" r:id="rId8"/>
    <p:sldId id="307" r:id="rId9"/>
    <p:sldId id="308" r:id="rId10"/>
    <p:sldId id="309" r:id="rId11"/>
    <p:sldId id="310" r:id="rId12"/>
    <p:sldId id="311" r:id="rId13"/>
    <p:sldId id="312" r:id="rId14"/>
    <p:sldId id="296" r:id="rId15"/>
    <p:sldId id="264" r:id="rId16"/>
    <p:sldId id="298" r:id="rId17"/>
    <p:sldId id="315" r:id="rId18"/>
    <p:sldId id="320" r:id="rId19"/>
    <p:sldId id="319" r:id="rId20"/>
    <p:sldId id="305" r:id="rId21"/>
    <p:sldId id="268" r:id="rId22"/>
  </p:sldIdLst>
  <p:sldSz cx="9144000" cy="6858000" type="screen4x3"/>
  <p:notesSz cx="6858000" cy="9144000"/>
  <p:embeddedFontLst>
    <p:embeddedFont>
      <p:font typeface="ABeeZee" panose="020B0604020202020204" pitchFamily="50" charset="0"/>
      <p:regular r:id="rId25"/>
      <p:italic r:id="rId26"/>
    </p:embeddedFont>
    <p:embeddedFont>
      <p:font typeface="BPreplay" panose="02000503000000020004" pitchFamily="50" charset="0"/>
      <p:regular r:id="rId27"/>
      <p:bold r:id="rId28"/>
      <p:italic r:id="rId29"/>
      <p:boldItalic r:id="rId30"/>
    </p:embeddedFont>
    <p:embeddedFont>
      <p:font typeface="Calibri" panose="020F0502020204030204" pitchFamily="34" charset="0"/>
      <p:regular r:id="rId31"/>
      <p:bold r:id="rId32"/>
      <p:italic r:id="rId33"/>
      <p:boldItalic r:id="rId34"/>
    </p:embeddedFont>
    <p:embeddedFont>
      <p:font typeface="Sassoon Infant Md" panose="02000603050000020003" pitchFamily="50" charset="0"/>
      <p:regular r:id="rId35"/>
    </p:embeddedFont>
    <p:embeddedFont>
      <p:font typeface="Sassoon Infant Rg" panose="02000503030000020003" pitchFamily="50" charset="0"/>
      <p:regular r:id="rId36"/>
      <p:bold r:id="rId37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37">
          <p15:clr>
            <a:srgbClr val="A4A3A4"/>
          </p15:clr>
        </p15:guide>
        <p15:guide id="2" pos="2880">
          <p15:clr>
            <a:srgbClr val="A4A3A4"/>
          </p15:clr>
        </p15:guide>
        <p15:guide id="3" pos="363">
          <p15:clr>
            <a:srgbClr val="A4A3A4"/>
          </p15:clr>
        </p15:guide>
        <p15:guide id="4" orient="horz" pos="3997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23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59">
          <p15:clr>
            <a:srgbClr val="A4A3A4"/>
          </p15:clr>
        </p15:guide>
        <p15:guide id="9" orient="horz" pos="3861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311B8"/>
    <a:srgbClr val="2A3AD6"/>
    <a:srgbClr val="1F24E1"/>
    <a:srgbClr val="E1D298"/>
    <a:srgbClr val="FCA6EA"/>
    <a:srgbClr val="F539C4"/>
    <a:srgbClr val="F109BF"/>
    <a:srgbClr val="E5842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72" d="100"/>
          <a:sy n="72" d="100"/>
        </p:scale>
        <p:origin x="1308" y="66"/>
      </p:cViewPr>
      <p:guideLst>
        <p:guide orient="horz" pos="2137"/>
        <p:guide pos="2880"/>
        <p:guide pos="363"/>
        <p:guide orient="horz" pos="3997"/>
        <p:guide pos="5420"/>
        <p:guide orient="horz" pos="323"/>
        <p:guide pos="476"/>
        <p:guide orient="horz" pos="459"/>
        <p:guide orient="horz" pos="3861"/>
        <p:guide pos="5284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6" d="100"/>
          <a:sy n="86" d="100"/>
        </p:scale>
        <p:origin x="292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2.fntdata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10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1.fntdata"/><Relationship Id="rId33" Type="http://schemas.openxmlformats.org/officeDocument/2006/relationships/font" Target="fonts/font9.fntdata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5.fntdata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handoutMaster" Target="handoutMasters/handoutMaster1.xml"/><Relationship Id="rId32" Type="http://schemas.openxmlformats.org/officeDocument/2006/relationships/font" Target="fonts/font8.fntdata"/><Relationship Id="rId37" Type="http://schemas.openxmlformats.org/officeDocument/2006/relationships/font" Target="fonts/font13.fntdata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font" Target="fonts/font4.fntdata"/><Relationship Id="rId36" Type="http://schemas.openxmlformats.org/officeDocument/2006/relationships/font" Target="fonts/font12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3.fntdata"/><Relationship Id="rId30" Type="http://schemas.openxmlformats.org/officeDocument/2006/relationships/font" Target="fonts/font6.fntdata"/><Relationship Id="rId35" Type="http://schemas.openxmlformats.org/officeDocument/2006/relationships/font" Target="fonts/font11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A5413A32-50C9-4F41-93A8-8171929F8E38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A9EDDB0-1772-455A-AB49-82D8C2730108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9149D431-71DE-4723-AF50-3B535C74D35D}" type="datetimeFigureOut">
              <a:rPr lang="en-GB"/>
              <a:pPr>
                <a:defRPr/>
              </a:pPr>
              <a:t>10/02/2021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1F12039-B02F-414F-88E5-11F80E87FCAC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5013AB7-FE70-479E-AC86-A487F89E5AC3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fld id="{87F53B8C-2C31-49F1-B143-CDD0775A6818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FC222D56-1BDA-4812-9790-B96E3B4C05DE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9AC7270-247D-453C-94C1-CE02293E1A94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59EACC53-30BF-4988-80A9-6778D0FBC2F1}" type="datetimeFigureOut">
              <a:rPr lang="en-GB"/>
              <a:pPr>
                <a:defRPr/>
              </a:pPr>
              <a:t>10/02/2021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CD54F668-2C6E-41A8-9D4E-0B100A1747BB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BC1F4DD9-C813-4548-8E35-342A0A4F1EA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E9671DB-2F9B-4501-A2C3-04CE61551445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B332A71-AC21-4A02-B67E-68F014522DD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236EFBCD-5AF0-487E-A34D-C86FBC78DFC8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Slide Image Placeholder 1">
            <a:extLst>
              <a:ext uri="{FF2B5EF4-FFF2-40B4-BE49-F238E27FC236}">
                <a16:creationId xmlns:a16="http://schemas.microsoft.com/office/drawing/2014/main" id="{0CEFA6C0-3503-4555-8593-41F2F7A1B9DD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Notes Placeholder 2">
            <a:extLst>
              <a:ext uri="{FF2B5EF4-FFF2-40B4-BE49-F238E27FC236}">
                <a16:creationId xmlns:a16="http://schemas.microsoft.com/office/drawing/2014/main" id="{9D335BC7-7A64-4399-B534-AF9D38FFA511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9220" name="Slide Number Placeholder 3">
            <a:extLst>
              <a:ext uri="{FF2B5EF4-FFF2-40B4-BE49-F238E27FC236}">
                <a16:creationId xmlns:a16="http://schemas.microsoft.com/office/drawing/2014/main" id="{D91B53F9-C306-4AC3-AD4B-FCBAE41B281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Sassoon Infant Rg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9pPr>
          </a:lstStyle>
          <a:p>
            <a:fld id="{9DF43FE0-630B-4022-B834-26275CAF9FF4}" type="slidenum">
              <a:rPr lang="en-GB" altLang="en-US"/>
              <a:pPr/>
              <a:t>1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Slide Image Placeholder 1">
            <a:extLst>
              <a:ext uri="{FF2B5EF4-FFF2-40B4-BE49-F238E27FC236}">
                <a16:creationId xmlns:a16="http://schemas.microsoft.com/office/drawing/2014/main" id="{F4623BA5-7D60-4280-BA00-009EBD057B69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Notes Placeholder 2">
            <a:extLst>
              <a:ext uri="{FF2B5EF4-FFF2-40B4-BE49-F238E27FC236}">
                <a16:creationId xmlns:a16="http://schemas.microsoft.com/office/drawing/2014/main" id="{0089F49B-2714-4F7F-A064-FBB5CC55FB26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11268" name="Slide Number Placeholder 3">
            <a:extLst>
              <a:ext uri="{FF2B5EF4-FFF2-40B4-BE49-F238E27FC236}">
                <a16:creationId xmlns:a16="http://schemas.microsoft.com/office/drawing/2014/main" id="{F58BB3D6-8F2F-41AB-8025-EC0F7CBC3A2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Sassoon Infant Rg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9pPr>
          </a:lstStyle>
          <a:p>
            <a:fld id="{3C6887AC-DF9D-4889-A56A-CA0BE47125A7}" type="slidenum">
              <a:rPr lang="en-GB" altLang="en-US"/>
              <a:pPr/>
              <a:t>2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Image Placeholder 1">
            <a:extLst>
              <a:ext uri="{FF2B5EF4-FFF2-40B4-BE49-F238E27FC236}">
                <a16:creationId xmlns:a16="http://schemas.microsoft.com/office/drawing/2014/main" id="{5FE5CC5A-319C-4314-9D6C-5FAAC8D316B6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Notes Placeholder 2">
            <a:extLst>
              <a:ext uri="{FF2B5EF4-FFF2-40B4-BE49-F238E27FC236}">
                <a16:creationId xmlns:a16="http://schemas.microsoft.com/office/drawing/2014/main" id="{1DD47D30-BD5D-420B-9254-CE2A0D6FDFAA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13316" name="Slide Number Placeholder 3">
            <a:extLst>
              <a:ext uri="{FF2B5EF4-FFF2-40B4-BE49-F238E27FC236}">
                <a16:creationId xmlns:a16="http://schemas.microsoft.com/office/drawing/2014/main" id="{CEB2E527-F33A-436D-A3DE-5419B9FA455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Sassoon Infant Rg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9pPr>
          </a:lstStyle>
          <a:p>
            <a:fld id="{98484D62-B37F-4520-90B6-3252F8BC0A73}" type="slidenum">
              <a:rPr lang="en-GB" altLang="en-US"/>
              <a:pPr/>
              <a:t>3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Slide Image Placeholder 1">
            <a:extLst>
              <a:ext uri="{FF2B5EF4-FFF2-40B4-BE49-F238E27FC236}">
                <a16:creationId xmlns:a16="http://schemas.microsoft.com/office/drawing/2014/main" id="{256AD85D-295B-4B21-B248-06C6A502D620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Notes Placeholder 2">
            <a:extLst>
              <a:ext uri="{FF2B5EF4-FFF2-40B4-BE49-F238E27FC236}">
                <a16:creationId xmlns:a16="http://schemas.microsoft.com/office/drawing/2014/main" id="{EBCBF5BB-2EA0-4105-9EC4-FC06FFFC94D9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15364" name="Slide Number Placeholder 3">
            <a:extLst>
              <a:ext uri="{FF2B5EF4-FFF2-40B4-BE49-F238E27FC236}">
                <a16:creationId xmlns:a16="http://schemas.microsoft.com/office/drawing/2014/main" id="{2A1BED2D-5E4B-4EBB-B0E8-9F75807C286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Sassoon Infant Rg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9pPr>
          </a:lstStyle>
          <a:p>
            <a:fld id="{AE983DD3-03EA-459E-A89A-675275ECE5CB}" type="slidenum">
              <a:rPr lang="en-GB" altLang="en-US"/>
              <a:pPr/>
              <a:t>4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Slide Image Placeholder 1">
            <a:extLst>
              <a:ext uri="{FF2B5EF4-FFF2-40B4-BE49-F238E27FC236}">
                <a16:creationId xmlns:a16="http://schemas.microsoft.com/office/drawing/2014/main" id="{2E72635E-A1F8-4B68-B2E0-3060CCE49540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1" name="Notes Placeholder 2">
            <a:extLst>
              <a:ext uri="{FF2B5EF4-FFF2-40B4-BE49-F238E27FC236}">
                <a16:creationId xmlns:a16="http://schemas.microsoft.com/office/drawing/2014/main" id="{70542D83-8B71-4473-B0AF-8954E7C14F66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17412" name="Slide Number Placeholder 3">
            <a:extLst>
              <a:ext uri="{FF2B5EF4-FFF2-40B4-BE49-F238E27FC236}">
                <a16:creationId xmlns:a16="http://schemas.microsoft.com/office/drawing/2014/main" id="{324A576B-9D88-4B76-8321-EC0216B9B78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Sassoon Infant Rg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9pPr>
          </a:lstStyle>
          <a:p>
            <a:fld id="{C3D53742-D205-4823-92B1-E7058BA7F397}" type="slidenum">
              <a:rPr lang="en-GB" altLang="en-US"/>
              <a:pPr/>
              <a:t>5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Slide Image Placeholder 1">
            <a:extLst>
              <a:ext uri="{FF2B5EF4-FFF2-40B4-BE49-F238E27FC236}">
                <a16:creationId xmlns:a16="http://schemas.microsoft.com/office/drawing/2014/main" id="{172C82BB-144D-4EE0-8B77-04AF2F6E8FF8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459" name="Notes Placeholder 2">
            <a:extLst>
              <a:ext uri="{FF2B5EF4-FFF2-40B4-BE49-F238E27FC236}">
                <a16:creationId xmlns:a16="http://schemas.microsoft.com/office/drawing/2014/main" id="{4775C20C-10A5-4C7F-B4C2-BB5A410FD76C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19460" name="Slide Number Placeholder 3">
            <a:extLst>
              <a:ext uri="{FF2B5EF4-FFF2-40B4-BE49-F238E27FC236}">
                <a16:creationId xmlns:a16="http://schemas.microsoft.com/office/drawing/2014/main" id="{912DBE69-A76D-4F33-B65B-B8F7A7B0A3E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Sassoon Infant Rg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9pPr>
          </a:lstStyle>
          <a:p>
            <a:fld id="{1DD6F208-818B-44A3-B762-355A8910F364}" type="slidenum">
              <a:rPr lang="en-GB" altLang="en-US"/>
              <a:pPr/>
              <a:t>6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lide Image Placeholder 1">
            <a:extLst>
              <a:ext uri="{FF2B5EF4-FFF2-40B4-BE49-F238E27FC236}">
                <a16:creationId xmlns:a16="http://schemas.microsoft.com/office/drawing/2014/main" id="{CD078130-EEEC-4607-838D-2F172C42F7EC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1507" name="Notes Placeholder 2">
            <a:extLst>
              <a:ext uri="{FF2B5EF4-FFF2-40B4-BE49-F238E27FC236}">
                <a16:creationId xmlns:a16="http://schemas.microsoft.com/office/drawing/2014/main" id="{901A11F0-CB19-493A-BF0B-DE175DF777AB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21508" name="Slide Number Placeholder 3">
            <a:extLst>
              <a:ext uri="{FF2B5EF4-FFF2-40B4-BE49-F238E27FC236}">
                <a16:creationId xmlns:a16="http://schemas.microsoft.com/office/drawing/2014/main" id="{13581E6E-6864-4EFF-A852-0EF83205D3E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Sassoon Infant Rg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9pPr>
          </a:lstStyle>
          <a:p>
            <a:fld id="{BF81180E-9B10-423B-A8C2-D5BAF5CE20AD}" type="slidenum">
              <a:rPr lang="en-GB" altLang="en-US"/>
              <a:pPr/>
              <a:t>7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Slide Image Placeholder 1">
            <a:extLst>
              <a:ext uri="{FF2B5EF4-FFF2-40B4-BE49-F238E27FC236}">
                <a16:creationId xmlns:a16="http://schemas.microsoft.com/office/drawing/2014/main" id="{8F3A2625-C7A1-43E3-9E3B-14CE66651F1A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3555" name="Notes Placeholder 2">
            <a:extLst>
              <a:ext uri="{FF2B5EF4-FFF2-40B4-BE49-F238E27FC236}">
                <a16:creationId xmlns:a16="http://schemas.microsoft.com/office/drawing/2014/main" id="{E92CC3A4-AC6E-45E7-977B-28AAE3145A81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23556" name="Slide Number Placeholder 3">
            <a:extLst>
              <a:ext uri="{FF2B5EF4-FFF2-40B4-BE49-F238E27FC236}">
                <a16:creationId xmlns:a16="http://schemas.microsoft.com/office/drawing/2014/main" id="{58CEEE5A-7AB5-4C9B-8EB9-639A744331F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Sassoon Infant Rg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9pPr>
          </a:lstStyle>
          <a:p>
            <a:fld id="{533B46D4-1D6A-430A-9389-4CDE08587D51}" type="slidenum">
              <a:rPr lang="en-GB" altLang="en-US"/>
              <a:pPr/>
              <a:t>8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Slide Image Placeholder 1">
            <a:extLst>
              <a:ext uri="{FF2B5EF4-FFF2-40B4-BE49-F238E27FC236}">
                <a16:creationId xmlns:a16="http://schemas.microsoft.com/office/drawing/2014/main" id="{BC78E6FC-CAD7-48C6-945D-CBD32E1F761C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5603" name="Notes Placeholder 2">
            <a:extLst>
              <a:ext uri="{FF2B5EF4-FFF2-40B4-BE49-F238E27FC236}">
                <a16:creationId xmlns:a16="http://schemas.microsoft.com/office/drawing/2014/main" id="{B213B271-0F33-4FD0-99B7-39A3E0AEFD4F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25604" name="Slide Number Placeholder 3">
            <a:extLst>
              <a:ext uri="{FF2B5EF4-FFF2-40B4-BE49-F238E27FC236}">
                <a16:creationId xmlns:a16="http://schemas.microsoft.com/office/drawing/2014/main" id="{FF5EF7D8-D360-4A06-B8BE-1E06E5B3BBE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Sassoon Infant Rg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9pPr>
          </a:lstStyle>
          <a:p>
            <a:fld id="{BFD5C909-6FD4-4531-8C7B-2808413E097C}" type="slidenum">
              <a:rPr lang="en-GB" altLang="en-US"/>
              <a:pPr/>
              <a:t>9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Slide Image Placeholder 1">
            <a:extLst>
              <a:ext uri="{FF2B5EF4-FFF2-40B4-BE49-F238E27FC236}">
                <a16:creationId xmlns:a16="http://schemas.microsoft.com/office/drawing/2014/main" id="{ACB7001D-4F11-4E90-8912-F6796B52D87B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7651" name="Notes Placeholder 2">
            <a:extLst>
              <a:ext uri="{FF2B5EF4-FFF2-40B4-BE49-F238E27FC236}">
                <a16:creationId xmlns:a16="http://schemas.microsoft.com/office/drawing/2014/main" id="{B06E9839-4B97-410F-BBE6-815EE14EFFD6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27652" name="Slide Number Placeholder 3">
            <a:extLst>
              <a:ext uri="{FF2B5EF4-FFF2-40B4-BE49-F238E27FC236}">
                <a16:creationId xmlns:a16="http://schemas.microsoft.com/office/drawing/2014/main" id="{458B8FCC-97AD-41C6-891C-41C2E2D2E25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Sassoon Infant Rg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9pPr>
          </a:lstStyle>
          <a:p>
            <a:fld id="{595141CF-0914-4432-A49A-8378793DE2C9}" type="slidenum">
              <a:rPr lang="en-GB" altLang="en-US"/>
              <a:pPr/>
              <a:t>10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Image Placeholder 1">
            <a:extLst>
              <a:ext uri="{FF2B5EF4-FFF2-40B4-BE49-F238E27FC236}">
                <a16:creationId xmlns:a16="http://schemas.microsoft.com/office/drawing/2014/main" id="{C3656443-6785-45FB-B3FF-A01C8E6E4DBA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9699" name="Notes Placeholder 2">
            <a:extLst>
              <a:ext uri="{FF2B5EF4-FFF2-40B4-BE49-F238E27FC236}">
                <a16:creationId xmlns:a16="http://schemas.microsoft.com/office/drawing/2014/main" id="{C85174F1-C689-42E0-A987-C08B770481CD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29700" name="Slide Number Placeholder 3">
            <a:extLst>
              <a:ext uri="{FF2B5EF4-FFF2-40B4-BE49-F238E27FC236}">
                <a16:creationId xmlns:a16="http://schemas.microsoft.com/office/drawing/2014/main" id="{86EE3069-090D-4E2C-8DB9-E124C72AD5B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Sassoon Infant Rg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9pPr>
          </a:lstStyle>
          <a:p>
            <a:fld id="{08427D0E-C3C2-4708-9048-CFCB2AFF0FCF}" type="slidenum">
              <a:rPr lang="en-GB" altLang="en-US"/>
              <a:pPr/>
              <a:t>11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Slide Image Placeholder 1">
            <a:extLst>
              <a:ext uri="{FF2B5EF4-FFF2-40B4-BE49-F238E27FC236}">
                <a16:creationId xmlns:a16="http://schemas.microsoft.com/office/drawing/2014/main" id="{82BC9D20-D187-4D19-8B81-DD9D8DCFDD9A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1747" name="Notes Placeholder 2">
            <a:extLst>
              <a:ext uri="{FF2B5EF4-FFF2-40B4-BE49-F238E27FC236}">
                <a16:creationId xmlns:a16="http://schemas.microsoft.com/office/drawing/2014/main" id="{EFA2890E-3638-4019-8581-C3D6BC49D87D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31748" name="Slide Number Placeholder 3">
            <a:extLst>
              <a:ext uri="{FF2B5EF4-FFF2-40B4-BE49-F238E27FC236}">
                <a16:creationId xmlns:a16="http://schemas.microsoft.com/office/drawing/2014/main" id="{48104408-27CE-493B-A6DB-64AF0FAA1D6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Sassoon Infant Rg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9pPr>
          </a:lstStyle>
          <a:p>
            <a:fld id="{2398CB1C-05B9-4B4D-8EF3-41D623B4B556}" type="slidenum">
              <a:rPr lang="en-GB" altLang="en-US"/>
              <a:pPr/>
              <a:t>12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Slide Image Placeholder 1">
            <a:extLst>
              <a:ext uri="{FF2B5EF4-FFF2-40B4-BE49-F238E27FC236}">
                <a16:creationId xmlns:a16="http://schemas.microsoft.com/office/drawing/2014/main" id="{0F5380CD-A766-407E-943F-01999EE4438F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3795" name="Notes Placeholder 2">
            <a:extLst>
              <a:ext uri="{FF2B5EF4-FFF2-40B4-BE49-F238E27FC236}">
                <a16:creationId xmlns:a16="http://schemas.microsoft.com/office/drawing/2014/main" id="{974C6970-46D7-4E14-92A9-D782AD999359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33796" name="Slide Number Placeholder 3">
            <a:extLst>
              <a:ext uri="{FF2B5EF4-FFF2-40B4-BE49-F238E27FC236}">
                <a16:creationId xmlns:a16="http://schemas.microsoft.com/office/drawing/2014/main" id="{832C6967-796C-45B6-99CA-5B649B7A0F7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Sassoon Infant Rg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9pPr>
          </a:lstStyle>
          <a:p>
            <a:fld id="{96DA353A-1CAC-4788-B4B4-BD391375F0B7}" type="slidenum">
              <a:rPr lang="en-GB" altLang="en-US"/>
              <a:pPr/>
              <a:t>13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Slide Image Placeholder 1">
            <a:extLst>
              <a:ext uri="{FF2B5EF4-FFF2-40B4-BE49-F238E27FC236}">
                <a16:creationId xmlns:a16="http://schemas.microsoft.com/office/drawing/2014/main" id="{DC275E47-06FE-420F-9451-1CBDA1117080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5843" name="Notes Placeholder 2">
            <a:extLst>
              <a:ext uri="{FF2B5EF4-FFF2-40B4-BE49-F238E27FC236}">
                <a16:creationId xmlns:a16="http://schemas.microsoft.com/office/drawing/2014/main" id="{DFF4EA65-FB46-45F2-9B36-1948A2540810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35844" name="Slide Number Placeholder 3">
            <a:extLst>
              <a:ext uri="{FF2B5EF4-FFF2-40B4-BE49-F238E27FC236}">
                <a16:creationId xmlns:a16="http://schemas.microsoft.com/office/drawing/2014/main" id="{BEFFC79A-736C-44D1-8AC4-910B8498588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Sassoon Infant Rg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9pPr>
          </a:lstStyle>
          <a:p>
            <a:fld id="{BC183189-E6E3-45D8-9DB2-8B539C314AF2}" type="slidenum">
              <a:rPr lang="en-GB" altLang="en-US"/>
              <a:pPr/>
              <a:t>14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Slide Image Placeholder 1">
            <a:extLst>
              <a:ext uri="{FF2B5EF4-FFF2-40B4-BE49-F238E27FC236}">
                <a16:creationId xmlns:a16="http://schemas.microsoft.com/office/drawing/2014/main" id="{6BEA3863-421E-4D72-B5F8-56CBEDE7F326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7891" name="Notes Placeholder 2">
            <a:extLst>
              <a:ext uri="{FF2B5EF4-FFF2-40B4-BE49-F238E27FC236}">
                <a16:creationId xmlns:a16="http://schemas.microsoft.com/office/drawing/2014/main" id="{6DFFB53D-8DBD-49C3-B074-4A095CA4BB07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37892" name="Slide Number Placeholder 3">
            <a:extLst>
              <a:ext uri="{FF2B5EF4-FFF2-40B4-BE49-F238E27FC236}">
                <a16:creationId xmlns:a16="http://schemas.microsoft.com/office/drawing/2014/main" id="{BC6BB058-9F16-4AD4-BA24-D3162B975D2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Sassoon Infant Rg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9pPr>
          </a:lstStyle>
          <a:p>
            <a:fld id="{701C6DC9-6F46-498D-A3DA-F753AE5C0437}" type="slidenum">
              <a:rPr lang="en-GB" altLang="en-US"/>
              <a:pPr/>
              <a:t>15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Slide Image Placeholder 1">
            <a:extLst>
              <a:ext uri="{FF2B5EF4-FFF2-40B4-BE49-F238E27FC236}">
                <a16:creationId xmlns:a16="http://schemas.microsoft.com/office/drawing/2014/main" id="{D18EFE9C-6E5D-468F-8920-DA0052C593DE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9939" name="Notes Placeholder 2">
            <a:extLst>
              <a:ext uri="{FF2B5EF4-FFF2-40B4-BE49-F238E27FC236}">
                <a16:creationId xmlns:a16="http://schemas.microsoft.com/office/drawing/2014/main" id="{25608501-7C83-4D88-B05C-7B85105538CD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39940" name="Slide Number Placeholder 3">
            <a:extLst>
              <a:ext uri="{FF2B5EF4-FFF2-40B4-BE49-F238E27FC236}">
                <a16:creationId xmlns:a16="http://schemas.microsoft.com/office/drawing/2014/main" id="{64EBC9F9-2C91-44C0-8B4F-954B8888CE1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Sassoon Infant Rg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9pPr>
          </a:lstStyle>
          <a:p>
            <a:fld id="{EF2034B0-4BFA-42DA-9AEE-F913E12FBCD1}" type="slidenum">
              <a:rPr lang="en-GB" altLang="en-US"/>
              <a:pPr/>
              <a:t>16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Slide Image Placeholder 1">
            <a:extLst>
              <a:ext uri="{FF2B5EF4-FFF2-40B4-BE49-F238E27FC236}">
                <a16:creationId xmlns:a16="http://schemas.microsoft.com/office/drawing/2014/main" id="{CBEA4BFC-F595-4710-A255-C8A1045C8C73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1987" name="Notes Placeholder 2">
            <a:extLst>
              <a:ext uri="{FF2B5EF4-FFF2-40B4-BE49-F238E27FC236}">
                <a16:creationId xmlns:a16="http://schemas.microsoft.com/office/drawing/2014/main" id="{0BD7926C-F7EE-4A7E-8A0C-DB6D3EB78222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41988" name="Slide Number Placeholder 3">
            <a:extLst>
              <a:ext uri="{FF2B5EF4-FFF2-40B4-BE49-F238E27FC236}">
                <a16:creationId xmlns:a16="http://schemas.microsoft.com/office/drawing/2014/main" id="{6248DBBB-540C-4BED-9302-D154C0652EA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Sassoon Infant Rg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9pPr>
          </a:lstStyle>
          <a:p>
            <a:fld id="{B6E95CD3-1B8E-4CE9-BAD7-55E78E139051}" type="slidenum">
              <a:rPr lang="en-GB" altLang="en-US"/>
              <a:pPr/>
              <a:t>17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Slide Image Placeholder 1">
            <a:extLst>
              <a:ext uri="{FF2B5EF4-FFF2-40B4-BE49-F238E27FC236}">
                <a16:creationId xmlns:a16="http://schemas.microsoft.com/office/drawing/2014/main" id="{579FA82C-2C45-4081-8C9D-B194B6FC99F3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4035" name="Notes Placeholder 2">
            <a:extLst>
              <a:ext uri="{FF2B5EF4-FFF2-40B4-BE49-F238E27FC236}">
                <a16:creationId xmlns:a16="http://schemas.microsoft.com/office/drawing/2014/main" id="{22F16EEA-3FE6-4515-9955-ED766DEB653F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44036" name="Slide Number Placeholder 3">
            <a:extLst>
              <a:ext uri="{FF2B5EF4-FFF2-40B4-BE49-F238E27FC236}">
                <a16:creationId xmlns:a16="http://schemas.microsoft.com/office/drawing/2014/main" id="{183987D5-1349-4184-965A-020388EBD8B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Sassoon Infant Rg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9pPr>
          </a:lstStyle>
          <a:p>
            <a:fld id="{815736CF-F0D3-4712-92FB-BB6220C7D36F}" type="slidenum">
              <a:rPr lang="en-GB" altLang="en-US"/>
              <a:pPr/>
              <a:t>18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Slide Image Placeholder 1">
            <a:extLst>
              <a:ext uri="{FF2B5EF4-FFF2-40B4-BE49-F238E27FC236}">
                <a16:creationId xmlns:a16="http://schemas.microsoft.com/office/drawing/2014/main" id="{E573B58B-4432-429F-A2B0-E6A72FFED4AA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6083" name="Notes Placeholder 2">
            <a:extLst>
              <a:ext uri="{FF2B5EF4-FFF2-40B4-BE49-F238E27FC236}">
                <a16:creationId xmlns:a16="http://schemas.microsoft.com/office/drawing/2014/main" id="{BD564785-2533-4C35-A350-4DFE612398FC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46084" name="Slide Number Placeholder 3">
            <a:extLst>
              <a:ext uri="{FF2B5EF4-FFF2-40B4-BE49-F238E27FC236}">
                <a16:creationId xmlns:a16="http://schemas.microsoft.com/office/drawing/2014/main" id="{1B42F6AA-9A85-43DF-A73D-4ACBBE99EF8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Sassoon Infant Rg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9pPr>
          </a:lstStyle>
          <a:p>
            <a:fld id="{5D1E0EB0-5EBE-46B0-B89B-0448B394D57D}" type="slidenum">
              <a:rPr lang="en-GB" altLang="en-US"/>
              <a:pPr/>
              <a:t>19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Slide Image Placeholder 1">
            <a:extLst>
              <a:ext uri="{FF2B5EF4-FFF2-40B4-BE49-F238E27FC236}">
                <a16:creationId xmlns:a16="http://schemas.microsoft.com/office/drawing/2014/main" id="{8309BCB6-FC60-4DD5-A567-1D73DE72FEB2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8131" name="Notes Placeholder 2">
            <a:extLst>
              <a:ext uri="{FF2B5EF4-FFF2-40B4-BE49-F238E27FC236}">
                <a16:creationId xmlns:a16="http://schemas.microsoft.com/office/drawing/2014/main" id="{F306CBF1-D0B9-4D34-8465-7BF12B1E4473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48132" name="Slide Number Placeholder 3">
            <a:extLst>
              <a:ext uri="{FF2B5EF4-FFF2-40B4-BE49-F238E27FC236}">
                <a16:creationId xmlns:a16="http://schemas.microsoft.com/office/drawing/2014/main" id="{D850182A-9A03-49C2-B510-B29223C654F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Sassoon Infant Rg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9pPr>
          </a:lstStyle>
          <a:p>
            <a:fld id="{6FEA65CB-0407-45F5-8B8B-BE8283DB7450}" type="slidenum">
              <a:rPr lang="en-GB" altLang="en-US"/>
              <a:pPr/>
              <a:t>20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Slide Image Placeholder 1">
            <a:extLst>
              <a:ext uri="{FF2B5EF4-FFF2-40B4-BE49-F238E27FC236}">
                <a16:creationId xmlns:a16="http://schemas.microsoft.com/office/drawing/2014/main" id="{084C381B-1804-4736-A8A5-05D2A8C09B15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9155" name="Notes Placeholder 2">
            <a:extLst>
              <a:ext uri="{FF2B5EF4-FFF2-40B4-BE49-F238E27FC236}">
                <a16:creationId xmlns:a16="http://schemas.microsoft.com/office/drawing/2014/main" id="{28DAD747-299A-4B28-8CD1-17F86630D09C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49156" name="Slide Number Placeholder 3">
            <a:extLst>
              <a:ext uri="{FF2B5EF4-FFF2-40B4-BE49-F238E27FC236}">
                <a16:creationId xmlns:a16="http://schemas.microsoft.com/office/drawing/2014/main" id="{8A553342-0666-4548-BF31-4AC518F4369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Sassoon Infant Rg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9pPr>
          </a:lstStyle>
          <a:p>
            <a:fld id="{6B83B283-823E-4018-AE3D-E9509445EB39}" type="slidenum">
              <a:rPr lang="en-GB" altLang="en-US"/>
              <a:pPr/>
              <a:t>21</a:t>
            </a:fld>
            <a:endParaRPr lang="en-GB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2D137D41-0973-4408-9AE2-030F3C32604E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5" name="Picture 14">
            <a:extLst>
              <a:ext uri="{FF2B5EF4-FFF2-40B4-BE49-F238E27FC236}">
                <a16:creationId xmlns:a16="http://schemas.microsoft.com/office/drawing/2014/main" id="{55431048-992A-42C9-B37B-982DBB6E487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>
            <a:normAutofit/>
          </a:bodyPr>
          <a:lstStyle>
            <a:lvl1pPr algn="ctr">
              <a:defRPr sz="4000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725" y="3602038"/>
            <a:ext cx="8201025" cy="1655762"/>
          </a:xfrm>
        </p:spPr>
        <p:txBody>
          <a:bodyPr/>
          <a:lstStyle>
            <a:lvl1pPr marL="0" indent="0" algn="ctr">
              <a:buNone/>
              <a:defRPr sz="24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7282157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D13B42DD-00E1-4C8B-8246-B36002E01536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5" name="Picture 14">
            <a:extLst>
              <a:ext uri="{FF2B5EF4-FFF2-40B4-BE49-F238E27FC236}">
                <a16:creationId xmlns:a16="http://schemas.microsoft.com/office/drawing/2014/main" id="{566F2FC7-BAAB-45AF-AAF6-7BEED32B982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9366633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4">
            <a:extLst>
              <a:ext uri="{FF2B5EF4-FFF2-40B4-BE49-F238E27FC236}">
                <a16:creationId xmlns:a16="http://schemas.microsoft.com/office/drawing/2014/main" id="{D58F21D8-14B9-4326-9EAA-8425355896A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8" y="6700838"/>
            <a:ext cx="584200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49" y="549275"/>
            <a:ext cx="8181975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012" y="2014537"/>
            <a:ext cx="8181975" cy="4351338"/>
          </a:xfrm>
          <a:noFill/>
          <a:ln>
            <a:noFill/>
          </a:ln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246339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6564301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573792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>
            <a:extLst>
              <a:ext uri="{FF2B5EF4-FFF2-40B4-BE49-F238E27FC236}">
                <a16:creationId xmlns:a16="http://schemas.microsoft.com/office/drawing/2014/main" id="{69C26FFE-EA85-441C-A844-CA8352ACF37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8" y="6700838"/>
            <a:ext cx="584200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922974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8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FECC464C-F862-4E4F-8374-AA95E8A914F3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31FBA2C6-581A-4594-BCFF-E0C3F2C6C6FA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03" r:id="rId1"/>
    <p:sldLayoutId id="2147483904" r:id="rId2"/>
    <p:sldLayoutId id="2147483905" r:id="rId3"/>
    <p:sldLayoutId id="2147483901" r:id="rId4"/>
    <p:sldLayoutId id="2147483902" r:id="rId5"/>
    <p:sldLayoutId id="2147483906" r:id="rId6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kern="1200">
          <a:solidFill>
            <a:srgbClr val="1C1C1C"/>
          </a:solidFill>
          <a:latin typeface="Sassoon Infant Md" panose="02000603050000020003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" Target="slide14.xml"/><Relationship Id="rId3" Type="http://schemas.openxmlformats.org/officeDocument/2006/relationships/slideLayout" Target="../slideLayouts/slideLayout3.xml"/><Relationship Id="rId7" Type="http://schemas.openxmlformats.org/officeDocument/2006/relationships/slide" Target="slide5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5.png"/><Relationship Id="rId5" Type="http://schemas.openxmlformats.org/officeDocument/2006/relationships/slide" Target="slide2.xml"/><Relationship Id="rId10" Type="http://schemas.openxmlformats.org/officeDocument/2006/relationships/image" Target="../media/image6.png"/><Relationship Id="rId4" Type="http://schemas.openxmlformats.org/officeDocument/2006/relationships/notesSlide" Target="../notesSlides/notesSlide3.xml"/><Relationship Id="rId9" Type="http://schemas.openxmlformats.org/officeDocument/2006/relationships/slide" Target="slide1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6.png"/><Relationship Id="rId4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9.png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notesSlide" Target="../notesSlides/notesSlide6.xml"/><Relationship Id="rId9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2.png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11.png"/><Relationship Id="rId5" Type="http://schemas.openxmlformats.org/officeDocument/2006/relationships/image" Target="../media/image7.png"/><Relationship Id="rId4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6.png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13.png"/><Relationship Id="rId5" Type="http://schemas.openxmlformats.org/officeDocument/2006/relationships/image" Target="../media/image7.png"/><Relationship Id="rId4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6.png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14.png"/><Relationship Id="rId5" Type="http://schemas.openxmlformats.org/officeDocument/2006/relationships/image" Target="../media/image7.png"/><Relationship Id="rId4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6.png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15.png"/><Relationship Id="rId5" Type="http://schemas.openxmlformats.org/officeDocument/2006/relationships/image" Target="../media/image7.png"/><Relationship Id="rId4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6.png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16.png"/><Relationship Id="rId5" Type="http://schemas.openxmlformats.org/officeDocument/2006/relationships/image" Target="../media/image7.png"/><Relationship Id="rId4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6.png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image" Target="../media/image17.png"/><Relationship Id="rId5" Type="http://schemas.openxmlformats.org/officeDocument/2006/relationships/image" Target="../media/image7.png"/><Relationship Id="rId4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6.png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6" Type="http://schemas.openxmlformats.org/officeDocument/2006/relationships/image" Target="../media/image18.png"/><Relationship Id="rId5" Type="http://schemas.openxmlformats.org/officeDocument/2006/relationships/image" Target="../media/image7.png"/><Relationship Id="rId4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1.png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10" Type="http://schemas.openxmlformats.org/officeDocument/2006/relationships/image" Target="../media/image6.png"/><Relationship Id="rId4" Type="http://schemas.openxmlformats.org/officeDocument/2006/relationships/notesSlide" Target="../notesSlides/notesSlide15.xml"/><Relationship Id="rId9" Type="http://schemas.openxmlformats.org/officeDocument/2006/relationships/image" Target="../media/image2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6.png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notesSlide" Target="../notesSlides/notesSlide1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6.png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notesSlide" Target="../notesSlides/notesSlide18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7.png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6" Type="http://schemas.openxmlformats.org/officeDocument/2006/relationships/image" Target="../media/image26.png"/><Relationship Id="rId5" Type="http://schemas.openxmlformats.org/officeDocument/2006/relationships/image" Target="../media/image19.png"/><Relationship Id="rId4" Type="http://schemas.openxmlformats.org/officeDocument/2006/relationships/notesSlide" Target="../notesSlides/notesSlide19.xml"/><Relationship Id="rId9" Type="http://schemas.openxmlformats.org/officeDocument/2006/relationships/image" Target="../media/image6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4">
            <a:extLst>
              <a:ext uri="{FF2B5EF4-FFF2-40B4-BE49-F238E27FC236}">
                <a16:creationId xmlns:a16="http://schemas.microsoft.com/office/drawing/2014/main" id="{9C063DE4-E7CE-422D-AE95-F64DA8F3340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5" name="TextBox 6">
            <a:extLst>
              <a:ext uri="{FF2B5EF4-FFF2-40B4-BE49-F238E27FC236}">
                <a16:creationId xmlns:a16="http://schemas.microsoft.com/office/drawing/2014/main" id="{4791F7A0-7260-410D-9ED4-86ECE0C68BC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71688" y="6383338"/>
            <a:ext cx="49926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bg1"/>
                </a:solidFill>
                <a:latin typeface="BPreplay" pitchFamily="50" charset="0"/>
              </a:rPr>
              <a:t>Year One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A166F28-2E17-4737-B3B6-120B3C3A8C35}"/>
              </a:ext>
            </a:extLst>
          </p:cNvPr>
          <p:cNvSpPr/>
          <p:nvPr/>
        </p:nvSpPr>
        <p:spPr>
          <a:xfrm>
            <a:off x="0" y="6251575"/>
            <a:ext cx="9144000" cy="611188"/>
          </a:xfrm>
          <a:prstGeom prst="rect">
            <a:avLst/>
          </a:prstGeom>
          <a:solidFill>
            <a:srgbClr val="6C38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D151DEA4-35EC-48F6-9B84-AEA6870B3970}"/>
              </a:ext>
            </a:extLst>
          </p:cNvPr>
          <p:cNvCxnSpPr/>
          <p:nvPr/>
        </p:nvCxnSpPr>
        <p:spPr>
          <a:xfrm>
            <a:off x="0" y="6251575"/>
            <a:ext cx="9261475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198" name="TextBox 10">
            <a:extLst>
              <a:ext uri="{FF2B5EF4-FFF2-40B4-BE49-F238E27FC236}">
                <a16:creationId xmlns:a16="http://schemas.microsoft.com/office/drawing/2014/main" id="{D647FA55-B17D-4D73-8419-FA266D3BD3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57500" y="6464300"/>
            <a:ext cx="3421063" cy="207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800" b="1">
                <a:solidFill>
                  <a:schemeClr val="bg1"/>
                </a:solidFill>
                <a:latin typeface="BPreplay" pitchFamily="50" charset="0"/>
              </a:rPr>
              <a:t>SPaG </a:t>
            </a:r>
            <a:r>
              <a:rPr lang="en-GB" altLang="en-US" sz="800">
                <a:solidFill>
                  <a:schemeClr val="bg1"/>
                </a:solidFill>
                <a:latin typeface="BPreplay" pitchFamily="50" charset="0"/>
              </a:rPr>
              <a:t>| Sentences with Capital Letters and Full Stops </a:t>
            </a:r>
          </a:p>
        </p:txBody>
      </p:sp>
      <p:sp>
        <p:nvSpPr>
          <p:cNvPr id="8199" name="Title 17">
            <a:extLst>
              <a:ext uri="{FF2B5EF4-FFF2-40B4-BE49-F238E27FC236}">
                <a16:creationId xmlns:a16="http://schemas.microsoft.com/office/drawing/2014/main" id="{0E9D8F89-AA30-4EAD-867B-93FF8CC48B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1963" y="2359025"/>
            <a:ext cx="8221662" cy="655638"/>
          </a:xfrm>
        </p:spPr>
        <p:txBody>
          <a:bodyPr/>
          <a:lstStyle/>
          <a:p>
            <a:pPr eaLnBrk="1" hangingPunct="1"/>
            <a:r>
              <a:rPr lang="en-GB" altLang="en-US" sz="3700"/>
              <a:t>Spelling, Punctuation and Grammar</a:t>
            </a:r>
          </a:p>
        </p:txBody>
      </p:sp>
      <p:sp>
        <p:nvSpPr>
          <p:cNvPr id="8200" name="Text Placeholder 16">
            <a:extLst>
              <a:ext uri="{FF2B5EF4-FFF2-40B4-BE49-F238E27FC236}">
                <a16:creationId xmlns:a16="http://schemas.microsoft.com/office/drawing/2014/main" id="{D90AD425-1B44-4B2B-AA3D-91C8662E97F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655763" y="3200400"/>
            <a:ext cx="5832475" cy="542925"/>
          </a:xfrm>
        </p:spPr>
        <p:txBody>
          <a:bodyPr/>
          <a:lstStyle/>
          <a:p>
            <a:r>
              <a:rPr lang="en-GB" altLang="en-US">
                <a:cs typeface="BPreplay" pitchFamily="50" charset="0"/>
              </a:rPr>
              <a:t>Sentences with Capital Letters and Full Stops</a:t>
            </a:r>
          </a:p>
        </p:txBody>
      </p:sp>
      <p:pic>
        <p:nvPicPr>
          <p:cNvPr id="8201" name="Picture 2">
            <a:extLst>
              <a:ext uri="{FF2B5EF4-FFF2-40B4-BE49-F238E27FC236}">
                <a16:creationId xmlns:a16="http://schemas.microsoft.com/office/drawing/2014/main" id="{E22C66A5-D568-4C54-AB48-A87D0EF6EC3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5550" y="982663"/>
            <a:ext cx="1612900" cy="1071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5BD74708-9896-4471-B1B7-ACC0052FFA6B}"/>
              </a:ext>
            </a:extLst>
          </p:cNvPr>
          <p:cNvSpPr/>
          <p:nvPr/>
        </p:nvSpPr>
        <p:spPr>
          <a:xfrm>
            <a:off x="0" y="655638"/>
            <a:ext cx="9144000" cy="1112837"/>
          </a:xfrm>
          <a:prstGeom prst="rect">
            <a:avLst/>
          </a:prstGeom>
          <a:solidFill>
            <a:srgbClr val="FEFEFE">
              <a:alpha val="6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7" name="Title 7">
            <a:extLst>
              <a:ext uri="{FF2B5EF4-FFF2-40B4-BE49-F238E27FC236}">
                <a16:creationId xmlns:a16="http://schemas.microsoft.com/office/drawing/2014/main" id="{507C033A-1809-4CC1-BED2-F3D47550F082}"/>
              </a:ext>
            </a:extLst>
          </p:cNvPr>
          <p:cNvSpPr txBox="1">
            <a:spLocks/>
          </p:cNvSpPr>
          <p:nvPr/>
        </p:nvSpPr>
        <p:spPr>
          <a:xfrm>
            <a:off x="628650" y="582613"/>
            <a:ext cx="7886700" cy="1325562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algn="ctr" fontAlgn="auto">
              <a:spcAft>
                <a:spcPts val="0"/>
              </a:spcAft>
              <a:defRPr/>
            </a:pPr>
            <a:r>
              <a:rPr lang="en-GB" sz="3200" spc="-170" dirty="0">
                <a:latin typeface="+mj-lt"/>
                <a:cs typeface="BPreplay"/>
              </a:rPr>
              <a:t>Sentences with Capital Letters and Full Stops</a:t>
            </a:r>
            <a:endParaRPr lang="en-GB" sz="3200" spc="-170" dirty="0">
              <a:solidFill>
                <a:schemeClr val="tx1"/>
              </a:solidFill>
              <a:latin typeface="+mj-lt"/>
            </a:endParaRPr>
          </a:p>
        </p:txBody>
      </p:sp>
      <p:pic>
        <p:nvPicPr>
          <p:cNvPr id="10244" name="Twinkl Logo">
            <a:extLst>
              <a:ext uri="{FF2B5EF4-FFF2-40B4-BE49-F238E27FC236}">
                <a16:creationId xmlns:a16="http://schemas.microsoft.com/office/drawing/2014/main" id="{EFBE89B7-7F9A-451C-B32E-879EBB52F36D}"/>
              </a:ext>
            </a:extLst>
          </p:cNvPr>
          <p:cNvPicPr>
            <a:picLocks noChangeAspect="1"/>
          </p:cNvPicPr>
          <p:nvPr/>
        </p:nvPicPr>
        <p:blipFill>
          <a:blip r:embed="rId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8313" y="6092825"/>
            <a:ext cx="587375" cy="373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hlinkClick r:id="rId5" action="ppaction://hlinksldjump"/>
            <a:extLst>
              <a:ext uri="{FF2B5EF4-FFF2-40B4-BE49-F238E27FC236}">
                <a16:creationId xmlns:a16="http://schemas.microsoft.com/office/drawing/2014/main" id="{60CC60BE-3393-4CE2-A6F5-9029CE32E01B}"/>
              </a:ext>
            </a:extLst>
          </p:cNvPr>
          <p:cNvSpPr/>
          <p:nvPr/>
        </p:nvSpPr>
        <p:spPr>
          <a:xfrm>
            <a:off x="1100138" y="2635250"/>
            <a:ext cx="6932612" cy="619125"/>
          </a:xfrm>
          <a:prstGeom prst="rect">
            <a:avLst/>
          </a:prstGeom>
          <a:solidFill>
            <a:srgbClr val="F9FCFC">
              <a:alpha val="8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2291" name="Rectangle 9">
            <a:extLst>
              <a:ext uri="{FF2B5EF4-FFF2-40B4-BE49-F238E27FC236}">
                <a16:creationId xmlns:a16="http://schemas.microsoft.com/office/drawing/2014/main" id="{BDCB4646-EF09-47BA-9380-234687AB2BC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30588" y="2708275"/>
            <a:ext cx="2422525" cy="473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  <a:cs typeface="BPreplay" pitchFamily="50" charset="0"/>
              </a:rPr>
              <a:t>Introductory Activity</a:t>
            </a:r>
          </a:p>
        </p:txBody>
      </p:sp>
      <p:sp>
        <p:nvSpPr>
          <p:cNvPr id="11" name="Rectangle 10">
            <a:hlinkClick r:id="" action="ppaction://noaction"/>
            <a:extLst>
              <a:ext uri="{FF2B5EF4-FFF2-40B4-BE49-F238E27FC236}">
                <a16:creationId xmlns:a16="http://schemas.microsoft.com/office/drawing/2014/main" id="{52D5DF92-E5D2-4057-9B45-094A50D590B7}"/>
              </a:ext>
            </a:extLst>
          </p:cNvPr>
          <p:cNvSpPr/>
          <p:nvPr/>
        </p:nvSpPr>
        <p:spPr>
          <a:xfrm>
            <a:off x="1100138" y="3502025"/>
            <a:ext cx="6932612" cy="619125"/>
          </a:xfrm>
          <a:prstGeom prst="rect">
            <a:avLst/>
          </a:prstGeom>
          <a:solidFill>
            <a:srgbClr val="F9FCFC">
              <a:alpha val="8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2293" name="Rectangle 11">
            <a:extLst>
              <a:ext uri="{FF2B5EF4-FFF2-40B4-BE49-F238E27FC236}">
                <a16:creationId xmlns:a16="http://schemas.microsoft.com/office/drawing/2014/main" id="{95F09AB3-A2ED-4D99-92FE-0D8DFF8A2D0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89263" y="3543300"/>
            <a:ext cx="3308350" cy="473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  <a:cs typeface="BPreplay" pitchFamily="50" charset="0"/>
              </a:rPr>
              <a:t>Independent Focused Activity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1F3C4241-75B2-41B9-B11A-D7E6C5F1E75C}"/>
              </a:ext>
            </a:extLst>
          </p:cNvPr>
          <p:cNvSpPr/>
          <p:nvPr/>
        </p:nvSpPr>
        <p:spPr>
          <a:xfrm>
            <a:off x="1100138" y="4391025"/>
            <a:ext cx="6932612" cy="620713"/>
          </a:xfrm>
          <a:prstGeom prst="rect">
            <a:avLst/>
          </a:prstGeom>
          <a:solidFill>
            <a:srgbClr val="F9FCFC">
              <a:alpha val="8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2295" name="Rectangle 15">
            <a:extLst>
              <a:ext uri="{FF2B5EF4-FFF2-40B4-BE49-F238E27FC236}">
                <a16:creationId xmlns:a16="http://schemas.microsoft.com/office/drawing/2014/main" id="{0EE2F4F8-7727-4997-9AD2-0A2A9D0093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90888" y="4397375"/>
            <a:ext cx="2562225" cy="473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  <a:cs typeface="BPreplay" pitchFamily="50" charset="0"/>
              </a:rPr>
              <a:t>Consolidation Activity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52E986B5-43B8-4A4C-A918-DC31EE831FB7}"/>
              </a:ext>
            </a:extLst>
          </p:cNvPr>
          <p:cNvSpPr/>
          <p:nvPr/>
        </p:nvSpPr>
        <p:spPr>
          <a:xfrm>
            <a:off x="0" y="655638"/>
            <a:ext cx="9144000" cy="1112837"/>
          </a:xfrm>
          <a:prstGeom prst="rect">
            <a:avLst/>
          </a:prstGeom>
          <a:solidFill>
            <a:srgbClr val="FEFEFE">
              <a:alpha val="6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2297" name="Twinkl Logo">
            <a:extLst>
              <a:ext uri="{FF2B5EF4-FFF2-40B4-BE49-F238E27FC236}">
                <a16:creationId xmlns:a16="http://schemas.microsoft.com/office/drawing/2014/main" id="{1114CA7B-95AE-42F2-9C06-AFC0788926EC}"/>
              </a:ext>
            </a:extLst>
          </p:cNvPr>
          <p:cNvPicPr>
            <a:picLocks noChangeAspect="1"/>
          </p:cNvPicPr>
          <p:nvPr/>
        </p:nvPicPr>
        <p:blipFill>
          <a:blip r:embed="rId6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8313" y="6092825"/>
            <a:ext cx="587375" cy="373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Rectangle 14">
            <a:hlinkClick r:id="rId7" action="ppaction://hlinksldjump"/>
            <a:extLst>
              <a:ext uri="{FF2B5EF4-FFF2-40B4-BE49-F238E27FC236}">
                <a16:creationId xmlns:a16="http://schemas.microsoft.com/office/drawing/2014/main" id="{587BBA3A-E892-49DB-A323-4D387ABB77A8}"/>
              </a:ext>
            </a:extLst>
          </p:cNvPr>
          <p:cNvSpPr/>
          <p:nvPr/>
        </p:nvSpPr>
        <p:spPr>
          <a:xfrm>
            <a:off x="1100138" y="2743200"/>
            <a:ext cx="6932612" cy="619125"/>
          </a:xfrm>
          <a:prstGeom prst="rect">
            <a:avLst/>
          </a:prstGeom>
          <a:solidFill>
            <a:srgbClr val="F9FCFC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7" name="Rectangle 16">
            <a:hlinkClick r:id="rId8" action="ppaction://hlinksldjump"/>
            <a:extLst>
              <a:ext uri="{FF2B5EF4-FFF2-40B4-BE49-F238E27FC236}">
                <a16:creationId xmlns:a16="http://schemas.microsoft.com/office/drawing/2014/main" id="{B5D0D4CD-583E-4787-AE7E-420A005A3279}"/>
              </a:ext>
            </a:extLst>
          </p:cNvPr>
          <p:cNvSpPr/>
          <p:nvPr/>
        </p:nvSpPr>
        <p:spPr>
          <a:xfrm>
            <a:off x="1176338" y="3548063"/>
            <a:ext cx="6932612" cy="619125"/>
          </a:xfrm>
          <a:prstGeom prst="rect">
            <a:avLst/>
          </a:prstGeom>
          <a:solidFill>
            <a:srgbClr val="F9FCFC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1" name="Rectangle 20">
            <a:hlinkClick r:id="rId9" action="ppaction://hlinksldjump"/>
            <a:extLst>
              <a:ext uri="{FF2B5EF4-FFF2-40B4-BE49-F238E27FC236}">
                <a16:creationId xmlns:a16="http://schemas.microsoft.com/office/drawing/2014/main" id="{26F502DC-E756-4E90-9A71-709A1CBE0665}"/>
              </a:ext>
            </a:extLst>
          </p:cNvPr>
          <p:cNvSpPr/>
          <p:nvPr/>
        </p:nvSpPr>
        <p:spPr>
          <a:xfrm>
            <a:off x="1100138" y="4384675"/>
            <a:ext cx="6932612" cy="619125"/>
          </a:xfrm>
          <a:prstGeom prst="rect">
            <a:avLst/>
          </a:prstGeom>
          <a:solidFill>
            <a:srgbClr val="F9FCFC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3" name="Title 7">
            <a:extLst>
              <a:ext uri="{FF2B5EF4-FFF2-40B4-BE49-F238E27FC236}">
                <a16:creationId xmlns:a16="http://schemas.microsoft.com/office/drawing/2014/main" id="{492F741F-0A02-4AD4-95C3-F043DE788136}"/>
              </a:ext>
            </a:extLst>
          </p:cNvPr>
          <p:cNvSpPr txBox="1">
            <a:spLocks/>
          </p:cNvSpPr>
          <p:nvPr/>
        </p:nvSpPr>
        <p:spPr>
          <a:xfrm>
            <a:off x="628650" y="582613"/>
            <a:ext cx="7886700" cy="1325562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algn="ctr" fontAlgn="auto">
              <a:spcAft>
                <a:spcPts val="0"/>
              </a:spcAft>
              <a:defRPr/>
            </a:pPr>
            <a:r>
              <a:rPr lang="en-GB" sz="3200" spc="-170" dirty="0">
                <a:cs typeface="BPreplay"/>
              </a:rPr>
              <a:t>Sentences with Capital Letters and Full Stops</a:t>
            </a:r>
            <a:endParaRPr lang="en-GB" sz="3200" spc="-170" dirty="0">
              <a:solidFill>
                <a:schemeClr val="tx1"/>
              </a:solidFill>
            </a:endParaRPr>
          </a:p>
        </p:txBody>
      </p:sp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B41E4704-D1BB-4FCC-A7B1-F06E90C06B3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4161182" y="1916907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790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>
            <a:extLst>
              <a:ext uri="{FF2B5EF4-FFF2-40B4-BE49-F238E27FC236}">
                <a16:creationId xmlns:a16="http://schemas.microsoft.com/office/drawing/2014/main" id="{41645C44-E2E3-4E1F-95FF-702E5ADCAE9E}"/>
              </a:ext>
            </a:extLst>
          </p:cNvPr>
          <p:cNvSpPr/>
          <p:nvPr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24" name="Rounded Rectangle 23">
            <a:extLst>
              <a:ext uri="{FF2B5EF4-FFF2-40B4-BE49-F238E27FC236}">
                <a16:creationId xmlns:a16="http://schemas.microsoft.com/office/drawing/2014/main" id="{A09ED3B6-EC32-4AF2-8F43-D32326E5BA01}"/>
              </a:ext>
            </a:extLst>
          </p:cNvPr>
          <p:cNvSpPr/>
          <p:nvPr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14340" name="Title 1">
            <a:extLst>
              <a:ext uri="{FF2B5EF4-FFF2-40B4-BE49-F238E27FC236}">
                <a16:creationId xmlns:a16="http://schemas.microsoft.com/office/drawing/2014/main" id="{4EEE299C-0A16-4639-9E56-B086F7662B30}"/>
              </a:ext>
            </a:extLst>
          </p:cNvPr>
          <p:cNvSpPr txBox="1">
            <a:spLocks/>
          </p:cNvSpPr>
          <p:nvPr/>
        </p:nvSpPr>
        <p:spPr bwMode="auto">
          <a:xfrm>
            <a:off x="628650" y="30718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>
                <a:solidFill>
                  <a:schemeClr val="tx1"/>
                </a:solidFill>
                <a:latin typeface="Sassoon Infant Md" pitchFamily="50" charset="0"/>
              </a:rPr>
              <a:t>Success Criteria</a:t>
            </a:r>
          </a:p>
        </p:txBody>
      </p:sp>
      <p:sp>
        <p:nvSpPr>
          <p:cNvPr id="14341" name="Title 1">
            <a:extLst>
              <a:ext uri="{FF2B5EF4-FFF2-40B4-BE49-F238E27FC236}">
                <a16:creationId xmlns:a16="http://schemas.microsoft.com/office/drawing/2014/main" id="{9FBB9192-D74A-472C-BE5A-5C2DE9B649C2}"/>
              </a:ext>
            </a:extLst>
          </p:cNvPr>
          <p:cNvSpPr txBox="1">
            <a:spLocks/>
          </p:cNvSpPr>
          <p:nvPr/>
        </p:nvSpPr>
        <p:spPr bwMode="auto">
          <a:xfrm>
            <a:off x="628650" y="7350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>
                <a:solidFill>
                  <a:schemeClr val="tx1"/>
                </a:solidFill>
                <a:latin typeface="Sassoon Infant Md" pitchFamily="50" charset="0"/>
              </a:rPr>
              <a:t>Aim</a:t>
            </a:r>
          </a:p>
        </p:txBody>
      </p:sp>
      <p:sp>
        <p:nvSpPr>
          <p:cNvPr id="13318" name="Content Placeholder 15">
            <a:extLst>
              <a:ext uri="{FF2B5EF4-FFF2-40B4-BE49-F238E27FC236}">
                <a16:creationId xmlns:a16="http://schemas.microsoft.com/office/drawing/2014/main" id="{9A74FF16-514F-47DC-B239-F05CB438104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127125"/>
            <a:ext cx="7886700" cy="1409700"/>
          </a:xfrm>
        </p:spPr>
        <p:txBody>
          <a:bodyPr/>
          <a:lstStyle/>
          <a:p>
            <a:pPr>
              <a:defRPr/>
            </a:pPr>
            <a:r>
              <a:rPr lang="en-GB" altLang="en-US" dirty="0">
                <a:latin typeface="+mn-lt"/>
                <a:ea typeface="BPreplay" panose="02000503000000020004" pitchFamily="50" charset="0"/>
                <a:cs typeface="BPreplay" panose="02000503000000020004" pitchFamily="50" charset="0"/>
              </a:rPr>
              <a:t>I can </a:t>
            </a:r>
            <a:r>
              <a:rPr lang="en-GB" dirty="0">
                <a:latin typeface="+mn-lt"/>
                <a:cs typeface="BPreplay"/>
              </a:rPr>
              <a:t>write a sentence with a capital letter and full stop. </a:t>
            </a:r>
          </a:p>
          <a:p>
            <a:pPr marL="0" indent="0" eaLnBrk="1" hangingPunct="1">
              <a:buFont typeface="Arial" panose="020B0604020202020204" pitchFamily="34" charset="0"/>
              <a:buNone/>
              <a:defRPr/>
            </a:pPr>
            <a:endParaRPr lang="en-GB" altLang="en-US" dirty="0">
              <a:latin typeface="+mn-lt"/>
              <a:ea typeface="BPreplay" panose="02000503000000020004" pitchFamily="50" charset="0"/>
              <a:cs typeface="BPreplay" panose="02000503000000020004" pitchFamily="50" charset="0"/>
            </a:endParaRPr>
          </a:p>
        </p:txBody>
      </p:sp>
      <p:sp>
        <p:nvSpPr>
          <p:cNvPr id="13319" name="Content Placeholder 15">
            <a:extLst>
              <a:ext uri="{FF2B5EF4-FFF2-40B4-BE49-F238E27FC236}">
                <a16:creationId xmlns:a16="http://schemas.microsoft.com/office/drawing/2014/main" id="{185F9638-554D-4CC5-AD33-8FA6CFBE6741}"/>
              </a:ext>
            </a:extLst>
          </p:cNvPr>
          <p:cNvSpPr txBox="1">
            <a:spLocks/>
          </p:cNvSpPr>
          <p:nvPr/>
        </p:nvSpPr>
        <p:spPr bwMode="auto">
          <a:xfrm>
            <a:off x="628650" y="3467100"/>
            <a:ext cx="7886700" cy="262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 tIns="252000" rIns="252000" bIns="180000"/>
          <a:lstStyle>
            <a:lvl1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defRPr/>
            </a:pPr>
            <a:r>
              <a:rPr lang="en-GB" dirty="0">
                <a:latin typeface="+mn-lt"/>
              </a:rPr>
              <a:t>I can start a sentence with a capital letter.</a:t>
            </a:r>
          </a:p>
          <a:p>
            <a:pPr>
              <a:defRPr/>
            </a:pPr>
            <a:r>
              <a:rPr lang="en-GB" dirty="0">
                <a:latin typeface="+mn-lt"/>
              </a:rPr>
              <a:t>I can end a sentence with a full stop.</a:t>
            </a:r>
          </a:p>
          <a:p>
            <a:pPr>
              <a:defRPr/>
            </a:pPr>
            <a:r>
              <a:rPr lang="en-GB" dirty="0">
                <a:latin typeface="+mn-lt"/>
              </a:rPr>
              <a:t>I can work out where a sentence should start and end.</a:t>
            </a:r>
            <a:endParaRPr lang="en-GB" sz="2000" dirty="0">
              <a:latin typeface="+mn-lt"/>
              <a:cs typeface="BPreplay"/>
            </a:endParaRPr>
          </a:p>
        </p:txBody>
      </p:sp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A125E825-A89E-451B-9583-8C6B2EAE49E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663657" y="991394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110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85A2CB33-F0B2-46D6-953B-CDEB6AE45D61}"/>
              </a:ext>
            </a:extLst>
          </p:cNvPr>
          <p:cNvSpPr/>
          <p:nvPr/>
        </p:nvSpPr>
        <p:spPr>
          <a:xfrm>
            <a:off x="0" y="950913"/>
            <a:ext cx="9144000" cy="1844675"/>
          </a:xfrm>
          <a:prstGeom prst="rect">
            <a:avLst/>
          </a:prstGeom>
          <a:solidFill>
            <a:srgbClr val="FEFEFE">
              <a:alpha val="6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0" name="Title 7">
            <a:extLst>
              <a:ext uri="{FF2B5EF4-FFF2-40B4-BE49-F238E27FC236}">
                <a16:creationId xmlns:a16="http://schemas.microsoft.com/office/drawing/2014/main" id="{19A385AF-8258-449A-B8E6-E53426266F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1211263"/>
            <a:ext cx="7886700" cy="1325562"/>
          </a:xfrm>
        </p:spPr>
        <p:txBody>
          <a:bodyPr lIns="0" tIns="0" rIns="0" bIns="0"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sz="4400" dirty="0"/>
              <a:t>Introductory Activity</a:t>
            </a:r>
            <a:endParaRPr lang="en-GB" sz="4400" dirty="0">
              <a:solidFill>
                <a:schemeClr val="tx2">
                  <a:lumMod val="75000"/>
                </a:schemeClr>
              </a:solidFill>
              <a:latin typeface="ABeeZee" panose="02000000000000000000" pitchFamily="50" charset="0"/>
            </a:endParaRPr>
          </a:p>
        </p:txBody>
      </p:sp>
      <p:pic>
        <p:nvPicPr>
          <p:cNvPr id="16388" name="Twinkl Logo">
            <a:extLst>
              <a:ext uri="{FF2B5EF4-FFF2-40B4-BE49-F238E27FC236}">
                <a16:creationId xmlns:a16="http://schemas.microsoft.com/office/drawing/2014/main" id="{C56A13EF-2E36-4079-A17B-90567BC700EF}"/>
              </a:ext>
            </a:extLst>
          </p:cNvPr>
          <p:cNvPicPr>
            <a:picLocks noChangeAspect="1"/>
          </p:cNvPicPr>
          <p:nvPr/>
        </p:nvPicPr>
        <p:blipFill>
          <a:blip r:embed="rId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8313" y="6092825"/>
            <a:ext cx="587375" cy="373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3" name="Title 5">
            <a:extLst>
              <a:ext uri="{FF2B5EF4-FFF2-40B4-BE49-F238E27FC236}">
                <a16:creationId xmlns:a16="http://schemas.microsoft.com/office/drawing/2014/main" id="{43BB451E-203F-4944-87F3-67335AC5B9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630238"/>
            <a:ext cx="8220075" cy="873125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altLang="en-US" sz="3600" dirty="0"/>
              <a:t>Sentences</a:t>
            </a:r>
          </a:p>
        </p:txBody>
      </p:sp>
      <p:pic>
        <p:nvPicPr>
          <p:cNvPr id="18435" name="Talking Partners">
            <a:extLst>
              <a:ext uri="{FF2B5EF4-FFF2-40B4-BE49-F238E27FC236}">
                <a16:creationId xmlns:a16="http://schemas.microsoft.com/office/drawing/2014/main" id="{6CA08234-0FEB-49AD-BD44-6FF4D8CB626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4CF31B36-9E45-44A6-A3FD-950A1A69EECA}"/>
              </a:ext>
            </a:extLst>
          </p:cNvPr>
          <p:cNvSpPr/>
          <p:nvPr/>
        </p:nvSpPr>
        <p:spPr>
          <a:xfrm>
            <a:off x="4651375" y="1585913"/>
            <a:ext cx="3736975" cy="785812"/>
          </a:xfrm>
          <a:prstGeom prst="rect">
            <a:avLst/>
          </a:prstGeom>
          <a:noFill/>
          <a:ln w="38100">
            <a:solidFill>
              <a:srgbClr val="F109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25C81A9-F129-436C-8A6B-34EC3A820264}"/>
              </a:ext>
            </a:extLst>
          </p:cNvPr>
          <p:cNvSpPr/>
          <p:nvPr/>
        </p:nvSpPr>
        <p:spPr>
          <a:xfrm flipV="1">
            <a:off x="755650" y="1570038"/>
            <a:ext cx="3816350" cy="4559300"/>
          </a:xfrm>
          <a:prstGeom prst="rect">
            <a:avLst/>
          </a:prstGeom>
          <a:solidFill>
            <a:srgbClr val="FFC000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B20F544-4092-42A6-9E30-B8BCE3310CE8}"/>
              </a:ext>
            </a:extLst>
          </p:cNvPr>
          <p:cNvSpPr/>
          <p:nvPr/>
        </p:nvSpPr>
        <p:spPr>
          <a:xfrm flipV="1">
            <a:off x="4646613" y="2516188"/>
            <a:ext cx="3741737" cy="361315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1D897DB-EA43-4EB9-BBA8-018689371312}"/>
              </a:ext>
            </a:extLst>
          </p:cNvPr>
          <p:cNvSpPr txBox="1"/>
          <p:nvPr/>
        </p:nvSpPr>
        <p:spPr>
          <a:xfrm>
            <a:off x="795338" y="1630363"/>
            <a:ext cx="3719512" cy="15700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GB" sz="2400" dirty="0">
                <a:latin typeface="+mn-lt"/>
              </a:rPr>
              <a:t>A sentence is a group of words which are connected to each other and it makes sense by itself.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8BFE3D0-5C66-4B55-B7FA-C35C30C8AAEF}"/>
              </a:ext>
            </a:extLst>
          </p:cNvPr>
          <p:cNvSpPr txBox="1"/>
          <p:nvPr/>
        </p:nvSpPr>
        <p:spPr>
          <a:xfrm>
            <a:off x="4714875" y="1747838"/>
            <a:ext cx="3609975" cy="4619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GB" sz="2400" dirty="0">
                <a:latin typeface="+mn-lt"/>
              </a:rPr>
              <a:t>Talk to your grown up…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A402DE2-CBA5-4C91-8FF0-4C38E4F39D6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45050" y="2625725"/>
            <a:ext cx="3344863" cy="1201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b="1">
                <a:solidFill>
                  <a:schemeClr val="tx1"/>
                </a:solidFill>
              </a:rPr>
              <a:t>What do you need to remember when writing a sentence?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CB40D4B9-FA78-48E9-9DDD-47802C98285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3125" y="3279775"/>
            <a:ext cx="2138363" cy="2678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8075E679-8028-4AFE-8BA0-E0612DE3B8D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2763" y="3238500"/>
            <a:ext cx="1662112" cy="2719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A604A3FF-1600-44D5-84E0-C4A9D992D7E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9238" y="4265613"/>
            <a:ext cx="2366962" cy="1425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813FF848-B8FB-4003-A674-58475EAF6F2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6109252" y="700088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1398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0" grpId="0"/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3" name="Title 5">
            <a:extLst>
              <a:ext uri="{FF2B5EF4-FFF2-40B4-BE49-F238E27FC236}">
                <a16:creationId xmlns:a16="http://schemas.microsoft.com/office/drawing/2014/main" id="{7A82A004-B65E-418F-94AE-88E217819F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630238"/>
            <a:ext cx="8220075" cy="873125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altLang="en-US" sz="3600" dirty="0"/>
              <a:t>Sentences</a:t>
            </a:r>
          </a:p>
        </p:txBody>
      </p:sp>
      <p:pic>
        <p:nvPicPr>
          <p:cNvPr id="20483" name="Talking Partners">
            <a:extLst>
              <a:ext uri="{FF2B5EF4-FFF2-40B4-BE49-F238E27FC236}">
                <a16:creationId xmlns:a16="http://schemas.microsoft.com/office/drawing/2014/main" id="{95B97A5D-106B-4287-90D9-199F9F9066D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EA1D47DC-90AD-4770-8F11-5240BEC56746}"/>
              </a:ext>
            </a:extLst>
          </p:cNvPr>
          <p:cNvSpPr/>
          <p:nvPr/>
        </p:nvSpPr>
        <p:spPr>
          <a:xfrm flipV="1">
            <a:off x="755650" y="1536700"/>
            <a:ext cx="7632700" cy="473075"/>
          </a:xfrm>
          <a:prstGeom prst="rect">
            <a:avLst/>
          </a:prstGeom>
          <a:solidFill>
            <a:srgbClr val="F311B8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B1C9C25-060B-4465-B391-B234CEEAD082}"/>
              </a:ext>
            </a:extLst>
          </p:cNvPr>
          <p:cNvSpPr/>
          <p:nvPr/>
        </p:nvSpPr>
        <p:spPr>
          <a:xfrm flipV="1">
            <a:off x="755650" y="2074863"/>
            <a:ext cx="7632700" cy="3340100"/>
          </a:xfrm>
          <a:prstGeom prst="rect">
            <a:avLst/>
          </a:prstGeom>
          <a:solidFill>
            <a:srgbClr val="E1D298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91882C2-619E-484D-86D6-C08969FEFEB0}"/>
              </a:ext>
            </a:extLst>
          </p:cNvPr>
          <p:cNvSpPr/>
          <p:nvPr/>
        </p:nvSpPr>
        <p:spPr>
          <a:xfrm flipV="1">
            <a:off x="755650" y="5473700"/>
            <a:ext cx="7632700" cy="655638"/>
          </a:xfrm>
          <a:prstGeom prst="rect">
            <a:avLst/>
          </a:prstGeom>
          <a:solidFill>
            <a:srgbClr val="FFC000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8569D38-1C78-4F2D-AEC9-7155E7220F85}"/>
              </a:ext>
            </a:extLst>
          </p:cNvPr>
          <p:cNvSpPr txBox="1"/>
          <p:nvPr/>
        </p:nvSpPr>
        <p:spPr>
          <a:xfrm>
            <a:off x="812800" y="1593850"/>
            <a:ext cx="6032500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GB" b="1" dirty="0">
                <a:latin typeface="+mn-lt"/>
              </a:rPr>
              <a:t>What you need to remember when writing a sentence: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13D5556-46B9-4F8D-AA29-4B301E7FA549}"/>
              </a:ext>
            </a:extLst>
          </p:cNvPr>
          <p:cNvSpPr txBox="1"/>
          <p:nvPr/>
        </p:nvSpPr>
        <p:spPr>
          <a:xfrm>
            <a:off x="812800" y="2014538"/>
            <a:ext cx="5394325" cy="34163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GB" dirty="0">
                <a:latin typeface="+mn-lt"/>
              </a:rPr>
              <a:t>The </a:t>
            </a:r>
            <a:r>
              <a:rPr lang="en-GB" b="1" dirty="0">
                <a:latin typeface="+mn-lt"/>
              </a:rPr>
              <a:t>letters</a:t>
            </a:r>
            <a:r>
              <a:rPr lang="en-GB" dirty="0">
                <a:latin typeface="+mn-lt"/>
              </a:rPr>
              <a:t> need to be the same size.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GB" dirty="0">
                <a:latin typeface="+mn-lt"/>
              </a:rPr>
              <a:t>The</a:t>
            </a:r>
            <a:r>
              <a:rPr lang="en-GB" b="1" dirty="0">
                <a:latin typeface="+mn-lt"/>
              </a:rPr>
              <a:t> letters </a:t>
            </a:r>
            <a:r>
              <a:rPr lang="en-GB" dirty="0">
                <a:latin typeface="+mn-lt"/>
              </a:rPr>
              <a:t>need to be written the right way round.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GB" dirty="0">
                <a:latin typeface="+mn-lt"/>
              </a:rPr>
              <a:t>The </a:t>
            </a:r>
            <a:r>
              <a:rPr lang="en-GB" b="1" dirty="0">
                <a:latin typeface="+mn-lt"/>
              </a:rPr>
              <a:t>letters</a:t>
            </a:r>
            <a:r>
              <a:rPr lang="en-GB" dirty="0">
                <a:latin typeface="+mn-lt"/>
              </a:rPr>
              <a:t> should sit on the line.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GB" dirty="0">
                <a:latin typeface="+mn-lt"/>
              </a:rPr>
              <a:t>There should be a finger space between each </a:t>
            </a:r>
            <a:r>
              <a:rPr lang="en-GB" b="1" dirty="0">
                <a:latin typeface="+mn-lt"/>
              </a:rPr>
              <a:t>word</a:t>
            </a:r>
            <a:r>
              <a:rPr lang="en-GB" dirty="0">
                <a:latin typeface="+mn-lt"/>
              </a:rPr>
              <a:t>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GB" dirty="0">
                <a:latin typeface="+mn-lt"/>
              </a:rPr>
              <a:t>A</a:t>
            </a:r>
            <a:r>
              <a:rPr lang="en-GB" b="1" dirty="0">
                <a:latin typeface="+mn-lt"/>
              </a:rPr>
              <a:t> sentence </a:t>
            </a:r>
            <a:r>
              <a:rPr lang="en-GB" dirty="0">
                <a:latin typeface="+mn-lt"/>
              </a:rPr>
              <a:t>should start with a </a:t>
            </a:r>
            <a:r>
              <a:rPr lang="en-GB" b="1" dirty="0">
                <a:latin typeface="+mn-lt"/>
              </a:rPr>
              <a:t>capital letter.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GB" dirty="0">
                <a:latin typeface="+mn-lt"/>
              </a:rPr>
              <a:t>Special names should start with </a:t>
            </a:r>
            <a:r>
              <a:rPr lang="en-GB" b="1" dirty="0">
                <a:latin typeface="+mn-lt"/>
              </a:rPr>
              <a:t>capital letters</a:t>
            </a:r>
            <a:r>
              <a:rPr lang="en-GB" dirty="0">
                <a:latin typeface="+mn-lt"/>
              </a:rPr>
              <a:t>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GB" dirty="0">
                <a:latin typeface="+mn-lt"/>
              </a:rPr>
              <a:t>A</a:t>
            </a:r>
            <a:r>
              <a:rPr lang="en-GB" b="1" dirty="0">
                <a:latin typeface="+mn-lt"/>
              </a:rPr>
              <a:t> sentence </a:t>
            </a:r>
            <a:r>
              <a:rPr lang="en-GB" dirty="0">
                <a:latin typeface="+mn-lt"/>
              </a:rPr>
              <a:t>should end with a </a:t>
            </a:r>
            <a:r>
              <a:rPr lang="en-GB" b="1" dirty="0">
                <a:latin typeface="+mn-lt"/>
              </a:rPr>
              <a:t>full stop.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GB" dirty="0">
                <a:latin typeface="+mn-lt"/>
              </a:rPr>
              <a:t>A</a:t>
            </a:r>
            <a:r>
              <a:rPr lang="en-GB" b="1" dirty="0">
                <a:latin typeface="+mn-lt"/>
              </a:rPr>
              <a:t> sentence </a:t>
            </a:r>
            <a:r>
              <a:rPr lang="en-GB" dirty="0">
                <a:latin typeface="+mn-lt"/>
              </a:rPr>
              <a:t>should always make sense.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A1B9BDFC-A387-4928-8CF0-A66DE6B3DBF2}"/>
              </a:ext>
            </a:extLst>
          </p:cNvPr>
          <p:cNvSpPr txBox="1"/>
          <p:nvPr/>
        </p:nvSpPr>
        <p:spPr>
          <a:xfrm>
            <a:off x="1539875" y="5568950"/>
            <a:ext cx="6034088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GB" sz="2400" dirty="0">
                <a:latin typeface="+mj-lt"/>
              </a:rPr>
              <a:t>Super Girl and Super Boy are good friends.</a:t>
            </a:r>
          </a:p>
        </p:txBody>
      </p:sp>
      <p:pic>
        <p:nvPicPr>
          <p:cNvPr id="20490" name="Picture 11">
            <a:extLst>
              <a:ext uri="{FF2B5EF4-FFF2-40B4-BE49-F238E27FC236}">
                <a16:creationId xmlns:a16="http://schemas.microsoft.com/office/drawing/2014/main" id="{B29EAEEA-ECB0-48B0-8EA9-52EE8BBD92F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1663" y="3387725"/>
            <a:ext cx="1362075" cy="1906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91" name="Picture 15">
            <a:extLst>
              <a:ext uri="{FF2B5EF4-FFF2-40B4-BE49-F238E27FC236}">
                <a16:creationId xmlns:a16="http://schemas.microsoft.com/office/drawing/2014/main" id="{AD17B669-D7C7-43C9-BB25-F2B9B19653A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70563" y="3235325"/>
            <a:ext cx="1360487" cy="180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209DF6C4-0AF3-4B58-913E-90A8FC099EE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6303687" y="795061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5" dur="4697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4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1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3" name="Title 5">
            <a:extLst>
              <a:ext uri="{FF2B5EF4-FFF2-40B4-BE49-F238E27FC236}">
                <a16:creationId xmlns:a16="http://schemas.microsoft.com/office/drawing/2014/main" id="{5FC8D982-AA14-4A03-B94C-863E41502E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630238"/>
            <a:ext cx="8220075" cy="873125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altLang="en-US" sz="3600" dirty="0"/>
              <a:t>Sentences – Spot the Mistake</a:t>
            </a:r>
          </a:p>
        </p:txBody>
      </p:sp>
      <p:pic>
        <p:nvPicPr>
          <p:cNvPr id="22531" name="Talking Partners">
            <a:extLst>
              <a:ext uri="{FF2B5EF4-FFF2-40B4-BE49-F238E27FC236}">
                <a16:creationId xmlns:a16="http://schemas.microsoft.com/office/drawing/2014/main" id="{DA922FEA-DF02-4800-9062-6FB2D517AF0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06DB1780-20FB-4D5B-980E-C45229F2EF55}"/>
              </a:ext>
            </a:extLst>
          </p:cNvPr>
          <p:cNvSpPr/>
          <p:nvPr/>
        </p:nvSpPr>
        <p:spPr>
          <a:xfrm flipV="1">
            <a:off x="755650" y="4951413"/>
            <a:ext cx="7632700" cy="1177925"/>
          </a:xfrm>
          <a:prstGeom prst="rect">
            <a:avLst/>
          </a:prstGeom>
          <a:solidFill>
            <a:srgbClr val="E1D298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7488AD1B-9257-4F8E-9D4E-A6BEAB5E17D8}"/>
              </a:ext>
            </a:extLst>
          </p:cNvPr>
          <p:cNvSpPr/>
          <p:nvPr/>
        </p:nvSpPr>
        <p:spPr>
          <a:xfrm flipV="1">
            <a:off x="755650" y="2084388"/>
            <a:ext cx="7632700" cy="565150"/>
          </a:xfrm>
          <a:prstGeom prst="rect">
            <a:avLst/>
          </a:prstGeom>
          <a:solidFill>
            <a:srgbClr val="F311B8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F7CA93C7-F177-4393-A4E5-67BB690FACCC}"/>
              </a:ext>
            </a:extLst>
          </p:cNvPr>
          <p:cNvSpPr txBox="1"/>
          <p:nvPr/>
        </p:nvSpPr>
        <p:spPr>
          <a:xfrm>
            <a:off x="812800" y="2133600"/>
            <a:ext cx="4783138" cy="4603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GB" sz="2400" dirty="0">
                <a:latin typeface="+mn-lt"/>
              </a:rPr>
              <a:t>What is wrong with this sentence?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431E4D02-D73F-4C1D-8B28-6F62076406E6}"/>
              </a:ext>
            </a:extLst>
          </p:cNvPr>
          <p:cNvSpPr/>
          <p:nvPr/>
        </p:nvSpPr>
        <p:spPr>
          <a:xfrm flipV="1">
            <a:off x="755650" y="2724150"/>
            <a:ext cx="7632700" cy="565150"/>
          </a:xfrm>
          <a:prstGeom prst="rect">
            <a:avLst/>
          </a:prstGeom>
          <a:noFill/>
          <a:ln w="38100">
            <a:solidFill>
              <a:srgbClr val="F311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408B2C19-97A4-463E-A9C8-6C40A5E9DE14}"/>
              </a:ext>
            </a:extLst>
          </p:cNvPr>
          <p:cNvSpPr txBox="1"/>
          <p:nvPr/>
        </p:nvSpPr>
        <p:spPr>
          <a:xfrm>
            <a:off x="812800" y="2781300"/>
            <a:ext cx="4783138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GB" sz="2400" dirty="0">
                <a:latin typeface="+mn-lt"/>
              </a:rPr>
              <a:t>The sentence needs a </a:t>
            </a:r>
            <a:r>
              <a:rPr lang="en-GB" sz="2400" b="1" dirty="0">
                <a:latin typeface="+mn-lt"/>
              </a:rPr>
              <a:t>capital letter</a:t>
            </a:r>
            <a:r>
              <a:rPr lang="en-GB" sz="2400" dirty="0">
                <a:latin typeface="+mn-lt"/>
              </a:rPr>
              <a:t>.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B73B8613-2FC1-40C9-B2F9-F4C4BB5D1F89}"/>
              </a:ext>
            </a:extLst>
          </p:cNvPr>
          <p:cNvSpPr/>
          <p:nvPr/>
        </p:nvSpPr>
        <p:spPr>
          <a:xfrm flipV="1">
            <a:off x="755650" y="4157663"/>
            <a:ext cx="7632700" cy="719137"/>
          </a:xfrm>
          <a:prstGeom prst="rect">
            <a:avLst/>
          </a:prstGeom>
          <a:solidFill>
            <a:srgbClr val="FFC000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EDE22A3E-67E3-4E82-8A1E-47C7FF86C74F}"/>
              </a:ext>
            </a:extLst>
          </p:cNvPr>
          <p:cNvSpPr txBox="1"/>
          <p:nvPr/>
        </p:nvSpPr>
        <p:spPr>
          <a:xfrm>
            <a:off x="812800" y="4148138"/>
            <a:ext cx="6032500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GB" sz="4000" dirty="0">
                <a:latin typeface="+mn-lt"/>
              </a:rPr>
              <a:t>This is Super Girl.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88F2C871-317D-4AD8-BDE4-6A72F009D24B}"/>
              </a:ext>
            </a:extLst>
          </p:cNvPr>
          <p:cNvSpPr/>
          <p:nvPr/>
        </p:nvSpPr>
        <p:spPr>
          <a:xfrm flipV="1">
            <a:off x="755650" y="3363913"/>
            <a:ext cx="7632700" cy="719137"/>
          </a:xfrm>
          <a:prstGeom prst="rect">
            <a:avLst/>
          </a:prstGeom>
          <a:solidFill>
            <a:srgbClr val="FFC000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C1DE78B5-B372-41D5-A574-2019BA06F34B}"/>
              </a:ext>
            </a:extLst>
          </p:cNvPr>
          <p:cNvSpPr txBox="1"/>
          <p:nvPr/>
        </p:nvSpPr>
        <p:spPr>
          <a:xfrm>
            <a:off x="812800" y="3362325"/>
            <a:ext cx="6032500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GB" sz="4000" dirty="0">
                <a:latin typeface="+mn-lt"/>
              </a:rPr>
              <a:t>this is Super Girl.</a:t>
            </a:r>
          </a:p>
        </p:txBody>
      </p:sp>
      <p:pic>
        <p:nvPicPr>
          <p:cNvPr id="22541" name="Picture 15">
            <a:extLst>
              <a:ext uri="{FF2B5EF4-FFF2-40B4-BE49-F238E27FC236}">
                <a16:creationId xmlns:a16="http://schemas.microsoft.com/office/drawing/2014/main" id="{BC9B69B4-9625-45B9-9BA7-309764C1740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3088" y="2940050"/>
            <a:ext cx="2257425" cy="2992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65880840-1C0A-4C4B-8ED7-B6D60F48324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6924813" y="1273175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1137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9" grpId="0"/>
      <p:bldP spid="21" grpId="0"/>
      <p:bldP spid="2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3" name="Title 5">
            <a:extLst>
              <a:ext uri="{FF2B5EF4-FFF2-40B4-BE49-F238E27FC236}">
                <a16:creationId xmlns:a16="http://schemas.microsoft.com/office/drawing/2014/main" id="{E10948DA-7FE2-4D24-96CB-EAAFB6CC94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630238"/>
            <a:ext cx="8220075" cy="873125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altLang="en-US" sz="3600" dirty="0"/>
              <a:t>Sentences – Spot the Mistake</a:t>
            </a:r>
          </a:p>
        </p:txBody>
      </p:sp>
      <p:pic>
        <p:nvPicPr>
          <p:cNvPr id="24579" name="Talking Partners">
            <a:extLst>
              <a:ext uri="{FF2B5EF4-FFF2-40B4-BE49-F238E27FC236}">
                <a16:creationId xmlns:a16="http://schemas.microsoft.com/office/drawing/2014/main" id="{F9475798-799C-4114-BBB2-7FDD23E897A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371B54AC-1395-4A23-A4E6-A3D8DB7A055D}"/>
              </a:ext>
            </a:extLst>
          </p:cNvPr>
          <p:cNvSpPr/>
          <p:nvPr/>
        </p:nvSpPr>
        <p:spPr>
          <a:xfrm flipV="1">
            <a:off x="755650" y="4951413"/>
            <a:ext cx="7632700" cy="1177925"/>
          </a:xfrm>
          <a:prstGeom prst="rect">
            <a:avLst/>
          </a:prstGeom>
          <a:solidFill>
            <a:srgbClr val="E1D298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B36AAEEE-D0AD-47A2-9AB0-FDD5411048C7}"/>
              </a:ext>
            </a:extLst>
          </p:cNvPr>
          <p:cNvSpPr/>
          <p:nvPr/>
        </p:nvSpPr>
        <p:spPr>
          <a:xfrm flipV="1">
            <a:off x="755650" y="2084388"/>
            <a:ext cx="7632700" cy="565150"/>
          </a:xfrm>
          <a:prstGeom prst="rect">
            <a:avLst/>
          </a:prstGeom>
          <a:solidFill>
            <a:srgbClr val="F311B8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303F97B7-7A31-442F-ADBC-FF7F8A80F16E}"/>
              </a:ext>
            </a:extLst>
          </p:cNvPr>
          <p:cNvSpPr txBox="1"/>
          <p:nvPr/>
        </p:nvSpPr>
        <p:spPr>
          <a:xfrm>
            <a:off x="812800" y="2133600"/>
            <a:ext cx="4783138" cy="4603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GB" sz="2400" dirty="0">
                <a:latin typeface="+mn-lt"/>
              </a:rPr>
              <a:t>What is wrong with this sentence?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CD40EFBF-236E-4EDE-A610-B360D1A30451}"/>
              </a:ext>
            </a:extLst>
          </p:cNvPr>
          <p:cNvSpPr/>
          <p:nvPr/>
        </p:nvSpPr>
        <p:spPr>
          <a:xfrm flipV="1">
            <a:off x="755650" y="2724150"/>
            <a:ext cx="7632700" cy="565150"/>
          </a:xfrm>
          <a:prstGeom prst="rect">
            <a:avLst/>
          </a:prstGeom>
          <a:noFill/>
          <a:ln w="38100">
            <a:solidFill>
              <a:srgbClr val="F311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B57BC5E9-2C6B-457F-8CB9-ED33264FFB40}"/>
              </a:ext>
            </a:extLst>
          </p:cNvPr>
          <p:cNvSpPr txBox="1"/>
          <p:nvPr/>
        </p:nvSpPr>
        <p:spPr>
          <a:xfrm>
            <a:off x="812800" y="2781300"/>
            <a:ext cx="4783138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GB" sz="2400" dirty="0">
                <a:latin typeface="+mn-lt"/>
              </a:rPr>
              <a:t>The sentence needs a </a:t>
            </a:r>
            <a:r>
              <a:rPr lang="en-GB" sz="2400" b="1" dirty="0">
                <a:latin typeface="+mn-lt"/>
              </a:rPr>
              <a:t>full stop</a:t>
            </a:r>
            <a:r>
              <a:rPr lang="en-GB" sz="2400" dirty="0">
                <a:latin typeface="+mn-lt"/>
              </a:rPr>
              <a:t>.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00E47424-9E97-48E4-BC88-5B236F82D385}"/>
              </a:ext>
            </a:extLst>
          </p:cNvPr>
          <p:cNvSpPr/>
          <p:nvPr/>
        </p:nvSpPr>
        <p:spPr>
          <a:xfrm flipV="1">
            <a:off x="755650" y="4157663"/>
            <a:ext cx="7632700" cy="719137"/>
          </a:xfrm>
          <a:prstGeom prst="rect">
            <a:avLst/>
          </a:prstGeom>
          <a:solidFill>
            <a:srgbClr val="FFC000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4DCDB8AC-4E98-40D3-9CA2-8412EE79AF67}"/>
              </a:ext>
            </a:extLst>
          </p:cNvPr>
          <p:cNvSpPr txBox="1"/>
          <p:nvPr/>
        </p:nvSpPr>
        <p:spPr>
          <a:xfrm>
            <a:off x="812800" y="4148138"/>
            <a:ext cx="6032500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GB" sz="4000" dirty="0">
                <a:latin typeface="+mn-lt"/>
              </a:rPr>
              <a:t>This is Super Boy.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F53E13FD-81B6-415D-A377-FD1D330E41D0}"/>
              </a:ext>
            </a:extLst>
          </p:cNvPr>
          <p:cNvSpPr/>
          <p:nvPr/>
        </p:nvSpPr>
        <p:spPr>
          <a:xfrm flipV="1">
            <a:off x="755650" y="3363913"/>
            <a:ext cx="7632700" cy="719137"/>
          </a:xfrm>
          <a:prstGeom prst="rect">
            <a:avLst/>
          </a:prstGeom>
          <a:solidFill>
            <a:srgbClr val="FFC000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2AFEE37C-F237-427E-BAEF-4B66B7BAA206}"/>
              </a:ext>
            </a:extLst>
          </p:cNvPr>
          <p:cNvSpPr txBox="1"/>
          <p:nvPr/>
        </p:nvSpPr>
        <p:spPr>
          <a:xfrm>
            <a:off x="812800" y="3362325"/>
            <a:ext cx="6032500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GB" sz="4000" dirty="0">
                <a:latin typeface="+mn-lt"/>
              </a:rPr>
              <a:t>This is Super Boy</a:t>
            </a:r>
          </a:p>
        </p:txBody>
      </p:sp>
      <p:pic>
        <p:nvPicPr>
          <p:cNvPr id="24589" name="Picture 21">
            <a:extLst>
              <a:ext uri="{FF2B5EF4-FFF2-40B4-BE49-F238E27FC236}">
                <a16:creationId xmlns:a16="http://schemas.microsoft.com/office/drawing/2014/main" id="{6838520C-EA0D-4223-A6BB-4B22FD66AF9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3088" y="2786063"/>
            <a:ext cx="2232025" cy="3128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D1D33F9D-9E64-45C6-BACF-0B3C22ED2E2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6540500" y="1289155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5466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19" grpId="0"/>
      <p:bldP spid="21" grpId="0"/>
      <p:bldP spid="2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3" name="Title 5">
            <a:extLst>
              <a:ext uri="{FF2B5EF4-FFF2-40B4-BE49-F238E27FC236}">
                <a16:creationId xmlns:a16="http://schemas.microsoft.com/office/drawing/2014/main" id="{9A44ED9E-17AB-48A4-8DB2-B30E550AEC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630238"/>
            <a:ext cx="8220075" cy="873125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altLang="en-US" sz="3600" dirty="0"/>
              <a:t>Sentences – Spot the Mistake</a:t>
            </a:r>
          </a:p>
        </p:txBody>
      </p:sp>
      <p:pic>
        <p:nvPicPr>
          <p:cNvPr id="26627" name="Talking Partners">
            <a:extLst>
              <a:ext uri="{FF2B5EF4-FFF2-40B4-BE49-F238E27FC236}">
                <a16:creationId xmlns:a16="http://schemas.microsoft.com/office/drawing/2014/main" id="{81B70DE4-9A51-48DE-865E-02C631FEB8D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CBE51941-8223-44A9-B802-850AFA778C77}"/>
              </a:ext>
            </a:extLst>
          </p:cNvPr>
          <p:cNvSpPr/>
          <p:nvPr/>
        </p:nvSpPr>
        <p:spPr>
          <a:xfrm flipV="1">
            <a:off x="755650" y="4921250"/>
            <a:ext cx="7632700" cy="1177925"/>
          </a:xfrm>
          <a:prstGeom prst="rect">
            <a:avLst/>
          </a:prstGeom>
          <a:solidFill>
            <a:srgbClr val="E1D298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F78B923D-DA5E-4F3B-B599-EBEF8F4F80B2}"/>
              </a:ext>
            </a:extLst>
          </p:cNvPr>
          <p:cNvSpPr/>
          <p:nvPr/>
        </p:nvSpPr>
        <p:spPr>
          <a:xfrm flipV="1">
            <a:off x="755650" y="2084388"/>
            <a:ext cx="7632700" cy="565150"/>
          </a:xfrm>
          <a:prstGeom prst="rect">
            <a:avLst/>
          </a:prstGeom>
          <a:solidFill>
            <a:srgbClr val="F311B8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B04E58C-6BF5-4B1B-AE2D-EC0FAFBA76F3}"/>
              </a:ext>
            </a:extLst>
          </p:cNvPr>
          <p:cNvSpPr txBox="1"/>
          <p:nvPr/>
        </p:nvSpPr>
        <p:spPr>
          <a:xfrm>
            <a:off x="812800" y="2133600"/>
            <a:ext cx="4783138" cy="4603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GB" sz="2400" dirty="0">
                <a:latin typeface="+mn-lt"/>
              </a:rPr>
              <a:t>What is wrong with this sentence?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0E5F9612-E3B9-4A18-9DAA-1F55BA89B6A9}"/>
              </a:ext>
            </a:extLst>
          </p:cNvPr>
          <p:cNvSpPr/>
          <p:nvPr/>
        </p:nvSpPr>
        <p:spPr>
          <a:xfrm flipV="1">
            <a:off x="755650" y="2724150"/>
            <a:ext cx="7632700" cy="565150"/>
          </a:xfrm>
          <a:prstGeom prst="rect">
            <a:avLst/>
          </a:prstGeom>
          <a:noFill/>
          <a:ln w="38100">
            <a:solidFill>
              <a:srgbClr val="F311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8A3F4F57-26FC-47EF-99CB-9E0B2FB58F0C}"/>
              </a:ext>
            </a:extLst>
          </p:cNvPr>
          <p:cNvSpPr txBox="1"/>
          <p:nvPr/>
        </p:nvSpPr>
        <p:spPr>
          <a:xfrm>
            <a:off x="812800" y="2781300"/>
            <a:ext cx="4783138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GB" sz="2400" dirty="0">
                <a:latin typeface="+mn-lt"/>
              </a:rPr>
              <a:t>The sentence needs to make sense.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31A809F-C3FA-4CA4-B23C-BFC33F5E13A6}"/>
              </a:ext>
            </a:extLst>
          </p:cNvPr>
          <p:cNvSpPr/>
          <p:nvPr/>
        </p:nvSpPr>
        <p:spPr>
          <a:xfrm flipV="1">
            <a:off x="755650" y="4157663"/>
            <a:ext cx="7632700" cy="719137"/>
          </a:xfrm>
          <a:prstGeom prst="rect">
            <a:avLst/>
          </a:prstGeom>
          <a:solidFill>
            <a:srgbClr val="FFC000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4225C362-4887-4E47-8720-3325BCEC839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2800" y="4148138"/>
            <a:ext cx="60325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>
                <a:solidFill>
                  <a:schemeClr val="tx1"/>
                </a:solidFill>
              </a:rPr>
              <a:t>Ice Girl is cool.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C96F9182-4AE8-4DF9-AA11-B2826C17ED51}"/>
              </a:ext>
            </a:extLst>
          </p:cNvPr>
          <p:cNvSpPr/>
          <p:nvPr/>
        </p:nvSpPr>
        <p:spPr>
          <a:xfrm flipV="1">
            <a:off x="755650" y="3363913"/>
            <a:ext cx="7632700" cy="719137"/>
          </a:xfrm>
          <a:prstGeom prst="rect">
            <a:avLst/>
          </a:prstGeom>
          <a:solidFill>
            <a:srgbClr val="FFC000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0D293173-7088-4BA5-8DFC-F8A8F55E1930}"/>
              </a:ext>
            </a:extLst>
          </p:cNvPr>
          <p:cNvSpPr txBox="1"/>
          <p:nvPr/>
        </p:nvSpPr>
        <p:spPr>
          <a:xfrm>
            <a:off x="812800" y="3362325"/>
            <a:ext cx="6032500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GB" sz="4000" dirty="0">
                <a:latin typeface="+mn-lt"/>
              </a:rPr>
              <a:t>Ice Girl cool is.</a:t>
            </a:r>
          </a:p>
        </p:txBody>
      </p:sp>
      <p:pic>
        <p:nvPicPr>
          <p:cNvPr id="26637" name="Picture 3">
            <a:extLst>
              <a:ext uri="{FF2B5EF4-FFF2-40B4-BE49-F238E27FC236}">
                <a16:creationId xmlns:a16="http://schemas.microsoft.com/office/drawing/2014/main" id="{A559556D-43D1-456C-B883-358E583E2AA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7800" y="2460625"/>
            <a:ext cx="2984500" cy="349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61C2D2DD-99D6-431C-B107-967CF66B5BB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6792291" y="1253435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619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9" grpId="0"/>
      <p:bldP spid="21" grpId="0"/>
      <p:bldP spid="2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3" name="Title 5">
            <a:extLst>
              <a:ext uri="{FF2B5EF4-FFF2-40B4-BE49-F238E27FC236}">
                <a16:creationId xmlns:a16="http://schemas.microsoft.com/office/drawing/2014/main" id="{6D9B18EA-0A52-4791-BE59-3FB6B962D3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630238"/>
            <a:ext cx="8220075" cy="873125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altLang="en-US" sz="3600" dirty="0"/>
              <a:t>Sentences – Spot the Mistake</a:t>
            </a:r>
          </a:p>
        </p:txBody>
      </p:sp>
      <p:pic>
        <p:nvPicPr>
          <p:cNvPr id="28675" name="Talking Partners">
            <a:extLst>
              <a:ext uri="{FF2B5EF4-FFF2-40B4-BE49-F238E27FC236}">
                <a16:creationId xmlns:a16="http://schemas.microsoft.com/office/drawing/2014/main" id="{6382C899-B207-49E4-AC70-DFCF6D626D2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69EE71FE-9480-4A0D-8E84-D9619065AC00}"/>
              </a:ext>
            </a:extLst>
          </p:cNvPr>
          <p:cNvSpPr/>
          <p:nvPr/>
        </p:nvSpPr>
        <p:spPr>
          <a:xfrm flipV="1">
            <a:off x="755650" y="4921250"/>
            <a:ext cx="7632700" cy="1177925"/>
          </a:xfrm>
          <a:prstGeom prst="rect">
            <a:avLst/>
          </a:prstGeom>
          <a:solidFill>
            <a:srgbClr val="E1D298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D8B2A987-2B24-498F-A780-5FEC6222639E}"/>
              </a:ext>
            </a:extLst>
          </p:cNvPr>
          <p:cNvSpPr/>
          <p:nvPr/>
        </p:nvSpPr>
        <p:spPr>
          <a:xfrm flipV="1">
            <a:off x="755650" y="2084388"/>
            <a:ext cx="7632700" cy="565150"/>
          </a:xfrm>
          <a:prstGeom prst="rect">
            <a:avLst/>
          </a:prstGeom>
          <a:solidFill>
            <a:srgbClr val="F311B8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B29D2649-8A75-42A2-9B50-DF4A6C86369B}"/>
              </a:ext>
            </a:extLst>
          </p:cNvPr>
          <p:cNvSpPr txBox="1"/>
          <p:nvPr/>
        </p:nvSpPr>
        <p:spPr>
          <a:xfrm>
            <a:off x="812800" y="2133600"/>
            <a:ext cx="4783138" cy="4603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GB" sz="2400" dirty="0">
                <a:latin typeface="+mn-lt"/>
              </a:rPr>
              <a:t>What is wrong with this sentence?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B0A10436-715A-4C6A-9803-B51C2A251912}"/>
              </a:ext>
            </a:extLst>
          </p:cNvPr>
          <p:cNvSpPr/>
          <p:nvPr/>
        </p:nvSpPr>
        <p:spPr>
          <a:xfrm flipV="1">
            <a:off x="755650" y="2724150"/>
            <a:ext cx="7632700" cy="565150"/>
          </a:xfrm>
          <a:prstGeom prst="rect">
            <a:avLst/>
          </a:prstGeom>
          <a:noFill/>
          <a:ln w="38100">
            <a:solidFill>
              <a:srgbClr val="F311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695FE88A-184A-4E9C-BC89-BEDEDEDA36C0}"/>
              </a:ext>
            </a:extLst>
          </p:cNvPr>
          <p:cNvSpPr txBox="1"/>
          <p:nvPr/>
        </p:nvSpPr>
        <p:spPr>
          <a:xfrm>
            <a:off x="812800" y="2781300"/>
            <a:ext cx="6721475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GB" sz="2400" dirty="0">
                <a:latin typeface="+mn-lt"/>
              </a:rPr>
              <a:t>The sentence needs finger spaces between the words.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46D5E524-8F9D-4EBE-BBE7-304F0AD4D27C}"/>
              </a:ext>
            </a:extLst>
          </p:cNvPr>
          <p:cNvSpPr/>
          <p:nvPr/>
        </p:nvSpPr>
        <p:spPr>
          <a:xfrm flipV="1">
            <a:off x="755650" y="4157663"/>
            <a:ext cx="7632700" cy="719137"/>
          </a:xfrm>
          <a:prstGeom prst="rect">
            <a:avLst/>
          </a:prstGeom>
          <a:solidFill>
            <a:srgbClr val="FFC000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62359486-6399-44A5-8584-2508CE35BB9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2800" y="4148138"/>
            <a:ext cx="60325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>
                <a:solidFill>
                  <a:schemeClr val="tx1"/>
                </a:solidFill>
              </a:rPr>
              <a:t>Zoom Boy can fly.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F0EA3972-348A-4BBE-9C86-B24B1FE84E16}"/>
              </a:ext>
            </a:extLst>
          </p:cNvPr>
          <p:cNvSpPr/>
          <p:nvPr/>
        </p:nvSpPr>
        <p:spPr>
          <a:xfrm flipV="1">
            <a:off x="755650" y="3363913"/>
            <a:ext cx="7632700" cy="719137"/>
          </a:xfrm>
          <a:prstGeom prst="rect">
            <a:avLst/>
          </a:prstGeom>
          <a:solidFill>
            <a:srgbClr val="FFC000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7F9E1922-3495-4B41-B197-8469D26DFD68}"/>
              </a:ext>
            </a:extLst>
          </p:cNvPr>
          <p:cNvSpPr txBox="1"/>
          <p:nvPr/>
        </p:nvSpPr>
        <p:spPr>
          <a:xfrm>
            <a:off x="812800" y="3362325"/>
            <a:ext cx="6032500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GB" sz="4000" dirty="0" err="1">
                <a:latin typeface="+mn-lt"/>
              </a:rPr>
              <a:t>ZoomBoycanfly</a:t>
            </a:r>
            <a:r>
              <a:rPr lang="en-GB" sz="4000" dirty="0">
                <a:latin typeface="+mn-lt"/>
              </a:rPr>
              <a:t>.</a:t>
            </a:r>
          </a:p>
        </p:txBody>
      </p:sp>
      <p:pic>
        <p:nvPicPr>
          <p:cNvPr id="28685" name="Picture 6">
            <a:extLst>
              <a:ext uri="{FF2B5EF4-FFF2-40B4-BE49-F238E27FC236}">
                <a16:creationId xmlns:a16="http://schemas.microsoft.com/office/drawing/2014/main" id="{0A238D8C-8290-4479-9782-8B9103001BF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00000">
            <a:off x="4608513" y="3230563"/>
            <a:ext cx="3213100" cy="3314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441ADD14-233F-4CF8-938C-9FE6DBC2024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7010470" y="1317209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757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9" grpId="0"/>
      <p:bldP spid="21" grpId="0"/>
      <p:bldP spid="2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3" name="Title 5">
            <a:extLst>
              <a:ext uri="{FF2B5EF4-FFF2-40B4-BE49-F238E27FC236}">
                <a16:creationId xmlns:a16="http://schemas.microsoft.com/office/drawing/2014/main" id="{91608C2B-8DE8-420A-879F-4E84C62B02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630238"/>
            <a:ext cx="8220075" cy="873125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altLang="en-US" sz="3600" dirty="0"/>
              <a:t>Sentences – Spot the Mistake</a:t>
            </a:r>
          </a:p>
        </p:txBody>
      </p:sp>
      <p:pic>
        <p:nvPicPr>
          <p:cNvPr id="30723" name="Talking Partners">
            <a:extLst>
              <a:ext uri="{FF2B5EF4-FFF2-40B4-BE49-F238E27FC236}">
                <a16:creationId xmlns:a16="http://schemas.microsoft.com/office/drawing/2014/main" id="{297499AF-1E26-4AF2-A8A8-2AAADB2FA67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A084BFCE-DE4E-48E9-A23A-C3E5BCD2CF2B}"/>
              </a:ext>
            </a:extLst>
          </p:cNvPr>
          <p:cNvSpPr/>
          <p:nvPr/>
        </p:nvSpPr>
        <p:spPr>
          <a:xfrm flipV="1">
            <a:off x="755650" y="4921250"/>
            <a:ext cx="7632700" cy="1177925"/>
          </a:xfrm>
          <a:prstGeom prst="rect">
            <a:avLst/>
          </a:prstGeom>
          <a:solidFill>
            <a:srgbClr val="E1D298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9E9A443-CFB6-4F5A-84C7-D5E8FBEB00BB}"/>
              </a:ext>
            </a:extLst>
          </p:cNvPr>
          <p:cNvSpPr/>
          <p:nvPr/>
        </p:nvSpPr>
        <p:spPr>
          <a:xfrm flipV="1">
            <a:off x="755650" y="2084388"/>
            <a:ext cx="7632700" cy="565150"/>
          </a:xfrm>
          <a:prstGeom prst="rect">
            <a:avLst/>
          </a:prstGeom>
          <a:solidFill>
            <a:srgbClr val="F311B8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4B68EABC-03C2-4900-85BE-3A9CC3EBB326}"/>
              </a:ext>
            </a:extLst>
          </p:cNvPr>
          <p:cNvSpPr txBox="1"/>
          <p:nvPr/>
        </p:nvSpPr>
        <p:spPr>
          <a:xfrm>
            <a:off x="812800" y="2133600"/>
            <a:ext cx="4783138" cy="4603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GB" sz="2400" dirty="0">
                <a:latin typeface="+mn-lt"/>
              </a:rPr>
              <a:t>What is wrong with this sentence?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8AC854E2-C6F8-4558-B300-CC17697B46B8}"/>
              </a:ext>
            </a:extLst>
          </p:cNvPr>
          <p:cNvSpPr/>
          <p:nvPr/>
        </p:nvSpPr>
        <p:spPr>
          <a:xfrm flipV="1">
            <a:off x="755650" y="2724150"/>
            <a:ext cx="7632700" cy="565150"/>
          </a:xfrm>
          <a:prstGeom prst="rect">
            <a:avLst/>
          </a:prstGeom>
          <a:noFill/>
          <a:ln w="38100">
            <a:solidFill>
              <a:srgbClr val="F311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710EC044-8396-4523-A1F6-E1427B4154B7}"/>
              </a:ext>
            </a:extLst>
          </p:cNvPr>
          <p:cNvSpPr txBox="1"/>
          <p:nvPr/>
        </p:nvSpPr>
        <p:spPr>
          <a:xfrm>
            <a:off x="812800" y="2781300"/>
            <a:ext cx="7335838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GB" sz="2400" dirty="0">
                <a:latin typeface="+mn-lt"/>
              </a:rPr>
              <a:t>The sentence needs a </a:t>
            </a:r>
            <a:r>
              <a:rPr lang="en-GB" sz="2400" b="1" dirty="0">
                <a:latin typeface="+mn-lt"/>
              </a:rPr>
              <a:t>capital letter </a:t>
            </a:r>
            <a:r>
              <a:rPr lang="en-GB" sz="2400" dirty="0">
                <a:latin typeface="+mn-lt"/>
              </a:rPr>
              <a:t>and a </a:t>
            </a:r>
            <a:r>
              <a:rPr lang="en-GB" sz="2400" b="1" dirty="0">
                <a:latin typeface="+mn-lt"/>
              </a:rPr>
              <a:t>full stop</a:t>
            </a:r>
            <a:r>
              <a:rPr lang="en-GB" sz="2400" dirty="0">
                <a:latin typeface="+mn-lt"/>
              </a:rPr>
              <a:t>.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4AF5660-4398-4628-9278-AC3A71CF57C7}"/>
              </a:ext>
            </a:extLst>
          </p:cNvPr>
          <p:cNvSpPr/>
          <p:nvPr/>
        </p:nvSpPr>
        <p:spPr>
          <a:xfrm flipV="1">
            <a:off x="755650" y="4157663"/>
            <a:ext cx="7632700" cy="719137"/>
          </a:xfrm>
          <a:prstGeom prst="rect">
            <a:avLst/>
          </a:prstGeom>
          <a:solidFill>
            <a:srgbClr val="FFC000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4DA01888-4511-4F34-9F45-DDC3895C4B5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2800" y="4148138"/>
            <a:ext cx="60325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>
                <a:solidFill>
                  <a:schemeClr val="tx1"/>
                </a:solidFill>
              </a:rPr>
              <a:t>The breath of fire is hot.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8B202FAB-3FA7-419D-8587-EEE2D52EA896}"/>
              </a:ext>
            </a:extLst>
          </p:cNvPr>
          <p:cNvSpPr/>
          <p:nvPr/>
        </p:nvSpPr>
        <p:spPr>
          <a:xfrm flipV="1">
            <a:off x="755650" y="3363913"/>
            <a:ext cx="7632700" cy="719137"/>
          </a:xfrm>
          <a:prstGeom prst="rect">
            <a:avLst/>
          </a:prstGeom>
          <a:solidFill>
            <a:srgbClr val="FFC000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2DC575C4-9410-4167-9E8D-22C93C176DE4}"/>
              </a:ext>
            </a:extLst>
          </p:cNvPr>
          <p:cNvSpPr txBox="1"/>
          <p:nvPr/>
        </p:nvSpPr>
        <p:spPr>
          <a:xfrm>
            <a:off x="812800" y="3362325"/>
            <a:ext cx="6032500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GB" sz="4000" dirty="0">
                <a:latin typeface="+mn-lt"/>
              </a:rPr>
              <a:t>the breath of fire is hot</a:t>
            </a:r>
          </a:p>
        </p:txBody>
      </p:sp>
      <p:pic>
        <p:nvPicPr>
          <p:cNvPr id="30733" name="Picture 3">
            <a:extLst>
              <a:ext uri="{FF2B5EF4-FFF2-40B4-BE49-F238E27FC236}">
                <a16:creationId xmlns:a16="http://schemas.microsoft.com/office/drawing/2014/main" id="{EF199095-0CAB-44B6-A110-CF2BE364C13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6188" y="3333750"/>
            <a:ext cx="1447800" cy="2662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88AF463B-6603-4A24-B8AC-03D7854089F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7086600" y="1204119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719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9" grpId="0"/>
      <p:bldP spid="21" grpId="0"/>
      <p:bldP spid="2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3" name="Title 5">
            <a:extLst>
              <a:ext uri="{FF2B5EF4-FFF2-40B4-BE49-F238E27FC236}">
                <a16:creationId xmlns:a16="http://schemas.microsoft.com/office/drawing/2014/main" id="{8CFFA8E6-F9EC-44F0-A39F-13EE87F370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630238"/>
            <a:ext cx="8220075" cy="873125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altLang="en-US" sz="3600" dirty="0"/>
              <a:t>Sentences – Spot the Mistake</a:t>
            </a:r>
          </a:p>
        </p:txBody>
      </p:sp>
      <p:pic>
        <p:nvPicPr>
          <p:cNvPr id="32771" name="Talking Partners">
            <a:extLst>
              <a:ext uri="{FF2B5EF4-FFF2-40B4-BE49-F238E27FC236}">
                <a16:creationId xmlns:a16="http://schemas.microsoft.com/office/drawing/2014/main" id="{11A6C98D-3A2D-4079-9E37-1903998395A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6DB3F360-962A-4D83-A4FF-FA396A45AB29}"/>
              </a:ext>
            </a:extLst>
          </p:cNvPr>
          <p:cNvSpPr/>
          <p:nvPr/>
        </p:nvSpPr>
        <p:spPr>
          <a:xfrm flipV="1">
            <a:off x="755650" y="4921250"/>
            <a:ext cx="7632700" cy="1177925"/>
          </a:xfrm>
          <a:prstGeom prst="rect">
            <a:avLst/>
          </a:prstGeom>
          <a:solidFill>
            <a:srgbClr val="E1D298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8CA9D0B8-A747-4202-9C68-9D0FEB0E41EB}"/>
              </a:ext>
            </a:extLst>
          </p:cNvPr>
          <p:cNvSpPr/>
          <p:nvPr/>
        </p:nvSpPr>
        <p:spPr>
          <a:xfrm flipV="1">
            <a:off x="755650" y="2084388"/>
            <a:ext cx="7632700" cy="565150"/>
          </a:xfrm>
          <a:prstGeom prst="rect">
            <a:avLst/>
          </a:prstGeom>
          <a:solidFill>
            <a:srgbClr val="F311B8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101A324-233C-4086-82B9-AE82253746DD}"/>
              </a:ext>
            </a:extLst>
          </p:cNvPr>
          <p:cNvSpPr txBox="1"/>
          <p:nvPr/>
        </p:nvSpPr>
        <p:spPr>
          <a:xfrm>
            <a:off x="812800" y="2133600"/>
            <a:ext cx="4783138" cy="4603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GB" sz="2400" dirty="0">
                <a:latin typeface="+mn-lt"/>
              </a:rPr>
              <a:t>What is wrong with this sentence?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56A1E5B0-569E-48F7-B31A-0666D29B1E68}"/>
              </a:ext>
            </a:extLst>
          </p:cNvPr>
          <p:cNvSpPr/>
          <p:nvPr/>
        </p:nvSpPr>
        <p:spPr>
          <a:xfrm flipV="1">
            <a:off x="755650" y="2724150"/>
            <a:ext cx="7632700" cy="565150"/>
          </a:xfrm>
          <a:prstGeom prst="rect">
            <a:avLst/>
          </a:prstGeom>
          <a:noFill/>
          <a:ln w="38100">
            <a:solidFill>
              <a:srgbClr val="F311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F1271E02-9891-467C-9BAF-BB1B01237676}"/>
              </a:ext>
            </a:extLst>
          </p:cNvPr>
          <p:cNvSpPr txBox="1"/>
          <p:nvPr/>
        </p:nvSpPr>
        <p:spPr>
          <a:xfrm>
            <a:off x="812800" y="2781300"/>
            <a:ext cx="7335838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GB" sz="2400" dirty="0">
                <a:latin typeface="+mn-lt"/>
              </a:rPr>
              <a:t>The letters need to be the same size. 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9B162AC4-330D-449B-ABF2-4EF0DEDD3DB6}"/>
              </a:ext>
            </a:extLst>
          </p:cNvPr>
          <p:cNvSpPr/>
          <p:nvPr/>
        </p:nvSpPr>
        <p:spPr>
          <a:xfrm flipV="1">
            <a:off x="755650" y="4157663"/>
            <a:ext cx="7632700" cy="719137"/>
          </a:xfrm>
          <a:prstGeom prst="rect">
            <a:avLst/>
          </a:prstGeom>
          <a:solidFill>
            <a:srgbClr val="FFC000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D9CA765E-7B59-42BA-8806-764CCCF91F7A}"/>
              </a:ext>
            </a:extLst>
          </p:cNvPr>
          <p:cNvSpPr txBox="1"/>
          <p:nvPr/>
        </p:nvSpPr>
        <p:spPr>
          <a:xfrm>
            <a:off x="812800" y="4148138"/>
            <a:ext cx="6988175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GB" sz="4000" dirty="0" err="1">
                <a:latin typeface="+mn-lt"/>
              </a:rPr>
              <a:t>Spyman</a:t>
            </a:r>
            <a:r>
              <a:rPr lang="en-GB" sz="4000" dirty="0">
                <a:latin typeface="+mn-lt"/>
              </a:rPr>
              <a:t> has super x-ray vision.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FD3C19E4-2CA8-4B87-AA1A-0F766B511B20}"/>
              </a:ext>
            </a:extLst>
          </p:cNvPr>
          <p:cNvSpPr/>
          <p:nvPr/>
        </p:nvSpPr>
        <p:spPr>
          <a:xfrm flipV="1">
            <a:off x="755650" y="3363913"/>
            <a:ext cx="7632700" cy="719137"/>
          </a:xfrm>
          <a:prstGeom prst="rect">
            <a:avLst/>
          </a:prstGeom>
          <a:solidFill>
            <a:srgbClr val="FFC000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12F5064F-03A8-4080-AE6C-CC5DE1FA186A}"/>
              </a:ext>
            </a:extLst>
          </p:cNvPr>
          <p:cNvSpPr txBox="1"/>
          <p:nvPr/>
        </p:nvSpPr>
        <p:spPr>
          <a:xfrm>
            <a:off x="812800" y="3117850"/>
            <a:ext cx="7400925" cy="9223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GB" sz="4000" dirty="0" err="1">
                <a:latin typeface="+mn-lt"/>
              </a:rPr>
              <a:t>Spy</a:t>
            </a:r>
            <a:r>
              <a:rPr lang="en-GB" sz="5400" dirty="0" err="1">
                <a:latin typeface="+mn-lt"/>
              </a:rPr>
              <a:t>m</a:t>
            </a:r>
            <a:r>
              <a:rPr lang="en-GB" sz="4000" dirty="0" err="1">
                <a:latin typeface="+mn-lt"/>
              </a:rPr>
              <a:t>an</a:t>
            </a:r>
            <a:r>
              <a:rPr lang="en-GB" sz="4000" dirty="0">
                <a:latin typeface="+mn-lt"/>
              </a:rPr>
              <a:t> h</a:t>
            </a:r>
            <a:r>
              <a:rPr lang="en-GB" sz="6000" dirty="0">
                <a:latin typeface="+mn-lt"/>
              </a:rPr>
              <a:t>as</a:t>
            </a:r>
            <a:r>
              <a:rPr lang="en-GB" sz="4000" dirty="0">
                <a:latin typeface="+mn-lt"/>
              </a:rPr>
              <a:t> </a:t>
            </a:r>
            <a:r>
              <a:rPr lang="en-GB" sz="4000" dirty="0" err="1">
                <a:latin typeface="+mn-lt"/>
              </a:rPr>
              <a:t>su</a:t>
            </a:r>
            <a:r>
              <a:rPr lang="en-GB" sz="4400" dirty="0" err="1">
                <a:latin typeface="+mn-lt"/>
              </a:rPr>
              <a:t>P</a:t>
            </a:r>
            <a:r>
              <a:rPr lang="en-GB" sz="4000" dirty="0" err="1">
                <a:latin typeface="+mn-lt"/>
              </a:rPr>
              <a:t>er</a:t>
            </a:r>
            <a:r>
              <a:rPr lang="en-GB" sz="4000" dirty="0">
                <a:latin typeface="+mn-lt"/>
              </a:rPr>
              <a:t> x-ra</a:t>
            </a:r>
            <a:r>
              <a:rPr lang="en-GB" sz="5400" dirty="0">
                <a:latin typeface="+mn-lt"/>
              </a:rPr>
              <a:t>y</a:t>
            </a:r>
            <a:r>
              <a:rPr lang="en-GB" sz="4000" dirty="0">
                <a:latin typeface="+mn-lt"/>
              </a:rPr>
              <a:t> vi</a:t>
            </a:r>
            <a:r>
              <a:rPr lang="en-GB" sz="6000" dirty="0">
                <a:latin typeface="+mn-lt"/>
              </a:rPr>
              <a:t>s</a:t>
            </a:r>
            <a:r>
              <a:rPr lang="en-GB" sz="4000" dirty="0">
                <a:latin typeface="+mn-lt"/>
              </a:rPr>
              <a:t>ion.</a:t>
            </a:r>
          </a:p>
        </p:txBody>
      </p:sp>
      <p:pic>
        <p:nvPicPr>
          <p:cNvPr id="32781" name="Picture 6">
            <a:extLst>
              <a:ext uri="{FF2B5EF4-FFF2-40B4-BE49-F238E27FC236}">
                <a16:creationId xmlns:a16="http://schemas.microsoft.com/office/drawing/2014/main" id="{EA5DAC24-DE60-409B-96B7-171558A0E01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7360" flipH="1">
            <a:off x="5033963" y="4722813"/>
            <a:ext cx="3060700" cy="1327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A2ADAB9E-0DB5-4A6B-BF82-C818F708CA3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7086600" y="1228725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1117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9" grpId="0"/>
      <p:bldP spid="21" grpId="0"/>
      <p:bldP spid="2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B8107FDE-AD41-4BF9-8884-1DB6F94E227C}"/>
              </a:ext>
            </a:extLst>
          </p:cNvPr>
          <p:cNvSpPr/>
          <p:nvPr/>
        </p:nvSpPr>
        <p:spPr>
          <a:xfrm>
            <a:off x="0" y="950913"/>
            <a:ext cx="9144000" cy="1844675"/>
          </a:xfrm>
          <a:prstGeom prst="rect">
            <a:avLst/>
          </a:prstGeom>
          <a:solidFill>
            <a:srgbClr val="FEFEFE">
              <a:alpha val="6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6" name="Title 7">
            <a:extLst>
              <a:ext uri="{FF2B5EF4-FFF2-40B4-BE49-F238E27FC236}">
                <a16:creationId xmlns:a16="http://schemas.microsoft.com/office/drawing/2014/main" id="{76333426-5535-4596-A29C-252DC07A83BD}"/>
              </a:ext>
            </a:extLst>
          </p:cNvPr>
          <p:cNvSpPr txBox="1">
            <a:spLocks/>
          </p:cNvSpPr>
          <p:nvPr/>
        </p:nvSpPr>
        <p:spPr>
          <a:xfrm>
            <a:off x="628650" y="1211263"/>
            <a:ext cx="7886700" cy="1325562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GB" sz="4400"/>
              <a:t>Independent Focused Activity</a:t>
            </a:r>
            <a:endParaRPr lang="en-GB" sz="4400" dirty="0">
              <a:solidFill>
                <a:schemeClr val="tx2">
                  <a:lumMod val="75000"/>
                </a:schemeClr>
              </a:solidFill>
              <a:latin typeface="ABeeZee" panose="02000000000000000000" pitchFamily="50" charset="0"/>
            </a:endParaRPr>
          </a:p>
        </p:txBody>
      </p:sp>
      <p:pic>
        <p:nvPicPr>
          <p:cNvPr id="34820" name="Twinkl Logo">
            <a:extLst>
              <a:ext uri="{FF2B5EF4-FFF2-40B4-BE49-F238E27FC236}">
                <a16:creationId xmlns:a16="http://schemas.microsoft.com/office/drawing/2014/main" id="{D2D5C369-E189-4F4C-A904-9F84E7BA2E01}"/>
              </a:ext>
            </a:extLst>
          </p:cNvPr>
          <p:cNvPicPr>
            <a:picLocks noChangeAspect="1"/>
          </p:cNvPicPr>
          <p:nvPr/>
        </p:nvPicPr>
        <p:blipFill>
          <a:blip r:embed="rId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8313" y="6092825"/>
            <a:ext cx="587375" cy="373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3" name="Title 5">
            <a:extLst>
              <a:ext uri="{FF2B5EF4-FFF2-40B4-BE49-F238E27FC236}">
                <a16:creationId xmlns:a16="http://schemas.microsoft.com/office/drawing/2014/main" id="{B5DCB8E7-6D18-4EA8-B50C-2C3CD8014A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630238"/>
            <a:ext cx="8220075" cy="873125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altLang="en-US" sz="3600" dirty="0"/>
              <a:t>Writing Super Sentences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8A6559C-A20C-44AA-BB00-7B99B20763AA}"/>
              </a:ext>
            </a:extLst>
          </p:cNvPr>
          <p:cNvSpPr/>
          <p:nvPr/>
        </p:nvSpPr>
        <p:spPr>
          <a:xfrm flipV="1">
            <a:off x="755650" y="1536700"/>
            <a:ext cx="3524250" cy="979488"/>
          </a:xfrm>
          <a:prstGeom prst="rect">
            <a:avLst/>
          </a:prstGeom>
          <a:solidFill>
            <a:srgbClr val="F311B8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BCACDA69-79F9-4930-98D2-AAB32F95D766}"/>
              </a:ext>
            </a:extLst>
          </p:cNvPr>
          <p:cNvSpPr/>
          <p:nvPr/>
        </p:nvSpPr>
        <p:spPr>
          <a:xfrm flipV="1">
            <a:off x="755650" y="2574925"/>
            <a:ext cx="3524250" cy="3554413"/>
          </a:xfrm>
          <a:prstGeom prst="rect">
            <a:avLst/>
          </a:prstGeom>
          <a:solidFill>
            <a:srgbClr val="E1D298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6041ADF-F061-4B2D-8489-28971BCE5254}"/>
              </a:ext>
            </a:extLst>
          </p:cNvPr>
          <p:cNvSpPr/>
          <p:nvPr/>
        </p:nvSpPr>
        <p:spPr>
          <a:xfrm flipV="1">
            <a:off x="4346575" y="1536700"/>
            <a:ext cx="4041775" cy="4592638"/>
          </a:xfrm>
          <a:prstGeom prst="rect">
            <a:avLst/>
          </a:prstGeom>
          <a:solidFill>
            <a:srgbClr val="FFC000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36870" name="TextBox 1">
            <a:extLst>
              <a:ext uri="{FF2B5EF4-FFF2-40B4-BE49-F238E27FC236}">
                <a16:creationId xmlns:a16="http://schemas.microsoft.com/office/drawing/2014/main" id="{71256AC4-849C-439A-9985-658FAB77D89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2800" y="1544638"/>
            <a:ext cx="3467100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You are going to work on your own to complete the </a:t>
            </a:r>
            <a:r>
              <a:rPr lang="en-GB" altLang="en-US" b="1">
                <a:solidFill>
                  <a:schemeClr val="tx1"/>
                </a:solidFill>
              </a:rPr>
              <a:t>Writing Super Sentences Activity Sheet</a:t>
            </a:r>
            <a:r>
              <a:rPr lang="en-GB" altLang="en-US">
                <a:solidFill>
                  <a:schemeClr val="tx1"/>
                </a:solidFill>
              </a:rPr>
              <a:t>.</a:t>
            </a:r>
          </a:p>
        </p:txBody>
      </p:sp>
      <p:pic>
        <p:nvPicPr>
          <p:cNvPr id="36871" name="Individual Work">
            <a:extLst>
              <a:ext uri="{FF2B5EF4-FFF2-40B4-BE49-F238E27FC236}">
                <a16:creationId xmlns:a16="http://schemas.microsoft.com/office/drawing/2014/main" id="{82071A12-A373-4EDB-998C-2B68DBF7DD7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73FC821-5663-4E49-BEA5-23B4DDE0DF3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541838" y="1641475"/>
            <a:ext cx="2906712" cy="4113213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98C51803-D7D6-4FF5-83AE-5F32ECEE8AC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922838" y="1768475"/>
            <a:ext cx="2906712" cy="4113213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476D8A88-AF6A-4C61-9D18-882AE411551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303838" y="1895475"/>
            <a:ext cx="2906712" cy="4113213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36875" name="Picture 9">
            <a:extLst>
              <a:ext uri="{FF2B5EF4-FFF2-40B4-BE49-F238E27FC236}">
                <a16:creationId xmlns:a16="http://schemas.microsoft.com/office/drawing/2014/main" id="{A046B1C7-996A-4EA5-AB76-FF959A8FCE5E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2075" y="3014663"/>
            <a:ext cx="2044700" cy="299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1AB88BD4-CF1D-4BCD-A7FC-03508D46C42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6969125" y="747713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865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BB14C827-DC67-4D62-A6E0-6955210E3442}"/>
              </a:ext>
            </a:extLst>
          </p:cNvPr>
          <p:cNvSpPr/>
          <p:nvPr/>
        </p:nvSpPr>
        <p:spPr>
          <a:xfrm>
            <a:off x="0" y="950913"/>
            <a:ext cx="9144000" cy="1844675"/>
          </a:xfrm>
          <a:prstGeom prst="rect">
            <a:avLst/>
          </a:prstGeom>
          <a:solidFill>
            <a:srgbClr val="FEFEFE">
              <a:alpha val="6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6" name="Title 7">
            <a:extLst>
              <a:ext uri="{FF2B5EF4-FFF2-40B4-BE49-F238E27FC236}">
                <a16:creationId xmlns:a16="http://schemas.microsoft.com/office/drawing/2014/main" id="{B9B204E9-5E65-46AE-93FF-B01354162255}"/>
              </a:ext>
            </a:extLst>
          </p:cNvPr>
          <p:cNvSpPr txBox="1">
            <a:spLocks/>
          </p:cNvSpPr>
          <p:nvPr/>
        </p:nvSpPr>
        <p:spPr>
          <a:xfrm>
            <a:off x="628650" y="1211263"/>
            <a:ext cx="7886700" cy="1325562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GB" sz="4400" dirty="0"/>
              <a:t>Consolidation Activity</a:t>
            </a:r>
            <a:endParaRPr lang="en-GB" sz="4400" dirty="0">
              <a:solidFill>
                <a:schemeClr val="tx2">
                  <a:lumMod val="75000"/>
                </a:schemeClr>
              </a:solidFill>
              <a:latin typeface="ABeeZee" panose="02000000000000000000" pitchFamily="50" charset="0"/>
            </a:endParaRPr>
          </a:p>
        </p:txBody>
      </p:sp>
      <p:pic>
        <p:nvPicPr>
          <p:cNvPr id="38916" name="Twinkl Logo">
            <a:extLst>
              <a:ext uri="{FF2B5EF4-FFF2-40B4-BE49-F238E27FC236}">
                <a16:creationId xmlns:a16="http://schemas.microsoft.com/office/drawing/2014/main" id="{E4A7334C-F24B-4CC8-B716-9B5BC9B0F511}"/>
              </a:ext>
            </a:extLst>
          </p:cNvPr>
          <p:cNvPicPr>
            <a:picLocks noChangeAspect="1"/>
          </p:cNvPicPr>
          <p:nvPr/>
        </p:nvPicPr>
        <p:blipFill>
          <a:blip r:embed="rId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8313" y="6092825"/>
            <a:ext cx="587375" cy="373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>
            <a:extLst>
              <a:ext uri="{FF2B5EF4-FFF2-40B4-BE49-F238E27FC236}">
                <a16:creationId xmlns:a16="http://schemas.microsoft.com/office/drawing/2014/main" id="{62907ED6-AD8B-42E6-9E50-C3F912C00629}"/>
              </a:ext>
            </a:extLst>
          </p:cNvPr>
          <p:cNvSpPr/>
          <p:nvPr/>
        </p:nvSpPr>
        <p:spPr>
          <a:xfrm flipV="1">
            <a:off x="750888" y="5073650"/>
            <a:ext cx="7637462" cy="1055688"/>
          </a:xfrm>
          <a:prstGeom prst="rect">
            <a:avLst/>
          </a:prstGeom>
          <a:solidFill>
            <a:srgbClr val="FFC000"/>
          </a:solidFill>
          <a:ln w="381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2293" name="Title 5">
            <a:extLst>
              <a:ext uri="{FF2B5EF4-FFF2-40B4-BE49-F238E27FC236}">
                <a16:creationId xmlns:a16="http://schemas.microsoft.com/office/drawing/2014/main" id="{E563E649-7172-47C1-912F-D7C6AC6878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630238"/>
            <a:ext cx="8220075" cy="873125"/>
          </a:xfrm>
        </p:spPr>
        <p:txBody>
          <a:bodyPr>
            <a:noAutofit/>
          </a:bodyPr>
          <a:lstStyle/>
          <a:p>
            <a:pPr eaLnBrk="1" hangingPunct="1">
              <a:defRPr/>
            </a:pPr>
            <a:r>
              <a:rPr lang="en-GB" sz="3200" dirty="0">
                <a:latin typeface="+mj-lt"/>
              </a:rPr>
              <a:t>Starting and Ending Sentences</a:t>
            </a:r>
            <a:endParaRPr lang="en-GB" altLang="en-US" sz="3200" dirty="0">
              <a:latin typeface="+mj-lt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46C880A-2AD6-4068-A7CD-625BCA58FE4B}"/>
              </a:ext>
            </a:extLst>
          </p:cNvPr>
          <p:cNvSpPr/>
          <p:nvPr/>
        </p:nvSpPr>
        <p:spPr>
          <a:xfrm flipV="1">
            <a:off x="755650" y="1536700"/>
            <a:ext cx="7632700" cy="511175"/>
          </a:xfrm>
          <a:prstGeom prst="rect">
            <a:avLst/>
          </a:prstGeom>
          <a:solidFill>
            <a:srgbClr val="F311B8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46C83DB-2F0F-4F52-8343-F7530DB157E9}"/>
              </a:ext>
            </a:extLst>
          </p:cNvPr>
          <p:cNvSpPr/>
          <p:nvPr/>
        </p:nvSpPr>
        <p:spPr>
          <a:xfrm flipV="1">
            <a:off x="755650" y="2108200"/>
            <a:ext cx="7632700" cy="2903538"/>
          </a:xfrm>
          <a:prstGeom prst="rect">
            <a:avLst/>
          </a:prstGeom>
          <a:solidFill>
            <a:srgbClr val="E1D298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3558" name="TextBox 1">
            <a:extLst>
              <a:ext uri="{FF2B5EF4-FFF2-40B4-BE49-F238E27FC236}">
                <a16:creationId xmlns:a16="http://schemas.microsoft.com/office/drawing/2014/main" id="{5218358D-CAAC-4506-AC7F-0AEF7EE20CE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2800" y="1544638"/>
            <a:ext cx="34671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>
              <a:defRPr/>
            </a:pPr>
            <a:r>
              <a:rPr lang="en-GB" sz="2400" dirty="0">
                <a:latin typeface="+mn-lt"/>
              </a:rPr>
              <a:t>What is wrong here?</a:t>
            </a:r>
          </a:p>
        </p:txBody>
      </p:sp>
      <p:sp>
        <p:nvSpPr>
          <p:cNvPr id="20" name="TextBox 1">
            <a:extLst>
              <a:ext uri="{FF2B5EF4-FFF2-40B4-BE49-F238E27FC236}">
                <a16:creationId xmlns:a16="http://schemas.microsoft.com/office/drawing/2014/main" id="{64D547B9-9512-4525-AEEB-DE2B1BB951C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2800" y="2774950"/>
            <a:ext cx="5513388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>
              <a:defRPr/>
            </a:pPr>
            <a:r>
              <a:rPr lang="en-GB" sz="2400" dirty="0">
                <a:latin typeface="+mn-lt"/>
              </a:rPr>
              <a:t>terrific girl was the best superhero in the world she could run faster than a cheetah her magic mind power helped her to see who was in danger she was amazing</a:t>
            </a:r>
          </a:p>
        </p:txBody>
      </p:sp>
      <p:sp>
        <p:nvSpPr>
          <p:cNvPr id="21" name="TextBox 1">
            <a:extLst>
              <a:ext uri="{FF2B5EF4-FFF2-40B4-BE49-F238E27FC236}">
                <a16:creationId xmlns:a16="http://schemas.microsoft.com/office/drawing/2014/main" id="{7FF6E827-D24E-4BA0-A5A0-F875ED131E8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2800" y="5143500"/>
            <a:ext cx="7513638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>
              <a:defRPr/>
            </a:pPr>
            <a:r>
              <a:rPr lang="en-GB" b="1" dirty="0">
                <a:latin typeface="+mn-lt"/>
              </a:rPr>
              <a:t>There are no capital letters or full stops!</a:t>
            </a:r>
          </a:p>
          <a:p>
            <a:pPr>
              <a:defRPr/>
            </a:pPr>
            <a:r>
              <a:rPr lang="en-GB" b="1" dirty="0">
                <a:latin typeface="+mn-lt"/>
              </a:rPr>
              <a:t>This makes the text very tricky to read.</a:t>
            </a:r>
          </a:p>
          <a:p>
            <a:pPr>
              <a:defRPr/>
            </a:pPr>
            <a:r>
              <a:rPr lang="en-GB" b="1" dirty="0">
                <a:latin typeface="+mn-lt"/>
              </a:rPr>
              <a:t>Can you work out where the capital letters and full stops should be?</a:t>
            </a:r>
          </a:p>
        </p:txBody>
      </p:sp>
      <p:pic>
        <p:nvPicPr>
          <p:cNvPr id="40969" name="Whole Class">
            <a:extLst>
              <a:ext uri="{FF2B5EF4-FFF2-40B4-BE49-F238E27FC236}">
                <a16:creationId xmlns:a16="http://schemas.microsoft.com/office/drawing/2014/main" id="{534E20FF-B2A6-4FC6-9A72-9D5E282D2C3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70" name="Picture 15">
            <a:extLst>
              <a:ext uri="{FF2B5EF4-FFF2-40B4-BE49-F238E27FC236}">
                <a16:creationId xmlns:a16="http://schemas.microsoft.com/office/drawing/2014/main" id="{A07D3844-24F6-4472-8AC9-35F5754F624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1900" y="1708150"/>
            <a:ext cx="1747838" cy="383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E75BA6D9-BB19-4BFF-A458-F8CAA465A81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40904" y="728662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1839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>
            <a:extLst>
              <a:ext uri="{FF2B5EF4-FFF2-40B4-BE49-F238E27FC236}">
                <a16:creationId xmlns:a16="http://schemas.microsoft.com/office/drawing/2014/main" id="{B2A30A5F-9975-48DD-8C8C-AB7187B46827}"/>
              </a:ext>
            </a:extLst>
          </p:cNvPr>
          <p:cNvSpPr/>
          <p:nvPr/>
        </p:nvSpPr>
        <p:spPr>
          <a:xfrm flipV="1">
            <a:off x="771525" y="5068888"/>
            <a:ext cx="7637463" cy="1055687"/>
          </a:xfrm>
          <a:prstGeom prst="rect">
            <a:avLst/>
          </a:prstGeom>
          <a:solidFill>
            <a:srgbClr val="FFC000"/>
          </a:solidFill>
          <a:ln w="381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2293" name="Title 5">
            <a:extLst>
              <a:ext uri="{FF2B5EF4-FFF2-40B4-BE49-F238E27FC236}">
                <a16:creationId xmlns:a16="http://schemas.microsoft.com/office/drawing/2014/main" id="{1623893B-88C3-4AC3-BE05-7426AEBAC4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630238"/>
            <a:ext cx="8220075" cy="873125"/>
          </a:xfrm>
        </p:spPr>
        <p:txBody>
          <a:bodyPr>
            <a:noAutofit/>
          </a:bodyPr>
          <a:lstStyle/>
          <a:p>
            <a:pPr eaLnBrk="1" hangingPunct="1">
              <a:defRPr/>
            </a:pPr>
            <a:r>
              <a:rPr lang="en-GB" sz="3200" dirty="0">
                <a:latin typeface="+mj-lt"/>
              </a:rPr>
              <a:t>Starting and Ending Sentences</a:t>
            </a:r>
            <a:endParaRPr lang="en-GB" altLang="en-US" sz="3200" dirty="0">
              <a:latin typeface="+mj-lt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7708423-D04D-4A80-A418-4D318C9A03B5}"/>
              </a:ext>
            </a:extLst>
          </p:cNvPr>
          <p:cNvSpPr/>
          <p:nvPr/>
        </p:nvSpPr>
        <p:spPr>
          <a:xfrm flipV="1">
            <a:off x="755650" y="1536700"/>
            <a:ext cx="7632700" cy="511175"/>
          </a:xfrm>
          <a:prstGeom prst="rect">
            <a:avLst/>
          </a:prstGeom>
          <a:solidFill>
            <a:srgbClr val="F311B8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2D4A4BD-D6B9-424F-95F2-103CA8C307D8}"/>
              </a:ext>
            </a:extLst>
          </p:cNvPr>
          <p:cNvSpPr/>
          <p:nvPr/>
        </p:nvSpPr>
        <p:spPr>
          <a:xfrm flipV="1">
            <a:off x="755650" y="2108200"/>
            <a:ext cx="7632700" cy="2903538"/>
          </a:xfrm>
          <a:prstGeom prst="rect">
            <a:avLst/>
          </a:prstGeom>
          <a:solidFill>
            <a:srgbClr val="E1D298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0" name="TextBox 1">
            <a:extLst>
              <a:ext uri="{FF2B5EF4-FFF2-40B4-BE49-F238E27FC236}">
                <a16:creationId xmlns:a16="http://schemas.microsoft.com/office/drawing/2014/main" id="{DF1BB00C-1CAA-4A91-8F40-CC6763596FE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2800" y="2774950"/>
            <a:ext cx="5513388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>
              <a:defRPr/>
            </a:pPr>
            <a:r>
              <a:rPr lang="en-GB" sz="2400" dirty="0">
                <a:solidFill>
                  <a:srgbClr val="F311B8"/>
                </a:solidFill>
                <a:latin typeface="+mn-lt"/>
              </a:rPr>
              <a:t>T</a:t>
            </a:r>
            <a:r>
              <a:rPr lang="en-GB" sz="2400" dirty="0">
                <a:latin typeface="+mn-lt"/>
              </a:rPr>
              <a:t>errific </a:t>
            </a:r>
            <a:r>
              <a:rPr lang="en-GB" sz="2400" dirty="0">
                <a:solidFill>
                  <a:srgbClr val="F311B8"/>
                </a:solidFill>
                <a:latin typeface="+mn-lt"/>
              </a:rPr>
              <a:t>G</a:t>
            </a:r>
            <a:r>
              <a:rPr lang="en-GB" sz="2400" dirty="0">
                <a:latin typeface="+mn-lt"/>
              </a:rPr>
              <a:t>irl was the best superhero in the world</a:t>
            </a:r>
            <a:r>
              <a:rPr lang="en-GB" sz="2400" dirty="0">
                <a:solidFill>
                  <a:srgbClr val="F311B8"/>
                </a:solidFill>
                <a:latin typeface="+mn-lt"/>
              </a:rPr>
              <a:t>. S</a:t>
            </a:r>
            <a:r>
              <a:rPr lang="en-GB" sz="2400" dirty="0">
                <a:latin typeface="+mn-lt"/>
              </a:rPr>
              <a:t>he could run faster than a cheetah</a:t>
            </a:r>
            <a:r>
              <a:rPr lang="en-GB" sz="2400" dirty="0">
                <a:solidFill>
                  <a:srgbClr val="F311B8"/>
                </a:solidFill>
                <a:latin typeface="+mn-lt"/>
              </a:rPr>
              <a:t>.</a:t>
            </a:r>
            <a:r>
              <a:rPr lang="en-GB" sz="2400" dirty="0">
                <a:latin typeface="+mn-lt"/>
              </a:rPr>
              <a:t> </a:t>
            </a:r>
            <a:r>
              <a:rPr lang="en-GB" sz="2400" dirty="0">
                <a:solidFill>
                  <a:srgbClr val="F311B8"/>
                </a:solidFill>
                <a:latin typeface="+mn-lt"/>
              </a:rPr>
              <a:t>H</a:t>
            </a:r>
            <a:r>
              <a:rPr lang="en-GB" sz="2400" dirty="0">
                <a:latin typeface="+mn-lt"/>
              </a:rPr>
              <a:t>er magic mind power helped her to see who was in danger</a:t>
            </a:r>
            <a:r>
              <a:rPr lang="en-GB" sz="2400" dirty="0">
                <a:solidFill>
                  <a:srgbClr val="F311B8"/>
                </a:solidFill>
                <a:latin typeface="+mn-lt"/>
              </a:rPr>
              <a:t>. S</a:t>
            </a:r>
            <a:r>
              <a:rPr lang="en-GB" sz="2400" dirty="0">
                <a:latin typeface="+mn-lt"/>
              </a:rPr>
              <a:t>he was amazing</a:t>
            </a:r>
            <a:r>
              <a:rPr lang="en-GB" sz="2400" dirty="0">
                <a:solidFill>
                  <a:srgbClr val="F311B8"/>
                </a:solidFill>
                <a:latin typeface="+mn-lt"/>
              </a:rPr>
              <a:t>.</a:t>
            </a:r>
          </a:p>
        </p:txBody>
      </p:sp>
      <p:sp>
        <p:nvSpPr>
          <p:cNvPr id="21" name="TextBox 1">
            <a:extLst>
              <a:ext uri="{FF2B5EF4-FFF2-40B4-BE49-F238E27FC236}">
                <a16:creationId xmlns:a16="http://schemas.microsoft.com/office/drawing/2014/main" id="{5F032F2A-9A33-43B8-9FD0-63B8BED3F11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2800" y="5143500"/>
            <a:ext cx="4284663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>
              <a:defRPr/>
            </a:pPr>
            <a:r>
              <a:rPr lang="en-GB" dirty="0">
                <a:latin typeface="+mn-lt"/>
              </a:rPr>
              <a:t>Did you spot where all the </a:t>
            </a:r>
            <a:r>
              <a:rPr lang="en-GB" b="1" dirty="0">
                <a:latin typeface="+mn-lt"/>
              </a:rPr>
              <a:t>capital letters </a:t>
            </a:r>
            <a:r>
              <a:rPr lang="en-GB" dirty="0">
                <a:latin typeface="+mn-lt"/>
              </a:rPr>
              <a:t>and </a:t>
            </a:r>
            <a:r>
              <a:rPr lang="en-GB" b="1" dirty="0">
                <a:latin typeface="+mn-lt"/>
              </a:rPr>
              <a:t>full stops </a:t>
            </a:r>
            <a:r>
              <a:rPr lang="en-GB" dirty="0">
                <a:latin typeface="+mn-lt"/>
              </a:rPr>
              <a:t>needed to be?</a:t>
            </a:r>
            <a:r>
              <a:rPr lang="en-GB" b="1" dirty="0">
                <a:latin typeface="+mn-lt"/>
              </a:rPr>
              <a:t> </a:t>
            </a:r>
          </a:p>
        </p:txBody>
      </p:sp>
      <p:pic>
        <p:nvPicPr>
          <p:cNvPr id="43016" name="Whole Class">
            <a:extLst>
              <a:ext uri="{FF2B5EF4-FFF2-40B4-BE49-F238E27FC236}">
                <a16:creationId xmlns:a16="http://schemas.microsoft.com/office/drawing/2014/main" id="{78077265-3E34-48E9-8FDE-033E0B55F05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017" name="Picture 15">
            <a:extLst>
              <a:ext uri="{FF2B5EF4-FFF2-40B4-BE49-F238E27FC236}">
                <a16:creationId xmlns:a16="http://schemas.microsoft.com/office/drawing/2014/main" id="{4C13F963-85F2-4F1D-9EB2-B4D2F4ED153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1900" y="1708150"/>
            <a:ext cx="1747838" cy="383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Box 1">
            <a:extLst>
              <a:ext uri="{FF2B5EF4-FFF2-40B4-BE49-F238E27FC236}">
                <a16:creationId xmlns:a16="http://schemas.microsoft.com/office/drawing/2014/main" id="{7D75D6B1-579F-47CE-A5E9-4B5FBAE7D1E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61113" y="5635625"/>
            <a:ext cx="1706562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>
              <a:defRPr/>
            </a:pPr>
            <a:r>
              <a:rPr lang="en-GB" sz="2400" b="1" dirty="0">
                <a:latin typeface="+mn-lt"/>
              </a:rPr>
              <a:t>Well done!</a:t>
            </a:r>
          </a:p>
        </p:txBody>
      </p:sp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E5786583-D0F7-419D-A913-60E855AFB96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52557" y="687388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1890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1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3" name="Title 5">
            <a:extLst>
              <a:ext uri="{FF2B5EF4-FFF2-40B4-BE49-F238E27FC236}">
                <a16:creationId xmlns:a16="http://schemas.microsoft.com/office/drawing/2014/main" id="{B61F67D3-E71A-4DD6-8B9B-DCD71795A8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630238"/>
            <a:ext cx="8220075" cy="873125"/>
          </a:xfrm>
        </p:spPr>
        <p:txBody>
          <a:bodyPr>
            <a:noAutofit/>
          </a:bodyPr>
          <a:lstStyle/>
          <a:p>
            <a:pPr eaLnBrk="1" hangingPunct="1">
              <a:defRPr/>
            </a:pPr>
            <a:r>
              <a:rPr lang="en-GB" sz="3200" dirty="0">
                <a:latin typeface="+mj-lt"/>
              </a:rPr>
              <a:t>Starting and Ending Sentences</a:t>
            </a:r>
            <a:endParaRPr lang="en-GB" altLang="en-US" sz="3200" dirty="0">
              <a:latin typeface="+mj-lt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9458C64-3D24-483A-8A10-1CE099CAC6A8}"/>
              </a:ext>
            </a:extLst>
          </p:cNvPr>
          <p:cNvSpPr/>
          <p:nvPr/>
        </p:nvSpPr>
        <p:spPr>
          <a:xfrm flipV="1">
            <a:off x="755650" y="1536700"/>
            <a:ext cx="3524250" cy="1563688"/>
          </a:xfrm>
          <a:prstGeom prst="rect">
            <a:avLst/>
          </a:prstGeom>
          <a:solidFill>
            <a:srgbClr val="FFC000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FCD3CF9-37A3-4D29-82B1-23E9EF1E6E37}"/>
              </a:ext>
            </a:extLst>
          </p:cNvPr>
          <p:cNvSpPr/>
          <p:nvPr/>
        </p:nvSpPr>
        <p:spPr>
          <a:xfrm flipV="1">
            <a:off x="755650" y="3163888"/>
            <a:ext cx="3524250" cy="2965450"/>
          </a:xfrm>
          <a:prstGeom prst="rect">
            <a:avLst/>
          </a:prstGeom>
          <a:solidFill>
            <a:srgbClr val="E1D298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0A1B71B-C88C-4C57-B95A-AEAE9B3FEFF4}"/>
              </a:ext>
            </a:extLst>
          </p:cNvPr>
          <p:cNvSpPr/>
          <p:nvPr/>
        </p:nvSpPr>
        <p:spPr>
          <a:xfrm flipV="1">
            <a:off x="4346575" y="1536700"/>
            <a:ext cx="4041775" cy="4592638"/>
          </a:xfrm>
          <a:prstGeom prst="rect">
            <a:avLst/>
          </a:prstGeom>
          <a:solidFill>
            <a:srgbClr val="FCA6EA"/>
          </a:solidFill>
          <a:ln w="381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3558" name="TextBox 1">
            <a:extLst>
              <a:ext uri="{FF2B5EF4-FFF2-40B4-BE49-F238E27FC236}">
                <a16:creationId xmlns:a16="http://schemas.microsoft.com/office/drawing/2014/main" id="{D850A066-344D-4B3B-A25D-77B4EF89D77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2800" y="1544638"/>
            <a:ext cx="3467100" cy="1477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>
              <a:defRPr/>
            </a:pPr>
            <a:r>
              <a:rPr lang="en-GB" dirty="0">
                <a:latin typeface="+mn-lt"/>
              </a:rPr>
              <a:t>You are going to work on your own to add </a:t>
            </a:r>
            <a:r>
              <a:rPr lang="en-GB" b="1" dirty="0">
                <a:latin typeface="+mn-lt"/>
              </a:rPr>
              <a:t>capital letters </a:t>
            </a:r>
            <a:r>
              <a:rPr lang="en-GB" dirty="0">
                <a:latin typeface="+mn-lt"/>
              </a:rPr>
              <a:t>and </a:t>
            </a:r>
            <a:r>
              <a:rPr lang="en-GB" b="1" dirty="0">
                <a:latin typeface="+mn-lt"/>
              </a:rPr>
              <a:t>full stops </a:t>
            </a:r>
            <a:r>
              <a:rPr lang="en-GB" dirty="0">
                <a:latin typeface="+mn-lt"/>
              </a:rPr>
              <a:t>to the sentences on your </a:t>
            </a:r>
            <a:r>
              <a:rPr lang="en-GB" b="1" dirty="0">
                <a:latin typeface="+mn-lt"/>
              </a:rPr>
              <a:t>Superhero Description Activity Sheet</a:t>
            </a:r>
            <a:r>
              <a:rPr lang="en-GB" dirty="0">
                <a:latin typeface="+mn-lt"/>
              </a:rPr>
              <a:t>. </a:t>
            </a:r>
          </a:p>
        </p:txBody>
      </p:sp>
      <p:pic>
        <p:nvPicPr>
          <p:cNvPr id="45063" name="Individual Work">
            <a:extLst>
              <a:ext uri="{FF2B5EF4-FFF2-40B4-BE49-F238E27FC236}">
                <a16:creationId xmlns:a16="http://schemas.microsoft.com/office/drawing/2014/main" id="{DE201560-8095-4767-9DA4-5CA1346E364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064" name="Picture 10">
            <a:extLst>
              <a:ext uri="{FF2B5EF4-FFF2-40B4-BE49-F238E27FC236}">
                <a16:creationId xmlns:a16="http://schemas.microsoft.com/office/drawing/2014/main" id="{E6EE0A2B-788E-46C6-BE9D-E5ACB11B5F9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6875" y="3284538"/>
            <a:ext cx="2014538" cy="2741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45065" name="Group 14">
            <a:extLst>
              <a:ext uri="{FF2B5EF4-FFF2-40B4-BE49-F238E27FC236}">
                <a16:creationId xmlns:a16="http://schemas.microsoft.com/office/drawing/2014/main" id="{B723D64C-CA15-4B04-8AA0-1B6A3B205382}"/>
              </a:ext>
            </a:extLst>
          </p:cNvPr>
          <p:cNvGrpSpPr>
            <a:grpSpLocks/>
          </p:cNvGrpSpPr>
          <p:nvPr/>
        </p:nvGrpSpPr>
        <p:grpSpPr bwMode="auto">
          <a:xfrm>
            <a:off x="4670425" y="1674813"/>
            <a:ext cx="3394075" cy="4310062"/>
            <a:chOff x="4659073" y="1675597"/>
            <a:chExt cx="3393401" cy="4309593"/>
          </a:xfrm>
        </p:grpSpPr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6C079E4C-5974-4436-9189-8394A0FBBCA7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4659073" y="1675597"/>
              <a:ext cx="2907722" cy="4112764"/>
            </a:xfrm>
            <a:prstGeom prst="rect">
              <a:avLst/>
            </a:prstGeom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9B06D970-135E-4E89-BAA3-5B530B0312EA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5144752" y="1872426"/>
              <a:ext cx="2907722" cy="4112764"/>
            </a:xfrm>
            <a:prstGeom prst="rect">
              <a:avLst/>
            </a:prstGeom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</p:pic>
      </p:grpSp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2B12C916-B523-4EDC-9330-9903EED7B80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865809" y="728662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350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>
            <a:extLst>
              <a:ext uri="{FF2B5EF4-FFF2-40B4-BE49-F238E27FC236}">
                <a16:creationId xmlns:a16="http://schemas.microsoft.com/office/drawing/2014/main" id="{7E5B5850-BF68-47FD-B5B0-B54462D21045}"/>
              </a:ext>
            </a:extLst>
          </p:cNvPr>
          <p:cNvSpPr/>
          <p:nvPr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24" name="Rounded Rectangle 23">
            <a:extLst>
              <a:ext uri="{FF2B5EF4-FFF2-40B4-BE49-F238E27FC236}">
                <a16:creationId xmlns:a16="http://schemas.microsoft.com/office/drawing/2014/main" id="{6A8B6D19-835D-46F5-ABED-8FA410F29615}"/>
              </a:ext>
            </a:extLst>
          </p:cNvPr>
          <p:cNvSpPr/>
          <p:nvPr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7108" name="Title 1">
            <a:extLst>
              <a:ext uri="{FF2B5EF4-FFF2-40B4-BE49-F238E27FC236}">
                <a16:creationId xmlns:a16="http://schemas.microsoft.com/office/drawing/2014/main" id="{080E2200-9A79-49D0-B21D-04E81D3FC25C}"/>
              </a:ext>
            </a:extLst>
          </p:cNvPr>
          <p:cNvSpPr txBox="1">
            <a:spLocks/>
          </p:cNvSpPr>
          <p:nvPr/>
        </p:nvSpPr>
        <p:spPr bwMode="auto">
          <a:xfrm>
            <a:off x="628650" y="30718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>
                <a:solidFill>
                  <a:schemeClr val="tx1"/>
                </a:solidFill>
                <a:latin typeface="Sassoon Infant Md" pitchFamily="50" charset="0"/>
              </a:rPr>
              <a:t>Success Criteria</a:t>
            </a:r>
          </a:p>
        </p:txBody>
      </p:sp>
      <p:sp>
        <p:nvSpPr>
          <p:cNvPr id="47109" name="Title 1">
            <a:extLst>
              <a:ext uri="{FF2B5EF4-FFF2-40B4-BE49-F238E27FC236}">
                <a16:creationId xmlns:a16="http://schemas.microsoft.com/office/drawing/2014/main" id="{4BC62814-EFB5-499E-80FF-5F4D6B4F1534}"/>
              </a:ext>
            </a:extLst>
          </p:cNvPr>
          <p:cNvSpPr txBox="1">
            <a:spLocks/>
          </p:cNvSpPr>
          <p:nvPr/>
        </p:nvSpPr>
        <p:spPr bwMode="auto">
          <a:xfrm>
            <a:off x="628650" y="7350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>
                <a:solidFill>
                  <a:schemeClr val="tx1"/>
                </a:solidFill>
                <a:latin typeface="Sassoon Infant Md" pitchFamily="50" charset="0"/>
              </a:rPr>
              <a:t>Aim</a:t>
            </a:r>
          </a:p>
        </p:txBody>
      </p:sp>
      <p:sp>
        <p:nvSpPr>
          <p:cNvPr id="13318" name="Content Placeholder 15">
            <a:extLst>
              <a:ext uri="{FF2B5EF4-FFF2-40B4-BE49-F238E27FC236}">
                <a16:creationId xmlns:a16="http://schemas.microsoft.com/office/drawing/2014/main" id="{54D67E88-CDFB-48A4-9CB1-627583190F8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127125"/>
            <a:ext cx="7886700" cy="1409700"/>
          </a:xfrm>
        </p:spPr>
        <p:txBody>
          <a:bodyPr/>
          <a:lstStyle/>
          <a:p>
            <a:pPr>
              <a:defRPr/>
            </a:pPr>
            <a:r>
              <a:rPr lang="en-GB" altLang="en-US" dirty="0">
                <a:latin typeface="+mn-lt"/>
                <a:ea typeface="BPreplay" panose="02000503000000020004" pitchFamily="50" charset="0"/>
                <a:cs typeface="BPreplay" panose="02000503000000020004" pitchFamily="50" charset="0"/>
              </a:rPr>
              <a:t>I can </a:t>
            </a:r>
            <a:r>
              <a:rPr lang="en-GB" dirty="0">
                <a:latin typeface="+mn-lt"/>
                <a:cs typeface="BPreplay"/>
              </a:rPr>
              <a:t>write a sentence with a capital letter and full stop. </a:t>
            </a:r>
          </a:p>
          <a:p>
            <a:pPr marL="0" indent="0" eaLnBrk="1" hangingPunct="1">
              <a:buFont typeface="Arial" panose="020B0604020202020204" pitchFamily="34" charset="0"/>
              <a:buNone/>
              <a:defRPr/>
            </a:pPr>
            <a:endParaRPr lang="en-GB" altLang="en-US" dirty="0">
              <a:latin typeface="+mn-lt"/>
              <a:ea typeface="BPreplay" panose="02000503000000020004" pitchFamily="50" charset="0"/>
              <a:cs typeface="BPreplay" panose="02000503000000020004" pitchFamily="50" charset="0"/>
            </a:endParaRPr>
          </a:p>
        </p:txBody>
      </p:sp>
      <p:sp>
        <p:nvSpPr>
          <p:cNvPr id="13319" name="Content Placeholder 15">
            <a:extLst>
              <a:ext uri="{FF2B5EF4-FFF2-40B4-BE49-F238E27FC236}">
                <a16:creationId xmlns:a16="http://schemas.microsoft.com/office/drawing/2014/main" id="{ECF476CE-ED10-4989-A718-D0B3B6DE047D}"/>
              </a:ext>
            </a:extLst>
          </p:cNvPr>
          <p:cNvSpPr txBox="1">
            <a:spLocks/>
          </p:cNvSpPr>
          <p:nvPr/>
        </p:nvSpPr>
        <p:spPr bwMode="auto">
          <a:xfrm>
            <a:off x="628650" y="3467100"/>
            <a:ext cx="7886700" cy="262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 tIns="252000" rIns="252000" bIns="180000"/>
          <a:lstStyle>
            <a:lvl1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defRPr/>
            </a:pPr>
            <a:r>
              <a:rPr lang="en-GB" dirty="0">
                <a:latin typeface="+mn-lt"/>
              </a:rPr>
              <a:t>I can start a sentence with a capital letter.</a:t>
            </a:r>
          </a:p>
          <a:p>
            <a:pPr>
              <a:defRPr/>
            </a:pPr>
            <a:r>
              <a:rPr lang="en-GB" dirty="0">
                <a:latin typeface="+mn-lt"/>
              </a:rPr>
              <a:t>I can end a sentence with a full stop.</a:t>
            </a:r>
          </a:p>
          <a:p>
            <a:pPr>
              <a:defRPr/>
            </a:pPr>
            <a:r>
              <a:rPr lang="en-GB" dirty="0">
                <a:latin typeface="+mn-lt"/>
              </a:rPr>
              <a:t>I can work out where a sentence should start and end.</a:t>
            </a:r>
            <a:endParaRPr lang="en-GB" sz="2000" dirty="0">
              <a:latin typeface="+mn-lt"/>
              <a:cs typeface="BPreplay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2095</TotalTime>
  <Words>662</Words>
  <Application>Microsoft Office PowerPoint</Application>
  <PresentationFormat>On-screen Show (4:3)</PresentationFormat>
  <Paragraphs>108</Paragraphs>
  <Slides>21</Slides>
  <Notes>21</Notes>
  <HiddenSlides>0</HiddenSlides>
  <MMClips>14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8" baseType="lpstr">
      <vt:lpstr>Sassoon Infant Md</vt:lpstr>
      <vt:lpstr>Arial</vt:lpstr>
      <vt:lpstr>Calibri</vt:lpstr>
      <vt:lpstr>ABeeZee</vt:lpstr>
      <vt:lpstr>Sassoon Infant Rg</vt:lpstr>
      <vt:lpstr>BPreplay</vt:lpstr>
      <vt:lpstr>Office Theme</vt:lpstr>
      <vt:lpstr>Spelling, Punctuation and Grammar</vt:lpstr>
      <vt:lpstr>PowerPoint Presentation</vt:lpstr>
      <vt:lpstr>PowerPoint Presentation</vt:lpstr>
      <vt:lpstr>PowerPoint Presentation</vt:lpstr>
      <vt:lpstr>Introductory Activity</vt:lpstr>
      <vt:lpstr>Sentences</vt:lpstr>
      <vt:lpstr>Sentences</vt:lpstr>
      <vt:lpstr>Sentences – Spot the Mistake</vt:lpstr>
      <vt:lpstr>Sentences – Spot the Mistake</vt:lpstr>
      <vt:lpstr>Sentences – Spot the Mistake</vt:lpstr>
      <vt:lpstr>Sentences – Spot the Mistake</vt:lpstr>
      <vt:lpstr>Sentences – Spot the Mistake</vt:lpstr>
      <vt:lpstr>Sentences – Spot the Mistake</vt:lpstr>
      <vt:lpstr>PowerPoint Presentation</vt:lpstr>
      <vt:lpstr>Writing Super Sentences</vt:lpstr>
      <vt:lpstr>PowerPoint Presentation</vt:lpstr>
      <vt:lpstr>Starting and Ending Sentences</vt:lpstr>
      <vt:lpstr>Starting and Ending Sentences</vt:lpstr>
      <vt:lpstr>Starting and Ending Sentences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Emily REEVES</cp:lastModifiedBy>
  <cp:revision>262</cp:revision>
  <dcterms:created xsi:type="dcterms:W3CDTF">2014-10-01T16:09:27Z</dcterms:created>
  <dcterms:modified xsi:type="dcterms:W3CDTF">2021-02-10T19:58:33Z</dcterms:modified>
</cp:coreProperties>
</file>