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1"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72" d="100"/>
          <a:sy n="72"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1/10/2021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hyperlink" Target="https://youtu.be/c5c9-1zxPeA"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hyperlink" Target="mailto:ashteacher@west-malling.kent.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Year 6 – Term 3 R.E.</a:t>
            </a:r>
            <a:br>
              <a:rPr lang="en-GB" dirty="0"/>
            </a:br>
            <a:r>
              <a:rPr lang="en-GB" dirty="0"/>
              <a:t>Islam – Week 2</a:t>
            </a:r>
          </a:p>
        </p:txBody>
      </p:sp>
    </p:spTree>
    <p:extLst>
      <p:ext uri="{BB962C8B-B14F-4D97-AF65-F5344CB8AC3E}">
        <p14:creationId xmlns:p14="http://schemas.microsoft.com/office/powerpoint/2010/main" val="321161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253067"/>
            <a:ext cx="8596668" cy="1117599"/>
          </a:xfrm>
        </p:spPr>
        <p:txBody>
          <a:bodyPr>
            <a:normAutofit/>
          </a:bodyPr>
          <a:lstStyle/>
          <a:p>
            <a:pPr algn="ctr"/>
            <a:r>
              <a:rPr lang="en-GB" sz="4800" dirty="0"/>
              <a:t>Good Afternoon Ash Class</a:t>
            </a:r>
          </a:p>
        </p:txBody>
      </p:sp>
      <p:sp>
        <p:nvSpPr>
          <p:cNvPr id="3" name="Content Placeholder 2"/>
          <p:cNvSpPr>
            <a:spLocks noGrp="1"/>
          </p:cNvSpPr>
          <p:nvPr>
            <p:ph idx="1"/>
          </p:nvPr>
        </p:nvSpPr>
        <p:spPr>
          <a:xfrm>
            <a:off x="677334" y="3138311"/>
            <a:ext cx="8596668" cy="2903051"/>
          </a:xfrm>
        </p:spPr>
        <p:txBody>
          <a:bodyPr>
            <a:normAutofit/>
          </a:bodyPr>
          <a:lstStyle/>
          <a:p>
            <a:pPr marL="0" indent="0" algn="ctr">
              <a:buNone/>
            </a:pPr>
            <a:r>
              <a:rPr lang="en-GB" sz="3200" dirty="0"/>
              <a:t>Well done for all the work you completed last week. We are all really impressed on how you have adapted to our online learning.</a:t>
            </a: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736562"/>
            <a:ext cx="609600" cy="609600"/>
          </a:xfrm>
          <a:prstGeom prst="rect">
            <a:avLst/>
          </a:prstGeom>
        </p:spPr>
      </p:pic>
    </p:spTree>
    <p:extLst>
      <p:ext uri="{BB962C8B-B14F-4D97-AF65-F5344CB8AC3E}">
        <p14:creationId xmlns:p14="http://schemas.microsoft.com/office/powerpoint/2010/main" val="218040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4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61244"/>
            <a:ext cx="8596668" cy="6496755"/>
          </a:xfrm>
        </p:spPr>
        <p:txBody>
          <a:bodyPr/>
          <a:lstStyle/>
          <a:p>
            <a:r>
              <a:rPr lang="en-GB" dirty="0"/>
              <a:t>The first thing we need to do this week is to check the knowledge organiser that you completed last week.</a:t>
            </a:r>
          </a:p>
          <a:p>
            <a:r>
              <a:rPr lang="en-GB" dirty="0"/>
              <a:t>These are the correct definitions. If you have got any incorrect, please correct them.</a:t>
            </a:r>
          </a:p>
          <a:p>
            <a:endParaRPr lang="en-GB" dirty="0"/>
          </a:p>
          <a:p>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492022259"/>
              </p:ext>
            </p:extLst>
          </p:nvPr>
        </p:nvGraphicFramePr>
        <p:xfrm>
          <a:off x="982132" y="1654608"/>
          <a:ext cx="8918219" cy="5090453"/>
        </p:xfrm>
        <a:graphic>
          <a:graphicData uri="http://schemas.openxmlformats.org/drawingml/2006/table">
            <a:tbl>
              <a:tblPr firstRow="1" firstCol="1" bandRow="1">
                <a:tableStyleId>{5C22544A-7EE6-4342-B048-85BDC9FD1C3A}</a:tableStyleId>
              </a:tblPr>
              <a:tblGrid>
                <a:gridCol w="1678827">
                  <a:extLst>
                    <a:ext uri="{9D8B030D-6E8A-4147-A177-3AD203B41FA5}">
                      <a16:colId xmlns:a16="http://schemas.microsoft.com/office/drawing/2014/main" val="1700674608"/>
                    </a:ext>
                  </a:extLst>
                </a:gridCol>
                <a:gridCol w="883034">
                  <a:extLst>
                    <a:ext uri="{9D8B030D-6E8A-4147-A177-3AD203B41FA5}">
                      <a16:colId xmlns:a16="http://schemas.microsoft.com/office/drawing/2014/main" val="682813802"/>
                    </a:ext>
                  </a:extLst>
                </a:gridCol>
                <a:gridCol w="6356358">
                  <a:extLst>
                    <a:ext uri="{9D8B030D-6E8A-4147-A177-3AD203B41FA5}">
                      <a16:colId xmlns:a16="http://schemas.microsoft.com/office/drawing/2014/main" val="1738035953"/>
                    </a:ext>
                  </a:extLst>
                </a:gridCol>
              </a:tblGrid>
              <a:tr h="774252">
                <a:tc>
                  <a:txBody>
                    <a:bodyPr/>
                    <a:lstStyle/>
                    <a:p>
                      <a:pPr algn="ctr">
                        <a:lnSpc>
                          <a:spcPct val="107000"/>
                        </a:lnSpc>
                        <a:spcAft>
                          <a:spcPts val="0"/>
                        </a:spcAft>
                      </a:pPr>
                      <a:r>
                        <a:rPr lang="en-GB" sz="1200" dirty="0">
                          <a:effectLst/>
                        </a:rPr>
                        <a:t>Hijab</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rowSpan="10">
                  <a:txBody>
                    <a:bodyPr/>
                    <a:lstStyle/>
                    <a:p>
                      <a:pPr>
                        <a:lnSpc>
                          <a:spcPct val="107000"/>
                        </a:lnSpc>
                        <a:spcAft>
                          <a:spcPts val="0"/>
                        </a:spcAft>
                      </a:pPr>
                      <a:r>
                        <a:rPr lang="en-US"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a:txBody>
                    <a:bodyPr/>
                    <a:lstStyle/>
                    <a:p>
                      <a:pPr>
                        <a:lnSpc>
                          <a:spcPct val="107000"/>
                        </a:lnSpc>
                        <a:spcAft>
                          <a:spcPts val="0"/>
                        </a:spcAft>
                      </a:pPr>
                      <a:r>
                        <a:rPr lang="en-GB" sz="1200" dirty="0">
                          <a:effectLst/>
                        </a:rPr>
                        <a:t>A veil worn by most Muslim women in the presence of any male outside of their immediate family, which usually covers the head and chest, and sometimes the face.</a:t>
                      </a:r>
                      <a:r>
                        <a:rPr lang="en-US"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200" dirty="0">
                        <a:effectLst/>
                      </a:endParaRPr>
                    </a:p>
                  </a:txBody>
                  <a:tcPr marL="45854" marR="45854" marT="0" marB="0"/>
                </a:tc>
                <a:extLst>
                  <a:ext uri="{0D108BD9-81ED-4DB2-BD59-A6C34878D82A}">
                    <a16:rowId xmlns:a16="http://schemas.microsoft.com/office/drawing/2014/main" val="1649408323"/>
                  </a:ext>
                </a:extLst>
              </a:tr>
              <a:tr h="528815">
                <a:tc>
                  <a:txBody>
                    <a:bodyPr/>
                    <a:lstStyle/>
                    <a:p>
                      <a:pPr algn="ctr">
                        <a:lnSpc>
                          <a:spcPct val="107000"/>
                        </a:lnSpc>
                        <a:spcAft>
                          <a:spcPts val="0"/>
                        </a:spcAft>
                      </a:pPr>
                      <a:r>
                        <a:rPr lang="en-US" sz="1200" dirty="0">
                          <a:effectLst/>
                        </a:rPr>
                        <a:t>Wudu</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200" dirty="0">
                          <a:effectLst/>
                        </a:rPr>
                        <a:t>Ritual washing carried out before Muslim people pray.</a:t>
                      </a:r>
                      <a:endParaRPr lang="en-GB" sz="1200" dirty="0">
                        <a:effectLst/>
                      </a:endParaRPr>
                    </a:p>
                    <a:p>
                      <a:pPr>
                        <a:lnSpc>
                          <a:spcPct val="107000"/>
                        </a:lnSpc>
                        <a:spcAft>
                          <a:spcPts val="0"/>
                        </a:spcAft>
                      </a:pPr>
                      <a:endParaRPr lang="en-GB" sz="1200" dirty="0">
                        <a:effectLst/>
                      </a:endParaRPr>
                    </a:p>
                  </a:txBody>
                  <a:tcPr marL="45854" marR="45854" marT="0" marB="0"/>
                </a:tc>
                <a:extLst>
                  <a:ext uri="{0D108BD9-81ED-4DB2-BD59-A6C34878D82A}">
                    <a16:rowId xmlns:a16="http://schemas.microsoft.com/office/drawing/2014/main" val="2052570313"/>
                  </a:ext>
                </a:extLst>
              </a:tr>
              <a:tr h="407579">
                <a:tc>
                  <a:txBody>
                    <a:bodyPr/>
                    <a:lstStyle/>
                    <a:p>
                      <a:pPr algn="ctr">
                        <a:lnSpc>
                          <a:spcPct val="107000"/>
                        </a:lnSpc>
                        <a:spcAft>
                          <a:spcPts val="0"/>
                        </a:spcAft>
                      </a:pPr>
                      <a:r>
                        <a:rPr lang="en-US" sz="1200" dirty="0" err="1">
                          <a:effectLst/>
                        </a:rPr>
                        <a:t>Shahadah</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pPr>
                        <a:lnSpc>
                          <a:spcPct val="107000"/>
                        </a:lnSpc>
                        <a:spcAft>
                          <a:spcPts val="0"/>
                        </a:spcAft>
                      </a:pPr>
                      <a:r>
                        <a:rPr lang="en-US" sz="1200" dirty="0">
                          <a:effectLst/>
                        </a:rPr>
                        <a:t>The first pillar of Islam. The Muslim declaration of faith. </a:t>
                      </a:r>
                      <a:endParaRPr lang="en-GB" sz="1200" dirty="0">
                        <a:effectLst/>
                      </a:endParaRPr>
                    </a:p>
                    <a:p>
                      <a:pPr>
                        <a:lnSpc>
                          <a:spcPct val="107000"/>
                        </a:lnSpc>
                        <a:spcAft>
                          <a:spcPts val="0"/>
                        </a:spcAft>
                      </a:pPr>
                      <a:r>
                        <a:rPr lang="en-US"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extLst>
                  <a:ext uri="{0D108BD9-81ED-4DB2-BD59-A6C34878D82A}">
                    <a16:rowId xmlns:a16="http://schemas.microsoft.com/office/drawing/2014/main" val="1322031024"/>
                  </a:ext>
                </a:extLst>
              </a:tr>
              <a:tr h="424899">
                <a:tc>
                  <a:txBody>
                    <a:bodyPr/>
                    <a:lstStyle/>
                    <a:p>
                      <a:pPr algn="ctr">
                        <a:lnSpc>
                          <a:spcPct val="107000"/>
                        </a:lnSpc>
                        <a:spcAft>
                          <a:spcPts val="0"/>
                        </a:spcAft>
                      </a:pPr>
                      <a:r>
                        <a:rPr lang="en-US" sz="1200" dirty="0">
                          <a:effectLst/>
                        </a:rPr>
                        <a:t>Allah</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The</a:t>
                      </a:r>
                      <a:r>
                        <a:rPr lang="en-GB" sz="1200" baseline="0" dirty="0">
                          <a:effectLst/>
                          <a:latin typeface="Calibri" panose="020F0502020204030204" pitchFamily="34" charset="0"/>
                          <a:ea typeface="Calibri" panose="020F0502020204030204" pitchFamily="34" charset="0"/>
                          <a:cs typeface="Times New Roman" panose="02020603050405020304" pitchFamily="18" charset="0"/>
                        </a:rPr>
                        <a:t> Arabic word for God.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extLst>
                  <a:ext uri="{0D108BD9-81ED-4DB2-BD59-A6C34878D82A}">
                    <a16:rowId xmlns:a16="http://schemas.microsoft.com/office/drawing/2014/main" val="1383468079"/>
                  </a:ext>
                </a:extLst>
              </a:tr>
              <a:tr h="580878">
                <a:tc>
                  <a:txBody>
                    <a:bodyPr/>
                    <a:lstStyle/>
                    <a:p>
                      <a:pPr algn="ctr">
                        <a:lnSpc>
                          <a:spcPct val="107000"/>
                        </a:lnSpc>
                        <a:spcAft>
                          <a:spcPts val="0"/>
                        </a:spcAft>
                      </a:pPr>
                      <a:r>
                        <a:rPr lang="en-US" sz="1200" dirty="0">
                          <a:effectLst/>
                        </a:rPr>
                        <a:t>Qur’an</a:t>
                      </a:r>
                      <a:endParaRPr lang="en-GB" sz="1200" dirty="0">
                        <a:effectLst/>
                      </a:endParaRPr>
                    </a:p>
                    <a:p>
                      <a:pPr algn="ctr">
                        <a:lnSpc>
                          <a:spcPct val="107000"/>
                        </a:lnSpc>
                        <a:spcAft>
                          <a:spcPts val="0"/>
                        </a:spcAft>
                      </a:pPr>
                      <a:r>
                        <a:rPr lang="en-US"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200" kern="1200" dirty="0">
                          <a:solidFill>
                            <a:schemeClr val="dk1"/>
                          </a:solidFill>
                          <a:effectLst/>
                          <a:latin typeface="+mn-lt"/>
                          <a:ea typeface="+mn-ea"/>
                          <a:cs typeface="+mn-cs"/>
                        </a:rPr>
                        <a:t>The Muslim holy book. Muslims believe the text within it were revealed to the prophet Muhammed from Allah. </a:t>
                      </a:r>
                      <a:endParaRPr lang="en-GB" sz="1200" kern="1200" dirty="0">
                        <a:solidFill>
                          <a:schemeClr val="dk1"/>
                        </a:solidFill>
                        <a:effectLst/>
                        <a:latin typeface="+mn-lt"/>
                        <a:ea typeface="+mn-ea"/>
                        <a:cs typeface="+mn-cs"/>
                      </a:endParaRPr>
                    </a:p>
                  </a:txBody>
                  <a:tcPr marL="45854" marR="45854" marT="0" marB="0"/>
                </a:tc>
                <a:extLst>
                  <a:ext uri="{0D108BD9-81ED-4DB2-BD59-A6C34878D82A}">
                    <a16:rowId xmlns:a16="http://schemas.microsoft.com/office/drawing/2014/main" val="3976681252"/>
                  </a:ext>
                </a:extLst>
              </a:tr>
              <a:tr h="407579">
                <a:tc>
                  <a:txBody>
                    <a:bodyPr/>
                    <a:lstStyle/>
                    <a:p>
                      <a:pPr algn="ctr">
                        <a:lnSpc>
                          <a:spcPct val="107000"/>
                        </a:lnSpc>
                        <a:spcAft>
                          <a:spcPts val="0"/>
                        </a:spcAft>
                      </a:pPr>
                      <a:r>
                        <a:rPr lang="en-US" sz="1200">
                          <a:effectLst/>
                        </a:rPr>
                        <a:t>Zakat</a:t>
                      </a:r>
                      <a:endParaRPr lang="en-GB" sz="1200">
                        <a:effectLst/>
                      </a:endParaRPr>
                    </a:p>
                    <a:p>
                      <a:pPr algn="ctr">
                        <a:lnSpc>
                          <a:spcPct val="107000"/>
                        </a:lnSpc>
                        <a:spcAft>
                          <a:spcPts val="0"/>
                        </a:spcAft>
                      </a:pPr>
                      <a:r>
                        <a:rPr lang="en-US" sz="12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pPr>
                        <a:lnSpc>
                          <a:spcPct val="107000"/>
                        </a:lnSpc>
                        <a:spcAft>
                          <a:spcPts val="0"/>
                        </a:spcAft>
                      </a:pPr>
                      <a:r>
                        <a:rPr lang="en-US" sz="1200" dirty="0">
                          <a:effectLst/>
                        </a:rPr>
                        <a:t>The third pillar of Islam. Compulsory giving of 2.5% of a person’s income.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extLst>
                  <a:ext uri="{0D108BD9-81ED-4DB2-BD59-A6C34878D82A}">
                    <a16:rowId xmlns:a16="http://schemas.microsoft.com/office/drawing/2014/main" val="4248031867"/>
                  </a:ext>
                </a:extLst>
              </a:tr>
              <a:tr h="407579">
                <a:tc>
                  <a:txBody>
                    <a:bodyPr/>
                    <a:lstStyle/>
                    <a:p>
                      <a:pPr algn="ctr">
                        <a:lnSpc>
                          <a:spcPct val="107000"/>
                        </a:lnSpc>
                        <a:spcAft>
                          <a:spcPts val="0"/>
                        </a:spcAft>
                      </a:pPr>
                      <a:r>
                        <a:rPr lang="en-US" sz="1200">
                          <a:effectLst/>
                        </a:rPr>
                        <a:t>Salah</a:t>
                      </a:r>
                      <a:endParaRPr lang="en-GB" sz="1200">
                        <a:effectLst/>
                      </a:endParaRPr>
                    </a:p>
                    <a:p>
                      <a:pPr algn="ctr">
                        <a:lnSpc>
                          <a:spcPct val="107000"/>
                        </a:lnSpc>
                        <a:spcAft>
                          <a:spcPts val="0"/>
                        </a:spcAft>
                      </a:pPr>
                      <a:r>
                        <a:rPr lang="en-US" sz="12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r>
                        <a:rPr lang="en-US" sz="1200" kern="1200" dirty="0">
                          <a:solidFill>
                            <a:schemeClr val="dk1"/>
                          </a:solidFill>
                          <a:effectLst/>
                          <a:latin typeface="+mn-lt"/>
                          <a:ea typeface="+mn-ea"/>
                          <a:cs typeface="+mn-cs"/>
                        </a:rPr>
                        <a:t>The second pillar of Islam. An Arabic word that means to pray or bless.</a:t>
                      </a:r>
                      <a:endParaRPr lang="en-GB" sz="1200" kern="1200" dirty="0">
                        <a:solidFill>
                          <a:schemeClr val="dk1"/>
                        </a:solidFill>
                        <a:effectLst/>
                        <a:latin typeface="+mn-lt"/>
                        <a:ea typeface="+mn-ea"/>
                        <a:cs typeface="+mn-cs"/>
                      </a:endParaRPr>
                    </a:p>
                  </a:txBody>
                  <a:tcPr marL="45854" marR="45854" marT="0" marB="0"/>
                </a:tc>
                <a:extLst>
                  <a:ext uri="{0D108BD9-81ED-4DB2-BD59-A6C34878D82A}">
                    <a16:rowId xmlns:a16="http://schemas.microsoft.com/office/drawing/2014/main" val="2658318942"/>
                  </a:ext>
                </a:extLst>
              </a:tr>
              <a:tr h="408800">
                <a:tc>
                  <a:txBody>
                    <a:bodyPr/>
                    <a:lstStyle/>
                    <a:p>
                      <a:pPr algn="ctr">
                        <a:lnSpc>
                          <a:spcPct val="107000"/>
                        </a:lnSpc>
                        <a:spcAft>
                          <a:spcPts val="0"/>
                        </a:spcAft>
                      </a:pPr>
                      <a:r>
                        <a:rPr lang="en-US" sz="1200">
                          <a:effectLst/>
                        </a:rPr>
                        <a:t>Mosque</a:t>
                      </a:r>
                      <a:endParaRPr lang="en-GB" sz="1200">
                        <a:effectLst/>
                      </a:endParaRPr>
                    </a:p>
                    <a:p>
                      <a:pPr algn="ctr">
                        <a:lnSpc>
                          <a:spcPct val="107000"/>
                        </a:lnSpc>
                        <a:spcAft>
                          <a:spcPts val="0"/>
                        </a:spcAft>
                      </a:pPr>
                      <a:r>
                        <a:rPr lang="en-US" sz="12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200" dirty="0">
                          <a:effectLst/>
                        </a:rPr>
                        <a:t>Holy place of worship, learning and prayer for Muslims. </a:t>
                      </a:r>
                      <a:endParaRPr lang="en-GB" sz="1200" dirty="0">
                        <a:effectLst/>
                      </a:endParaRPr>
                    </a:p>
                    <a:p>
                      <a:pPr>
                        <a:lnSpc>
                          <a:spcPct val="107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extLst>
                  <a:ext uri="{0D108BD9-81ED-4DB2-BD59-A6C34878D82A}">
                    <a16:rowId xmlns:a16="http://schemas.microsoft.com/office/drawing/2014/main" val="2583900893"/>
                  </a:ext>
                </a:extLst>
              </a:tr>
              <a:tr h="601432">
                <a:tc>
                  <a:txBody>
                    <a:bodyPr/>
                    <a:lstStyle/>
                    <a:p>
                      <a:pPr algn="ctr">
                        <a:lnSpc>
                          <a:spcPct val="107000"/>
                        </a:lnSpc>
                        <a:spcAft>
                          <a:spcPts val="0"/>
                        </a:spcAft>
                      </a:pPr>
                      <a:r>
                        <a:rPr lang="en-US" sz="1200">
                          <a:effectLst/>
                        </a:rPr>
                        <a:t>Mecca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200" dirty="0">
                          <a:effectLst/>
                        </a:rPr>
                        <a:t>A city in Saudi Arabia. It is the most important and Holy place for Muslims as it is where the prophet Muhammed was born. Muslims all around the world pray facing this holy city.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extLst>
                  <a:ext uri="{0D108BD9-81ED-4DB2-BD59-A6C34878D82A}">
                    <a16:rowId xmlns:a16="http://schemas.microsoft.com/office/drawing/2014/main" val="3168011210"/>
                  </a:ext>
                </a:extLst>
              </a:tr>
              <a:tr h="407579">
                <a:tc>
                  <a:txBody>
                    <a:bodyPr/>
                    <a:lstStyle/>
                    <a:p>
                      <a:pPr algn="ctr">
                        <a:lnSpc>
                          <a:spcPct val="107000"/>
                        </a:lnSpc>
                        <a:spcAft>
                          <a:spcPts val="0"/>
                        </a:spcAft>
                      </a:pPr>
                      <a:r>
                        <a:rPr lang="en-US" sz="1200" dirty="0">
                          <a:effectLst/>
                        </a:rPr>
                        <a:t>Prayer mat</a:t>
                      </a:r>
                      <a:endParaRPr lang="en-GB" sz="1200" dirty="0">
                        <a:effectLst/>
                      </a:endParaRPr>
                    </a:p>
                    <a:p>
                      <a:pPr algn="ctr">
                        <a:lnSpc>
                          <a:spcPct val="107000"/>
                        </a:lnSpc>
                        <a:spcAft>
                          <a:spcPts val="0"/>
                        </a:spcAft>
                      </a:pPr>
                      <a:r>
                        <a:rPr lang="en-US"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tc vMerge="1">
                  <a:txBody>
                    <a:bodyPr/>
                    <a:lstStyle/>
                    <a:p>
                      <a:endParaRPr lang="en-GB"/>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effectLst/>
                        </a:rPr>
                        <a:t>A piece of material placed on the ground to allow Muslim people to pray on a clean and pure space.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5854" marR="45854" marT="0" marB="0"/>
                </a:tc>
                <a:extLst>
                  <a:ext uri="{0D108BD9-81ED-4DB2-BD59-A6C34878D82A}">
                    <a16:rowId xmlns:a16="http://schemas.microsoft.com/office/drawing/2014/main" val="2381158526"/>
                  </a:ext>
                </a:extLst>
              </a:tr>
            </a:tbl>
          </a:graphicData>
        </a:graphic>
      </p:graphicFrame>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329333" y="5994400"/>
            <a:ext cx="609600" cy="609600"/>
          </a:xfrm>
          <a:prstGeom prst="rect">
            <a:avLst/>
          </a:prstGeom>
        </p:spPr>
      </p:pic>
    </p:spTree>
    <p:extLst>
      <p:ext uri="{BB962C8B-B14F-4D97-AF65-F5344CB8AC3E}">
        <p14:creationId xmlns:p14="http://schemas.microsoft.com/office/powerpoint/2010/main" val="3683295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5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32089"/>
          </a:xfrm>
        </p:spPr>
        <p:txBody>
          <a:bodyPr>
            <a:normAutofit/>
          </a:bodyPr>
          <a:lstStyle/>
          <a:p>
            <a:pPr algn="ctr"/>
            <a:r>
              <a:rPr lang="en-GB" sz="4800" dirty="0"/>
              <a:t>The Muslim Faith</a:t>
            </a:r>
          </a:p>
        </p:txBody>
      </p:sp>
      <p:sp>
        <p:nvSpPr>
          <p:cNvPr id="3" name="Content Placeholder 2"/>
          <p:cNvSpPr>
            <a:spLocks noGrp="1"/>
          </p:cNvSpPr>
          <p:nvPr>
            <p:ph idx="1"/>
          </p:nvPr>
        </p:nvSpPr>
        <p:spPr>
          <a:xfrm>
            <a:off x="677334" y="1625601"/>
            <a:ext cx="9527822" cy="5034844"/>
          </a:xfrm>
        </p:spPr>
        <p:txBody>
          <a:bodyPr>
            <a:normAutofit/>
          </a:bodyPr>
          <a:lstStyle/>
          <a:p>
            <a:r>
              <a:rPr lang="en-GB" sz="2400" dirty="0"/>
              <a:t>On the next page there are some images and words.</a:t>
            </a:r>
          </a:p>
          <a:p>
            <a:r>
              <a:rPr lang="en-GB" sz="2400" dirty="0"/>
              <a:t>With the information you learnt last week from the video clips, can you describe what is happening in these images using the words at the bottom of the page.</a:t>
            </a:r>
          </a:p>
          <a:p>
            <a:r>
              <a:rPr lang="en-GB" sz="2400" dirty="0"/>
              <a:t>In your book or on a piece of paper, write todays date and underline it. Then write the title: The Muslim Faith - and underline the title.</a:t>
            </a:r>
          </a:p>
          <a:p>
            <a:r>
              <a:rPr lang="en-GB" sz="2400" dirty="0"/>
              <a:t>Write the number of the image in the margin and then write the appropriate word or words next to it.</a:t>
            </a:r>
          </a:p>
          <a:p>
            <a:r>
              <a:rPr lang="en-GB" sz="2400" dirty="0"/>
              <a:t>You may also like to add a sentence explaining the word/ words in more detail.</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92355" y="6050845"/>
            <a:ext cx="609600" cy="609600"/>
          </a:xfrm>
          <a:prstGeom prst="rect">
            <a:avLst/>
          </a:prstGeom>
        </p:spPr>
      </p:pic>
    </p:spTree>
    <p:extLst>
      <p:ext uri="{BB962C8B-B14F-4D97-AF65-F5344CB8AC3E}">
        <p14:creationId xmlns:p14="http://schemas.microsoft.com/office/powerpoint/2010/main" val="1014346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6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slam D Rose 2 044.jpg"/>
          <p:cNvPicPr/>
          <p:nvPr/>
        </p:nvPicPr>
        <p:blipFill>
          <a:blip r:embed="rId2" cstate="print">
            <a:lum bright="10000"/>
            <a:extLst>
              <a:ext uri="{28A0092B-C50C-407E-A947-70E740481C1C}">
                <a14:useLocalDpi xmlns:a14="http://schemas.microsoft.com/office/drawing/2010/main" val="0"/>
              </a:ext>
            </a:extLst>
          </a:blip>
          <a:srcRect/>
          <a:stretch>
            <a:fillRect/>
          </a:stretch>
        </p:blipFill>
        <p:spPr bwMode="auto">
          <a:xfrm>
            <a:off x="577427" y="325826"/>
            <a:ext cx="2820529" cy="2123863"/>
          </a:xfrm>
          <a:prstGeom prst="rect">
            <a:avLst/>
          </a:prstGeom>
          <a:noFill/>
          <a:ln>
            <a:noFill/>
          </a:ln>
        </p:spPr>
      </p:pic>
      <p:sp>
        <p:nvSpPr>
          <p:cNvPr id="7" name="TextBox 6"/>
          <p:cNvSpPr txBox="1"/>
          <p:nvPr/>
        </p:nvSpPr>
        <p:spPr>
          <a:xfrm>
            <a:off x="112889" y="496711"/>
            <a:ext cx="464538" cy="369332"/>
          </a:xfrm>
          <a:prstGeom prst="rect">
            <a:avLst/>
          </a:prstGeom>
          <a:noFill/>
        </p:spPr>
        <p:txBody>
          <a:bodyPr wrap="square" rtlCol="0">
            <a:spAutoFit/>
          </a:bodyPr>
          <a:lstStyle/>
          <a:p>
            <a:r>
              <a:rPr lang="en-GB" dirty="0"/>
              <a:t>1.</a:t>
            </a:r>
          </a:p>
        </p:txBody>
      </p:sp>
      <p:sp>
        <p:nvSpPr>
          <p:cNvPr id="8" name="TextBox 7"/>
          <p:cNvSpPr txBox="1"/>
          <p:nvPr/>
        </p:nvSpPr>
        <p:spPr>
          <a:xfrm>
            <a:off x="3849511" y="587022"/>
            <a:ext cx="462845" cy="369332"/>
          </a:xfrm>
          <a:prstGeom prst="rect">
            <a:avLst/>
          </a:prstGeom>
          <a:noFill/>
        </p:spPr>
        <p:txBody>
          <a:bodyPr wrap="square" rtlCol="0">
            <a:spAutoFit/>
          </a:bodyPr>
          <a:lstStyle/>
          <a:p>
            <a:r>
              <a:rPr lang="en-GB" dirty="0"/>
              <a:t>2.</a:t>
            </a:r>
          </a:p>
        </p:txBody>
      </p:sp>
      <p:pic>
        <p:nvPicPr>
          <p:cNvPr id="9" name="Picture 8" descr="See the source image"/>
          <p:cNvPicPr/>
          <p:nvPr/>
        </p:nvPicPr>
        <p:blipFill>
          <a:blip r:embed="rId3">
            <a:extLst>
              <a:ext uri="{28A0092B-C50C-407E-A947-70E740481C1C}">
                <a14:useLocalDpi xmlns:a14="http://schemas.microsoft.com/office/drawing/2010/main" val="0"/>
              </a:ext>
            </a:extLst>
          </a:blip>
          <a:srcRect/>
          <a:stretch>
            <a:fillRect/>
          </a:stretch>
        </p:blipFill>
        <p:spPr bwMode="auto">
          <a:xfrm>
            <a:off x="4312356" y="330906"/>
            <a:ext cx="1667098" cy="2118783"/>
          </a:xfrm>
          <a:prstGeom prst="rect">
            <a:avLst/>
          </a:prstGeom>
          <a:noFill/>
          <a:ln>
            <a:noFill/>
          </a:ln>
        </p:spPr>
      </p:pic>
      <p:sp>
        <p:nvSpPr>
          <p:cNvPr id="10" name="TextBox 9"/>
          <p:cNvSpPr txBox="1"/>
          <p:nvPr/>
        </p:nvSpPr>
        <p:spPr>
          <a:xfrm>
            <a:off x="6502400" y="587022"/>
            <a:ext cx="391454" cy="369332"/>
          </a:xfrm>
          <a:prstGeom prst="rect">
            <a:avLst/>
          </a:prstGeom>
          <a:noFill/>
        </p:spPr>
        <p:txBody>
          <a:bodyPr wrap="none" rtlCol="0">
            <a:spAutoFit/>
          </a:bodyPr>
          <a:lstStyle/>
          <a:p>
            <a:r>
              <a:rPr lang="en-GB" dirty="0"/>
              <a:t>3.</a:t>
            </a:r>
          </a:p>
        </p:txBody>
      </p:sp>
      <p:pic>
        <p:nvPicPr>
          <p:cNvPr id="11" name="Picture 10"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93854" y="325826"/>
            <a:ext cx="2308860" cy="1732915"/>
          </a:xfrm>
          <a:prstGeom prst="rect">
            <a:avLst/>
          </a:prstGeom>
          <a:noFill/>
          <a:ln>
            <a:noFill/>
          </a:ln>
        </p:spPr>
      </p:pic>
      <p:sp>
        <p:nvSpPr>
          <p:cNvPr id="15" name="TextBox 14"/>
          <p:cNvSpPr txBox="1"/>
          <p:nvPr/>
        </p:nvSpPr>
        <p:spPr>
          <a:xfrm>
            <a:off x="112889" y="3206044"/>
            <a:ext cx="512109" cy="369332"/>
          </a:xfrm>
          <a:prstGeom prst="rect">
            <a:avLst/>
          </a:prstGeom>
          <a:noFill/>
        </p:spPr>
        <p:txBody>
          <a:bodyPr wrap="square" rtlCol="0">
            <a:spAutoFit/>
          </a:bodyPr>
          <a:lstStyle/>
          <a:p>
            <a:r>
              <a:rPr lang="en-GB" dirty="0"/>
              <a:t>4.</a:t>
            </a:r>
          </a:p>
        </p:txBody>
      </p:sp>
      <p:pic>
        <p:nvPicPr>
          <p:cNvPr id="16" name="Picture 15" descr="Islam D Rose 2 003.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40965" y="2661849"/>
            <a:ext cx="3228975" cy="2096135"/>
          </a:xfrm>
          <a:prstGeom prst="rect">
            <a:avLst/>
          </a:prstGeom>
          <a:noFill/>
          <a:ln>
            <a:noFill/>
          </a:ln>
        </p:spPr>
      </p:pic>
      <p:sp>
        <p:nvSpPr>
          <p:cNvPr id="17" name="TextBox 16"/>
          <p:cNvSpPr txBox="1"/>
          <p:nvPr/>
        </p:nvSpPr>
        <p:spPr>
          <a:xfrm>
            <a:off x="3849511" y="3206044"/>
            <a:ext cx="462845" cy="369332"/>
          </a:xfrm>
          <a:prstGeom prst="rect">
            <a:avLst/>
          </a:prstGeom>
          <a:noFill/>
        </p:spPr>
        <p:txBody>
          <a:bodyPr wrap="square" rtlCol="0">
            <a:spAutoFit/>
          </a:bodyPr>
          <a:lstStyle/>
          <a:p>
            <a:r>
              <a:rPr lang="en-GB" dirty="0"/>
              <a:t>5.</a:t>
            </a:r>
          </a:p>
        </p:txBody>
      </p:sp>
      <p:pic>
        <p:nvPicPr>
          <p:cNvPr id="18" name="Picture 17" descr="Islam D Rose 2 134.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786" y="2620574"/>
            <a:ext cx="2849880" cy="2137410"/>
          </a:xfrm>
          <a:prstGeom prst="rect">
            <a:avLst/>
          </a:prstGeom>
          <a:noFill/>
          <a:ln>
            <a:noFill/>
          </a:ln>
        </p:spPr>
      </p:pic>
      <p:sp>
        <p:nvSpPr>
          <p:cNvPr id="19" name="TextBox 18"/>
          <p:cNvSpPr txBox="1"/>
          <p:nvPr/>
        </p:nvSpPr>
        <p:spPr>
          <a:xfrm>
            <a:off x="7625081" y="2967955"/>
            <a:ext cx="491629" cy="369332"/>
          </a:xfrm>
          <a:prstGeom prst="rect">
            <a:avLst/>
          </a:prstGeom>
          <a:noFill/>
        </p:spPr>
        <p:txBody>
          <a:bodyPr wrap="square" rtlCol="0">
            <a:spAutoFit/>
          </a:bodyPr>
          <a:lstStyle/>
          <a:p>
            <a:r>
              <a:rPr lang="en-GB" dirty="0"/>
              <a:t>6.</a:t>
            </a:r>
          </a:p>
        </p:txBody>
      </p:sp>
      <p:pic>
        <p:nvPicPr>
          <p:cNvPr id="20" name="Picture 19" descr="See the source image"/>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48284" y="2643645"/>
            <a:ext cx="3130069" cy="2267585"/>
          </a:xfrm>
          <a:prstGeom prst="rect">
            <a:avLst/>
          </a:prstGeom>
          <a:noFill/>
          <a:ln>
            <a:noFill/>
          </a:ln>
        </p:spPr>
      </p:pic>
      <p:sp>
        <p:nvSpPr>
          <p:cNvPr id="21" name="TextBox 20"/>
          <p:cNvSpPr txBox="1"/>
          <p:nvPr/>
        </p:nvSpPr>
        <p:spPr>
          <a:xfrm>
            <a:off x="368943" y="5418667"/>
            <a:ext cx="391454" cy="369332"/>
          </a:xfrm>
          <a:prstGeom prst="rect">
            <a:avLst/>
          </a:prstGeom>
          <a:noFill/>
        </p:spPr>
        <p:txBody>
          <a:bodyPr wrap="none" rtlCol="0">
            <a:spAutoFit/>
          </a:bodyPr>
          <a:lstStyle/>
          <a:p>
            <a:r>
              <a:rPr lang="en-GB" dirty="0"/>
              <a:t>7.</a:t>
            </a:r>
          </a:p>
        </p:txBody>
      </p:sp>
      <p:pic>
        <p:nvPicPr>
          <p:cNvPr id="23" name="Picture 22" descr="See the source image"/>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4998" y="4932701"/>
            <a:ext cx="2853690" cy="1906905"/>
          </a:xfrm>
          <a:prstGeom prst="rect">
            <a:avLst/>
          </a:prstGeom>
          <a:noFill/>
          <a:ln>
            <a:noFill/>
          </a:ln>
        </p:spPr>
      </p:pic>
      <p:sp>
        <p:nvSpPr>
          <p:cNvPr id="24" name="TextBox 23"/>
          <p:cNvSpPr txBox="1"/>
          <p:nvPr/>
        </p:nvSpPr>
        <p:spPr>
          <a:xfrm>
            <a:off x="3849511" y="5238044"/>
            <a:ext cx="391454" cy="369332"/>
          </a:xfrm>
          <a:prstGeom prst="rect">
            <a:avLst/>
          </a:prstGeom>
          <a:noFill/>
        </p:spPr>
        <p:txBody>
          <a:bodyPr wrap="none" rtlCol="0">
            <a:spAutoFit/>
          </a:bodyPr>
          <a:lstStyle/>
          <a:p>
            <a:r>
              <a:rPr lang="en-GB" dirty="0"/>
              <a:t>8.</a:t>
            </a:r>
          </a:p>
        </p:txBody>
      </p:sp>
      <p:pic>
        <p:nvPicPr>
          <p:cNvPr id="26" name="Picture 25"/>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40965" y="5034023"/>
            <a:ext cx="2849880" cy="1704259"/>
          </a:xfrm>
          <a:prstGeom prst="rect">
            <a:avLst/>
          </a:prstGeom>
          <a:noFill/>
          <a:ln w="9525">
            <a:noFill/>
            <a:miter lim="800000"/>
            <a:headEnd/>
            <a:tailEnd/>
          </a:ln>
        </p:spPr>
      </p:pic>
      <p:sp>
        <p:nvSpPr>
          <p:cNvPr id="28" name="Rectangle 27"/>
          <p:cNvSpPr/>
          <p:nvPr/>
        </p:nvSpPr>
        <p:spPr>
          <a:xfrm rot="10800000" flipH="1" flipV="1">
            <a:off x="7893142" y="4858112"/>
            <a:ext cx="3994057" cy="2350580"/>
          </a:xfrm>
          <a:prstGeom prst="rect">
            <a:avLst/>
          </a:prstGeom>
        </p:spPr>
        <p:txBody>
          <a:bodyPr wrap="square">
            <a:spAutoFit/>
          </a:bodyPr>
          <a:lstStyle/>
          <a:p>
            <a:pP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Mosque		</a:t>
            </a:r>
            <a:r>
              <a:rPr lang="en-GB" dirty="0" err="1">
                <a:latin typeface="Trebuchet MS" panose="020B0603020202020204" pitchFamily="34" charset="0"/>
                <a:ea typeface="Calibri" panose="020F0502020204030204" pitchFamily="34" charset="0"/>
                <a:cs typeface="Times New Roman" panose="02020603050405020304" pitchFamily="18" charset="0"/>
              </a:rPr>
              <a:t>Shahadah</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Prayer mat		</a:t>
            </a:r>
            <a:r>
              <a:rPr lang="en-GB" dirty="0" err="1">
                <a:latin typeface="Trebuchet MS" panose="020B0603020202020204" pitchFamily="34" charset="0"/>
                <a:ea typeface="Calibri" panose="020F0502020204030204" pitchFamily="34" charset="0"/>
                <a:cs typeface="Times New Roman" panose="02020603050405020304" pitchFamily="18" charset="0"/>
              </a:rPr>
              <a:t>salah</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Prayer			</a:t>
            </a:r>
            <a:r>
              <a:rPr lang="en-GB">
                <a:latin typeface="Trebuchet MS" panose="020B0603020202020204" pitchFamily="34" charset="0"/>
                <a:ea typeface="Calibri" panose="020F0502020204030204" pitchFamily="34" charset="0"/>
                <a:cs typeface="Times New Roman" panose="02020603050405020304" pitchFamily="18" charset="0"/>
              </a:rPr>
              <a:t>zakah</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Hijab			Mecca   Qur’an</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Wudu			Allah</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172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24089"/>
          </a:xfrm>
        </p:spPr>
        <p:txBody>
          <a:bodyPr/>
          <a:lstStyle/>
          <a:p>
            <a:pPr algn="ctr"/>
            <a:r>
              <a:rPr lang="en-GB" dirty="0"/>
              <a:t>The Five Pillars of Islam</a:t>
            </a:r>
          </a:p>
        </p:txBody>
      </p:sp>
      <p:sp>
        <p:nvSpPr>
          <p:cNvPr id="3" name="Content Placeholder 2"/>
          <p:cNvSpPr>
            <a:spLocks noGrp="1"/>
          </p:cNvSpPr>
          <p:nvPr>
            <p:ph idx="1"/>
          </p:nvPr>
        </p:nvSpPr>
        <p:spPr>
          <a:xfrm>
            <a:off x="677334" y="1433689"/>
            <a:ext cx="8596668" cy="5226755"/>
          </a:xfrm>
        </p:spPr>
        <p:txBody>
          <a:bodyPr/>
          <a:lstStyle/>
          <a:p>
            <a:r>
              <a:rPr lang="en-GB" dirty="0"/>
              <a:t>Muslim people, who follow Islam, have five duties which are called The Five Pillars of Islam.</a:t>
            </a:r>
          </a:p>
          <a:p>
            <a:r>
              <a:rPr lang="en-GB" dirty="0"/>
              <a:t>Every Muslim tries to carry out these five things and it helps them to feel that they are members of the worldwide community.</a:t>
            </a:r>
          </a:p>
          <a:p>
            <a:r>
              <a:rPr lang="en-GB" dirty="0"/>
              <a:t>The five pillars are often illustrated as in the diagram below:</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1568" y="3352800"/>
            <a:ext cx="4445000" cy="2895600"/>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69202" y="5638800"/>
            <a:ext cx="609600" cy="609600"/>
          </a:xfrm>
          <a:prstGeom prst="rect">
            <a:avLst/>
          </a:prstGeom>
        </p:spPr>
      </p:pic>
    </p:spTree>
    <p:extLst>
      <p:ext uri="{BB962C8B-B14F-4D97-AF65-F5344CB8AC3E}">
        <p14:creationId xmlns:p14="http://schemas.microsoft.com/office/powerpoint/2010/main" val="923482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59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790222"/>
            <a:ext cx="8596668" cy="891822"/>
          </a:xfrm>
        </p:spPr>
        <p:txBody>
          <a:bodyPr>
            <a:normAutofit/>
          </a:bodyPr>
          <a:lstStyle/>
          <a:p>
            <a:pPr algn="ctr"/>
            <a:r>
              <a:rPr lang="en-GB" sz="4400" dirty="0"/>
              <a:t>The Five Pillars of Islam Activity</a:t>
            </a:r>
          </a:p>
        </p:txBody>
      </p:sp>
      <p:sp>
        <p:nvSpPr>
          <p:cNvPr id="3" name="Content Placeholder 2"/>
          <p:cNvSpPr>
            <a:spLocks noGrp="1"/>
          </p:cNvSpPr>
          <p:nvPr>
            <p:ph idx="1"/>
          </p:nvPr>
        </p:nvSpPr>
        <p:spPr/>
        <p:txBody>
          <a:bodyPr>
            <a:normAutofit/>
          </a:bodyPr>
          <a:lstStyle/>
          <a:p>
            <a:r>
              <a:rPr lang="en-GB" dirty="0"/>
              <a:t>In your books or on a piece of paper -  turn your page horizontal (you will need a new page in your book for this activity).</a:t>
            </a:r>
          </a:p>
          <a:p>
            <a:r>
              <a:rPr lang="en-GB" dirty="0"/>
              <a:t>Write the title: The Five Pillars of Islam - and underline it.</a:t>
            </a:r>
          </a:p>
          <a:p>
            <a:r>
              <a:rPr lang="en-GB" dirty="0"/>
              <a:t>Draw the five pillars with a pencil, using the whole piece of paper.</a:t>
            </a:r>
          </a:p>
          <a:p>
            <a:r>
              <a:rPr lang="en-GB" dirty="0"/>
              <a:t>Write the name of each pillar at the top of each of the pillars.</a:t>
            </a:r>
          </a:p>
          <a:p>
            <a:r>
              <a:rPr lang="en-GB" dirty="0"/>
              <a:t>Click on the video link below ( this is the same video clip as last week) –  which gives information on the five pillars.</a:t>
            </a:r>
          </a:p>
          <a:p>
            <a:r>
              <a:rPr lang="en-GB" dirty="0">
                <a:hlinkClick r:id="rId4"/>
              </a:rPr>
              <a:t> https://youtu.be/c5c9-1zxPeA </a:t>
            </a:r>
            <a:endParaRPr lang="en-GB" dirty="0"/>
          </a:p>
          <a:p>
            <a:r>
              <a:rPr lang="en-GB" dirty="0"/>
              <a:t>Write 1 or 2 sentences( at the bottom of the pillars) to explain what each of the pillars represent to the Muslim community.</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69202" y="5910307"/>
            <a:ext cx="609600" cy="609600"/>
          </a:xfrm>
          <a:prstGeom prst="rect">
            <a:avLst/>
          </a:prstGeom>
        </p:spPr>
      </p:pic>
    </p:spTree>
    <p:extLst>
      <p:ext uri="{BB962C8B-B14F-4D97-AF65-F5344CB8AC3E}">
        <p14:creationId xmlns:p14="http://schemas.microsoft.com/office/powerpoint/2010/main" val="143997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3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49957"/>
            <a:ext cx="8596668" cy="6231466"/>
          </a:xfrm>
        </p:spPr>
        <p:txBody>
          <a:bodyPr>
            <a:normAutofit lnSpcReduction="10000"/>
          </a:bodyPr>
          <a:lstStyle/>
          <a:p>
            <a:r>
              <a:rPr lang="en-GB" sz="2000" dirty="0"/>
              <a:t>Next week we will go through the images and the definitions of the five pillars or if you join us on zoom on Thursday afternoon we can go through them then. Again no need  to email this work to the ash class email. Please keep all your work safe as when we return to school it will be stuck into your R.E. book.</a:t>
            </a:r>
          </a:p>
          <a:p>
            <a:r>
              <a:rPr lang="en-GB" sz="2000" dirty="0"/>
              <a:t>Remember, even though you are working from home, we still expect the same writing standards as if we were in class – which we know you will all do.</a:t>
            </a:r>
          </a:p>
          <a:p>
            <a:r>
              <a:rPr lang="en-GB" sz="2000" dirty="0"/>
              <a:t>If you have any questions please contact us on ;</a:t>
            </a:r>
          </a:p>
          <a:p>
            <a:r>
              <a:rPr lang="en-GB" sz="2000" dirty="0">
                <a:hlinkClick r:id="rId4"/>
              </a:rPr>
              <a:t>ashteacher@west-malling.kent.sch.uk</a:t>
            </a:r>
            <a:endParaRPr lang="en-GB" sz="2000" dirty="0"/>
          </a:p>
          <a:p>
            <a:pPr marL="0" indent="0" algn="ctr">
              <a:buNone/>
            </a:pPr>
            <a:endParaRPr lang="en-GB" sz="2000" dirty="0"/>
          </a:p>
          <a:p>
            <a:pPr algn="ctr"/>
            <a:r>
              <a:rPr lang="en-GB" sz="3600" dirty="0"/>
              <a:t>Well Done Everybody and if you can join us on Thursday at 2pm for our zoom catch up, we can discuss this weeks work.</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74002" y="5348111"/>
            <a:ext cx="609600" cy="609600"/>
          </a:xfrm>
          <a:prstGeom prst="rect">
            <a:avLst/>
          </a:prstGeom>
        </p:spPr>
      </p:pic>
    </p:spTree>
    <p:extLst>
      <p:ext uri="{BB962C8B-B14F-4D97-AF65-F5344CB8AC3E}">
        <p14:creationId xmlns:p14="http://schemas.microsoft.com/office/powerpoint/2010/main" val="425911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8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4311</TotalTime>
  <Words>779</Words>
  <Application>Microsoft Office PowerPoint</Application>
  <PresentationFormat>Widescreen</PresentationFormat>
  <Paragraphs>69</Paragraphs>
  <Slides>8</Slides>
  <Notes>0</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Trebuchet MS</vt:lpstr>
      <vt:lpstr>Wingdings 3</vt:lpstr>
      <vt:lpstr>Facet</vt:lpstr>
      <vt:lpstr>Year 6 – Term 3 R.E. Islam – Week 2</vt:lpstr>
      <vt:lpstr>Good Afternoon Ash Class</vt:lpstr>
      <vt:lpstr>PowerPoint Presentation</vt:lpstr>
      <vt:lpstr>The Muslim Faith</vt:lpstr>
      <vt:lpstr>PowerPoint Presentation</vt:lpstr>
      <vt:lpstr>The Five Pillars of Islam</vt:lpstr>
      <vt:lpstr>The Five Pillars of Islam Activity</vt:lpstr>
      <vt:lpstr>PowerPoint Presentation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 Term 3 R.E. Islam – Week 2</dc:title>
  <dc:creator>Julie LOFTING</dc:creator>
  <cp:lastModifiedBy>Julia LYALL</cp:lastModifiedBy>
  <cp:revision>26</cp:revision>
  <dcterms:created xsi:type="dcterms:W3CDTF">2021-01-04T14:44:57Z</dcterms:created>
  <dcterms:modified xsi:type="dcterms:W3CDTF">2021-01-10T16:47:30Z</dcterms:modified>
</cp:coreProperties>
</file>