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71" r:id="rId7"/>
    <p:sldId id="260" r:id="rId8"/>
    <p:sldId id="261" r:id="rId9"/>
    <p:sldId id="262" r:id="rId10"/>
    <p:sldId id="263" r:id="rId11"/>
    <p:sldId id="264" r:id="rId12"/>
    <p:sldId id="272" r:id="rId13"/>
    <p:sldId id="265" r:id="rId14"/>
    <p:sldId id="266" r:id="rId15"/>
    <p:sldId id="267" r:id="rId16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2" autoAdjust="0"/>
    <p:restoredTop sz="94660"/>
  </p:normalViewPr>
  <p:slideViewPr>
    <p:cSldViewPr>
      <p:cViewPr varScale="1">
        <p:scale>
          <a:sx n="68" d="100"/>
          <a:sy n="68" d="100"/>
        </p:scale>
        <p:origin x="1596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chemeClr val="tx1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9329" y="7180"/>
            <a:ext cx="9124670" cy="6850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54919" y="1489812"/>
            <a:ext cx="7434160" cy="848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rgbClr val="E6007D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58527" y="2141018"/>
            <a:ext cx="7021195" cy="2827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chemeClr val="tx1"/>
                </a:solidFill>
                <a:latin typeface="Futura Md BT"/>
                <a:cs typeface="Futura Md B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estmallingprimary.secure-primarysite.net/english-1/" TargetMode="External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543721" y="3686039"/>
            <a:ext cx="4046220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8495" marR="5080" indent="-646430">
              <a:lnSpc>
                <a:spcPct val="100000"/>
              </a:lnSpc>
              <a:spcBef>
                <a:spcPts val="100"/>
              </a:spcBef>
            </a:pPr>
            <a:r>
              <a:rPr sz="2800" spc="-15" dirty="0">
                <a:solidFill>
                  <a:srgbClr val="000000"/>
                </a:solidFill>
              </a:rPr>
              <a:t>Poetry </a:t>
            </a:r>
            <a:r>
              <a:rPr sz="2800" dirty="0">
                <a:solidFill>
                  <a:srgbClr val="000000"/>
                </a:solidFill>
              </a:rPr>
              <a:t>Competition</a:t>
            </a:r>
            <a:r>
              <a:rPr sz="2800" spc="-70" dirty="0">
                <a:solidFill>
                  <a:srgbClr val="000000"/>
                </a:solidFill>
              </a:rPr>
              <a:t> </a:t>
            </a:r>
            <a:r>
              <a:rPr sz="2800" spc="-5" dirty="0">
                <a:solidFill>
                  <a:srgbClr val="000000"/>
                </a:solidFill>
              </a:rPr>
              <a:t>for  </a:t>
            </a:r>
            <a:r>
              <a:rPr sz="2800" dirty="0">
                <a:solidFill>
                  <a:srgbClr val="000000"/>
                </a:solidFill>
              </a:rPr>
              <a:t>7-11</a:t>
            </a:r>
            <a:r>
              <a:rPr sz="2800" spc="-15" dirty="0">
                <a:solidFill>
                  <a:srgbClr val="000000"/>
                </a:solidFill>
              </a:rPr>
              <a:t> </a:t>
            </a:r>
            <a:r>
              <a:rPr sz="2800" spc="-20" dirty="0">
                <a:solidFill>
                  <a:srgbClr val="000000"/>
                </a:solidFill>
              </a:rPr>
              <a:t>Year-Olds</a:t>
            </a:r>
            <a:endParaRPr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09600" y="2485554"/>
            <a:ext cx="7475873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200" spc="-50" dirty="0"/>
              <a:t>LI: to generate ideas for a peculiar pet</a:t>
            </a:r>
            <a:endParaRPr sz="3200" dirty="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533400" y="2990821"/>
            <a:ext cx="8149919" cy="1107996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I can take part in a group discussion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I can create a character to write my poem about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255290-76E2-48BA-AFCE-A2CC295F1567}"/>
              </a:ext>
            </a:extLst>
          </p:cNvPr>
          <p:cNvSpPr txBox="1"/>
          <p:nvPr/>
        </p:nvSpPr>
        <p:spPr>
          <a:xfrm>
            <a:off x="3657600" y="1447800"/>
            <a:ext cx="4495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Monday 1</a:t>
            </a:r>
            <a:r>
              <a:rPr lang="en-GB" sz="4000" baseline="30000" dirty="0"/>
              <a:t>st</a:t>
            </a:r>
            <a:r>
              <a:rPr lang="en-GB" sz="4000" dirty="0"/>
              <a:t> February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95357" y="4348448"/>
            <a:ext cx="6021070" cy="198515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635" algn="ctr">
              <a:lnSpc>
                <a:spcPct val="100000"/>
              </a:lnSpc>
              <a:spcBef>
                <a:spcPts val="100"/>
              </a:spcBef>
              <a:tabLst>
                <a:tab pos="2266950" algn="l"/>
              </a:tabLst>
            </a:pPr>
            <a:r>
              <a:rPr sz="3200" b="1" spc="-30" dirty="0">
                <a:solidFill>
                  <a:srgbClr val="009FE2"/>
                </a:solidFill>
                <a:latin typeface="Futura Md BT"/>
                <a:cs typeface="Futura Md BT"/>
              </a:rPr>
              <a:t>Watch </a:t>
            </a:r>
            <a:r>
              <a:rPr sz="3200" b="1" spc="-5" dirty="0">
                <a:solidFill>
                  <a:srgbClr val="009FE2"/>
                </a:solidFill>
                <a:latin typeface="Futura Md BT"/>
                <a:cs typeface="Futura Md BT"/>
              </a:rPr>
              <a:t>the </a:t>
            </a:r>
            <a:r>
              <a:rPr sz="3200" b="1" dirty="0">
                <a:solidFill>
                  <a:srgbClr val="009FE2"/>
                </a:solidFill>
                <a:latin typeface="Futura Md BT"/>
                <a:cs typeface="Futura Md BT"/>
              </a:rPr>
              <a:t>video </a:t>
            </a:r>
            <a:r>
              <a:rPr sz="3200" b="1" spc="-5" dirty="0">
                <a:solidFill>
                  <a:srgbClr val="009FE2"/>
                </a:solidFill>
                <a:latin typeface="Futura Md BT"/>
                <a:cs typeface="Futura Md BT"/>
              </a:rPr>
              <a:t>that  introduces	you to the</a:t>
            </a:r>
            <a:r>
              <a:rPr sz="3200" b="1" spc="-90" dirty="0">
                <a:solidFill>
                  <a:srgbClr val="009FE2"/>
                </a:solidFill>
                <a:latin typeface="Futura Md BT"/>
                <a:cs typeface="Futura Md BT"/>
              </a:rPr>
              <a:t> </a:t>
            </a:r>
            <a:r>
              <a:rPr sz="3200" b="1" spc="-5" dirty="0">
                <a:solidFill>
                  <a:srgbClr val="009FE2"/>
                </a:solidFill>
                <a:latin typeface="Futura Md BT"/>
                <a:cs typeface="Futura Md BT"/>
              </a:rPr>
              <a:t>activity:</a:t>
            </a:r>
            <a:endParaRPr sz="3200" dirty="0">
              <a:latin typeface="Futura Md BT"/>
              <a:cs typeface="Futura Md BT"/>
            </a:endParaRPr>
          </a:p>
          <a:p>
            <a:pPr marL="2540" algn="ctr">
              <a:lnSpc>
                <a:spcPct val="100000"/>
              </a:lnSpc>
              <a:spcBef>
                <a:spcPts val="2940"/>
              </a:spcBef>
            </a:pPr>
            <a:r>
              <a:rPr lang="en-GB" sz="2000" b="1" dirty="0">
                <a:solidFill>
                  <a:srgbClr val="1D1D1B"/>
                </a:solidFill>
                <a:latin typeface="Futura Md BT"/>
                <a:cs typeface="Futura Md BT"/>
                <a:hlinkClick r:id="rId3"/>
              </a:rPr>
              <a:t>https://westmallingprimary.secure-primarysite.net/english-1/</a:t>
            </a:r>
            <a:r>
              <a:rPr lang="en-GB" sz="2000" b="1" dirty="0">
                <a:solidFill>
                  <a:srgbClr val="1D1D1B"/>
                </a:solidFill>
                <a:latin typeface="Futura Md BT"/>
                <a:cs typeface="Futura Md BT"/>
              </a:rPr>
              <a:t> </a:t>
            </a:r>
            <a:endParaRPr sz="2000" dirty="0">
              <a:latin typeface="Futura Md BT"/>
              <a:cs typeface="Futura Md B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2713295" y="1360096"/>
            <a:ext cx="3921125" cy="2891155"/>
            <a:chOff x="2713295" y="1360096"/>
            <a:chExt cx="3921125" cy="2891155"/>
          </a:xfrm>
        </p:grpSpPr>
        <p:sp>
          <p:nvSpPr>
            <p:cNvPr id="7" name="object 7"/>
            <p:cNvSpPr/>
            <p:nvPr/>
          </p:nvSpPr>
          <p:spPr>
            <a:xfrm>
              <a:off x="2713295" y="1360096"/>
              <a:ext cx="3921125" cy="2891155"/>
            </a:xfrm>
            <a:custGeom>
              <a:avLst/>
              <a:gdLst/>
              <a:ahLst/>
              <a:cxnLst/>
              <a:rect l="l" t="t" r="r" b="b"/>
              <a:pathLst>
                <a:path w="3921125" h="2891154">
                  <a:moveTo>
                    <a:pt x="3879367" y="0"/>
                  </a:moveTo>
                  <a:lnTo>
                    <a:pt x="41630" y="0"/>
                  </a:lnTo>
                  <a:lnTo>
                    <a:pt x="25428" y="3270"/>
                  </a:lnTo>
                  <a:lnTo>
                    <a:pt x="12195" y="12188"/>
                  </a:lnTo>
                  <a:lnTo>
                    <a:pt x="3272" y="25417"/>
                  </a:lnTo>
                  <a:lnTo>
                    <a:pt x="0" y="41617"/>
                  </a:lnTo>
                  <a:lnTo>
                    <a:pt x="0" y="2849499"/>
                  </a:lnTo>
                  <a:lnTo>
                    <a:pt x="3272" y="2865694"/>
                  </a:lnTo>
                  <a:lnTo>
                    <a:pt x="12195" y="2878923"/>
                  </a:lnTo>
                  <a:lnTo>
                    <a:pt x="25428" y="2887844"/>
                  </a:lnTo>
                  <a:lnTo>
                    <a:pt x="41630" y="2891116"/>
                  </a:lnTo>
                  <a:lnTo>
                    <a:pt x="3879367" y="2891116"/>
                  </a:lnTo>
                  <a:lnTo>
                    <a:pt x="3895567" y="2887844"/>
                  </a:lnTo>
                  <a:lnTo>
                    <a:pt x="3908796" y="2878923"/>
                  </a:lnTo>
                  <a:lnTo>
                    <a:pt x="3917715" y="2865694"/>
                  </a:lnTo>
                  <a:lnTo>
                    <a:pt x="3920985" y="2849499"/>
                  </a:lnTo>
                  <a:lnTo>
                    <a:pt x="3920985" y="41617"/>
                  </a:lnTo>
                  <a:lnTo>
                    <a:pt x="3917715" y="25417"/>
                  </a:lnTo>
                  <a:lnTo>
                    <a:pt x="3908796" y="12188"/>
                  </a:lnTo>
                  <a:lnTo>
                    <a:pt x="3895567" y="3270"/>
                  </a:lnTo>
                  <a:lnTo>
                    <a:pt x="3879367" y="0"/>
                  </a:lnTo>
                  <a:close/>
                </a:path>
              </a:pathLst>
            </a:custGeom>
            <a:solidFill>
              <a:srgbClr val="221F1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804871" y="4077957"/>
              <a:ext cx="245745" cy="100330"/>
            </a:xfrm>
            <a:custGeom>
              <a:avLst/>
              <a:gdLst/>
              <a:ahLst/>
              <a:cxnLst/>
              <a:rect l="l" t="t" r="r" b="b"/>
              <a:pathLst>
                <a:path w="245744" h="100329">
                  <a:moveTo>
                    <a:pt x="89357" y="49999"/>
                  </a:moveTo>
                  <a:lnTo>
                    <a:pt x="0" y="355"/>
                  </a:lnTo>
                  <a:lnTo>
                    <a:pt x="0" y="99656"/>
                  </a:lnTo>
                  <a:lnTo>
                    <a:pt x="89357" y="49999"/>
                  </a:lnTo>
                  <a:close/>
                </a:path>
                <a:path w="245744" h="100329">
                  <a:moveTo>
                    <a:pt x="188912" y="0"/>
                  </a:moveTo>
                  <a:lnTo>
                    <a:pt x="147599" y="0"/>
                  </a:lnTo>
                  <a:lnTo>
                    <a:pt x="147599" y="100012"/>
                  </a:lnTo>
                  <a:lnTo>
                    <a:pt x="188912" y="100012"/>
                  </a:lnTo>
                  <a:lnTo>
                    <a:pt x="188912" y="0"/>
                  </a:lnTo>
                  <a:close/>
                </a:path>
                <a:path w="245744" h="100329">
                  <a:moveTo>
                    <a:pt x="245465" y="0"/>
                  </a:moveTo>
                  <a:lnTo>
                    <a:pt x="204139" y="0"/>
                  </a:lnTo>
                  <a:lnTo>
                    <a:pt x="204139" y="100012"/>
                  </a:lnTo>
                  <a:lnTo>
                    <a:pt x="245465" y="100012"/>
                  </a:lnTo>
                  <a:lnTo>
                    <a:pt x="24546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3106649" y="4083229"/>
              <a:ext cx="105109" cy="8945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382929" y="4067620"/>
              <a:ext cx="159778" cy="120689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276612" y="4111891"/>
              <a:ext cx="2529840" cy="32384"/>
            </a:xfrm>
            <a:custGeom>
              <a:avLst/>
              <a:gdLst/>
              <a:ahLst/>
              <a:cxnLst/>
              <a:rect l="l" t="t" r="r" b="b"/>
              <a:pathLst>
                <a:path w="2529840" h="32385">
                  <a:moveTo>
                    <a:pt x="2529357" y="0"/>
                  </a:moveTo>
                  <a:lnTo>
                    <a:pt x="0" y="0"/>
                  </a:lnTo>
                  <a:lnTo>
                    <a:pt x="0" y="32143"/>
                  </a:lnTo>
                  <a:lnTo>
                    <a:pt x="2529357" y="32143"/>
                  </a:lnTo>
                  <a:lnTo>
                    <a:pt x="2529357" y="0"/>
                  </a:lnTo>
                  <a:close/>
                </a:path>
              </a:pathLst>
            </a:custGeom>
            <a:solidFill>
              <a:srgbClr val="FFFFFF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799997" y="1440776"/>
              <a:ext cx="3748058" cy="2556954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276600" y="4092054"/>
              <a:ext cx="1503680" cy="72390"/>
            </a:xfrm>
            <a:custGeom>
              <a:avLst/>
              <a:gdLst/>
              <a:ahLst/>
              <a:cxnLst/>
              <a:rect l="l" t="t" r="r" b="b"/>
              <a:pathLst>
                <a:path w="1503679" h="72389">
                  <a:moveTo>
                    <a:pt x="1503159" y="0"/>
                  </a:moveTo>
                  <a:lnTo>
                    <a:pt x="1475219" y="0"/>
                  </a:lnTo>
                  <a:lnTo>
                    <a:pt x="1475219" y="19837"/>
                  </a:lnTo>
                  <a:lnTo>
                    <a:pt x="0" y="19837"/>
                  </a:lnTo>
                  <a:lnTo>
                    <a:pt x="0" y="51981"/>
                  </a:lnTo>
                  <a:lnTo>
                    <a:pt x="1475219" y="51981"/>
                  </a:lnTo>
                  <a:lnTo>
                    <a:pt x="1475219" y="71805"/>
                  </a:lnTo>
                  <a:lnTo>
                    <a:pt x="1503159" y="71805"/>
                  </a:lnTo>
                  <a:lnTo>
                    <a:pt x="15031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876731" y="4094233"/>
              <a:ext cx="174087" cy="6696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080736" y="4091843"/>
              <a:ext cx="34925" cy="72390"/>
            </a:xfrm>
            <a:custGeom>
              <a:avLst/>
              <a:gdLst/>
              <a:ahLst/>
              <a:cxnLst/>
              <a:rect l="l" t="t" r="r" b="b"/>
              <a:pathLst>
                <a:path w="34925" h="72389">
                  <a:moveTo>
                    <a:pt x="34582" y="0"/>
                  </a:moveTo>
                  <a:lnTo>
                    <a:pt x="27800" y="0"/>
                  </a:lnTo>
                  <a:lnTo>
                    <a:pt x="0" y="72224"/>
                  </a:lnTo>
                  <a:lnTo>
                    <a:pt x="6667" y="72224"/>
                  </a:lnTo>
                  <a:lnTo>
                    <a:pt x="3458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143024" y="4094231"/>
              <a:ext cx="176893" cy="6696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3832491" y="2803559"/>
            <a:ext cx="1682114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8765" marR="5080" indent="-266700">
              <a:lnSpc>
                <a:spcPct val="100000"/>
              </a:lnSpc>
              <a:spcBef>
                <a:spcPts val="100"/>
              </a:spcBef>
            </a:pPr>
            <a:r>
              <a:rPr sz="1150" b="1" spc="-10" dirty="0">
                <a:latin typeface="Futura Md BT"/>
                <a:cs typeface="Futura Md BT"/>
              </a:rPr>
              <a:t>Poetry </a:t>
            </a:r>
            <a:r>
              <a:rPr sz="1150" b="1" dirty="0">
                <a:latin typeface="Futura Md BT"/>
                <a:cs typeface="Futura Md BT"/>
              </a:rPr>
              <a:t>Competition </a:t>
            </a:r>
            <a:r>
              <a:rPr sz="1150" b="1" spc="-5" dirty="0">
                <a:latin typeface="Futura Md BT"/>
                <a:cs typeface="Futura Md BT"/>
              </a:rPr>
              <a:t>for  </a:t>
            </a:r>
            <a:r>
              <a:rPr sz="1150" b="1" dirty="0">
                <a:latin typeface="Futura Md BT"/>
                <a:cs typeface="Futura Md BT"/>
              </a:rPr>
              <a:t>7-11</a:t>
            </a:r>
            <a:r>
              <a:rPr sz="1150" b="1" spc="-10" dirty="0">
                <a:latin typeface="Futura Md BT"/>
                <a:cs typeface="Futura Md BT"/>
              </a:rPr>
              <a:t> Year-Olds</a:t>
            </a:r>
            <a:endParaRPr sz="1150">
              <a:latin typeface="Futura Md BT"/>
              <a:cs typeface="Futura Md BT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4251998" y="2341022"/>
            <a:ext cx="843915" cy="843915"/>
          </a:xfrm>
          <a:custGeom>
            <a:avLst/>
            <a:gdLst/>
            <a:ahLst/>
            <a:cxnLst/>
            <a:rect l="l" t="t" r="r" b="b"/>
            <a:pathLst>
              <a:path w="843914" h="843914">
                <a:moveTo>
                  <a:pt x="421792" y="0"/>
                </a:moveTo>
                <a:lnTo>
                  <a:pt x="372603" y="2837"/>
                </a:lnTo>
                <a:lnTo>
                  <a:pt x="325081" y="11139"/>
                </a:lnTo>
                <a:lnTo>
                  <a:pt x="279541" y="24589"/>
                </a:lnTo>
                <a:lnTo>
                  <a:pt x="236301" y="42870"/>
                </a:lnTo>
                <a:lnTo>
                  <a:pt x="195677" y="65665"/>
                </a:lnTo>
                <a:lnTo>
                  <a:pt x="157985" y="92659"/>
                </a:lnTo>
                <a:lnTo>
                  <a:pt x="123542" y="123536"/>
                </a:lnTo>
                <a:lnTo>
                  <a:pt x="92664" y="157977"/>
                </a:lnTo>
                <a:lnTo>
                  <a:pt x="65669" y="195668"/>
                </a:lnTo>
                <a:lnTo>
                  <a:pt x="42872" y="236291"/>
                </a:lnTo>
                <a:lnTo>
                  <a:pt x="24590" y="279530"/>
                </a:lnTo>
                <a:lnTo>
                  <a:pt x="11140" y="325069"/>
                </a:lnTo>
                <a:lnTo>
                  <a:pt x="2837" y="372591"/>
                </a:lnTo>
                <a:lnTo>
                  <a:pt x="0" y="421779"/>
                </a:lnTo>
                <a:lnTo>
                  <a:pt x="2837" y="470970"/>
                </a:lnTo>
                <a:lnTo>
                  <a:pt x="11140" y="518494"/>
                </a:lnTo>
                <a:lnTo>
                  <a:pt x="24590" y="564035"/>
                </a:lnTo>
                <a:lnTo>
                  <a:pt x="42872" y="607276"/>
                </a:lnTo>
                <a:lnTo>
                  <a:pt x="65669" y="647900"/>
                </a:lnTo>
                <a:lnTo>
                  <a:pt x="92664" y="685592"/>
                </a:lnTo>
                <a:lnTo>
                  <a:pt x="123542" y="720034"/>
                </a:lnTo>
                <a:lnTo>
                  <a:pt x="157985" y="750911"/>
                </a:lnTo>
                <a:lnTo>
                  <a:pt x="195677" y="777905"/>
                </a:lnTo>
                <a:lnTo>
                  <a:pt x="236301" y="800701"/>
                </a:lnTo>
                <a:lnTo>
                  <a:pt x="279541" y="818982"/>
                </a:lnTo>
                <a:lnTo>
                  <a:pt x="325081" y="832432"/>
                </a:lnTo>
                <a:lnTo>
                  <a:pt x="372603" y="840734"/>
                </a:lnTo>
                <a:lnTo>
                  <a:pt x="421792" y="843572"/>
                </a:lnTo>
                <a:lnTo>
                  <a:pt x="470983" y="840734"/>
                </a:lnTo>
                <a:lnTo>
                  <a:pt x="518507" y="832432"/>
                </a:lnTo>
                <a:lnTo>
                  <a:pt x="564048" y="818982"/>
                </a:lnTo>
                <a:lnTo>
                  <a:pt x="607288" y="800701"/>
                </a:lnTo>
                <a:lnTo>
                  <a:pt x="647913" y="777905"/>
                </a:lnTo>
                <a:lnTo>
                  <a:pt x="685604" y="750911"/>
                </a:lnTo>
                <a:lnTo>
                  <a:pt x="720047" y="720034"/>
                </a:lnTo>
                <a:lnTo>
                  <a:pt x="750923" y="685592"/>
                </a:lnTo>
                <a:lnTo>
                  <a:pt x="777918" y="647900"/>
                </a:lnTo>
                <a:lnTo>
                  <a:pt x="800714" y="607276"/>
                </a:lnTo>
                <a:lnTo>
                  <a:pt x="818995" y="564035"/>
                </a:lnTo>
                <a:lnTo>
                  <a:pt x="832445" y="518494"/>
                </a:lnTo>
                <a:lnTo>
                  <a:pt x="840747" y="470970"/>
                </a:lnTo>
                <a:lnTo>
                  <a:pt x="843584" y="421779"/>
                </a:lnTo>
                <a:lnTo>
                  <a:pt x="840747" y="372591"/>
                </a:lnTo>
                <a:lnTo>
                  <a:pt x="832445" y="325069"/>
                </a:lnTo>
                <a:lnTo>
                  <a:pt x="818995" y="279530"/>
                </a:lnTo>
                <a:lnTo>
                  <a:pt x="800714" y="236291"/>
                </a:lnTo>
                <a:lnTo>
                  <a:pt x="777918" y="195668"/>
                </a:lnTo>
                <a:lnTo>
                  <a:pt x="750923" y="157977"/>
                </a:lnTo>
                <a:lnTo>
                  <a:pt x="720047" y="123536"/>
                </a:lnTo>
                <a:lnTo>
                  <a:pt x="685604" y="92659"/>
                </a:lnTo>
                <a:lnTo>
                  <a:pt x="647913" y="65665"/>
                </a:lnTo>
                <a:lnTo>
                  <a:pt x="607288" y="42870"/>
                </a:lnTo>
                <a:lnTo>
                  <a:pt x="564048" y="24589"/>
                </a:lnTo>
                <a:lnTo>
                  <a:pt x="518507" y="11139"/>
                </a:lnTo>
                <a:lnTo>
                  <a:pt x="470983" y="2837"/>
                </a:lnTo>
                <a:lnTo>
                  <a:pt x="421792" y="0"/>
                </a:lnTo>
                <a:close/>
              </a:path>
            </a:pathLst>
          </a:custGeom>
          <a:solidFill>
            <a:srgbClr val="40404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517304" y="2516882"/>
            <a:ext cx="446405" cy="492125"/>
          </a:xfrm>
          <a:custGeom>
            <a:avLst/>
            <a:gdLst/>
            <a:ahLst/>
            <a:cxnLst/>
            <a:rect l="l" t="t" r="r" b="b"/>
            <a:pathLst>
              <a:path w="446404" h="492125">
                <a:moveTo>
                  <a:pt x="17664" y="0"/>
                </a:moveTo>
                <a:lnTo>
                  <a:pt x="8955" y="2528"/>
                </a:lnTo>
                <a:lnTo>
                  <a:pt x="2514" y="8913"/>
                </a:lnTo>
                <a:lnTo>
                  <a:pt x="0" y="18180"/>
                </a:lnTo>
                <a:lnTo>
                  <a:pt x="0" y="473666"/>
                </a:lnTo>
                <a:lnTo>
                  <a:pt x="2514" y="482933"/>
                </a:lnTo>
                <a:lnTo>
                  <a:pt x="8955" y="489319"/>
                </a:lnTo>
                <a:lnTo>
                  <a:pt x="17664" y="491847"/>
                </a:lnTo>
                <a:lnTo>
                  <a:pt x="26987" y="489541"/>
                </a:lnTo>
                <a:lnTo>
                  <a:pt x="436829" y="261804"/>
                </a:lnTo>
                <a:lnTo>
                  <a:pt x="443837" y="254895"/>
                </a:lnTo>
                <a:lnTo>
                  <a:pt x="446173" y="245923"/>
                </a:lnTo>
                <a:lnTo>
                  <a:pt x="443837" y="236951"/>
                </a:lnTo>
                <a:lnTo>
                  <a:pt x="436829" y="230042"/>
                </a:lnTo>
                <a:lnTo>
                  <a:pt x="26987" y="2305"/>
                </a:lnTo>
                <a:lnTo>
                  <a:pt x="1766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" y="548"/>
            <a:ext cx="91439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7200" y="1341532"/>
            <a:ext cx="79248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3875" marR="5080" indent="-511809" algn="l">
              <a:lnSpc>
                <a:spcPct val="100000"/>
              </a:lnSpc>
              <a:spcBef>
                <a:spcPts val="100"/>
              </a:spcBef>
            </a:pPr>
            <a:r>
              <a:rPr lang="en-GB" sz="3600" b="0" spc="-50" dirty="0">
                <a:solidFill>
                  <a:srgbClr val="000000"/>
                </a:solidFill>
                <a:latin typeface="Futura Md BT"/>
                <a:cs typeface="Futura Md BT"/>
              </a:rPr>
              <a:t>Your task today is to draw or create a picture of your peculiar pet.</a:t>
            </a:r>
            <a:endParaRPr sz="3600" dirty="0">
              <a:latin typeface="Futura Md BT"/>
              <a:cs typeface="Futura Md B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C2A477-A9B2-4174-90B6-14A60C206B57}"/>
              </a:ext>
            </a:extLst>
          </p:cNvPr>
          <p:cNvSpPr txBox="1"/>
          <p:nvPr/>
        </p:nvSpPr>
        <p:spPr>
          <a:xfrm>
            <a:off x="762000" y="2462352"/>
            <a:ext cx="7772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Remember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You can use your own ideas or ideas from your discussions.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You can draw your picture or use a computer to help you.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/>
              <a:t>Your pet has to be unique.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0681" y="2485554"/>
            <a:ext cx="8149919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3200" spc="-50" dirty="0"/>
              <a:t>LI: to explore poetry techniques and types</a:t>
            </a:r>
            <a:endParaRPr sz="3200" dirty="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533400" y="2990821"/>
            <a:ext cx="8149919" cy="1107996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I can name some different types of poems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I can explain some poetry techniques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B255290-76E2-48BA-AFCE-A2CC295F1567}"/>
              </a:ext>
            </a:extLst>
          </p:cNvPr>
          <p:cNvSpPr txBox="1"/>
          <p:nvPr/>
        </p:nvSpPr>
        <p:spPr>
          <a:xfrm>
            <a:off x="3657600" y="1447800"/>
            <a:ext cx="472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Tuesday 2</a:t>
            </a:r>
            <a:r>
              <a:rPr lang="en-GB" sz="4000" baseline="30000" dirty="0"/>
              <a:t>nd</a:t>
            </a:r>
            <a:r>
              <a:rPr lang="en-GB" sz="4000" dirty="0"/>
              <a:t> February</a:t>
            </a:r>
          </a:p>
        </p:txBody>
      </p:sp>
    </p:spTree>
    <p:extLst>
      <p:ext uri="{BB962C8B-B14F-4D97-AF65-F5344CB8AC3E}">
        <p14:creationId xmlns:p14="http://schemas.microsoft.com/office/powerpoint/2010/main" val="150760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3400" y="1175337"/>
            <a:ext cx="8149919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4400" spc="-50" dirty="0"/>
              <a:t>Types of poems</a:t>
            </a:r>
            <a:endParaRPr sz="4400" dirty="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533401" y="2057400"/>
            <a:ext cx="3048000" cy="4431983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Acrostic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Narrative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Rhyme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Free verse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Nonsense 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r>
              <a:rPr lang="en-GB" sz="2600" spc="-30" dirty="0"/>
              <a:t>Limerick</a:t>
            </a:r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endParaRPr lang="en-GB" sz="2600" spc="-30" dirty="0"/>
          </a:p>
          <a:p>
            <a:pPr marL="273050" indent="-260985">
              <a:lnSpc>
                <a:spcPct val="100000"/>
              </a:lnSpc>
              <a:spcBef>
                <a:spcPts val="1200"/>
              </a:spcBef>
              <a:buChar char="•"/>
              <a:tabLst>
                <a:tab pos="273685" algn="l"/>
              </a:tabLst>
            </a:pPr>
            <a:endParaRPr lang="en-GB" sz="2600" spc="-30" dirty="0"/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81D28C32-543B-449F-94B8-EAB4977F83D6}"/>
              </a:ext>
            </a:extLst>
          </p:cNvPr>
          <p:cNvSpPr txBox="1">
            <a:spLocks/>
          </p:cNvSpPr>
          <p:nvPr/>
        </p:nvSpPr>
        <p:spPr>
          <a:xfrm>
            <a:off x="2743200" y="2032782"/>
            <a:ext cx="3414931" cy="5539978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>
            <a:lvl1pPr marL="0">
              <a:defRPr sz="2300" b="0" i="0">
                <a:solidFill>
                  <a:schemeClr val="tx1"/>
                </a:solidFill>
                <a:latin typeface="Futura Md BT"/>
                <a:ea typeface="+mn-ea"/>
                <a:cs typeface="Futura Md BT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Rhyming couplets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Sonnet 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Haiku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Tankas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Kennings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Riddles 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Shape 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Tongue twister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endParaRPr lang="en-GB" sz="2600" kern="0" spc="-30" dirty="0"/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endParaRPr lang="en-GB" sz="2600" kern="0" spc="-30" dirty="0"/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44752630-C327-42B0-8C0D-8A31E5AE1FB9}"/>
              </a:ext>
            </a:extLst>
          </p:cNvPr>
          <p:cNvSpPr txBox="1">
            <a:spLocks/>
          </p:cNvSpPr>
          <p:nvPr/>
        </p:nvSpPr>
        <p:spPr>
          <a:xfrm>
            <a:off x="5746653" y="2611398"/>
            <a:ext cx="3384635" cy="3877985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>
            <a:lvl1pPr marL="0">
              <a:defRPr sz="2300" b="0" i="0">
                <a:solidFill>
                  <a:schemeClr val="tx1"/>
                </a:solidFill>
                <a:latin typeface="Futura Md BT"/>
                <a:ea typeface="+mn-ea"/>
                <a:cs typeface="Futura Md BT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Alphabet poem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Rap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Epic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Concrete 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Lyrics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Choral poem</a:t>
            </a:r>
          </a:p>
          <a:p>
            <a:pPr marL="273050" indent="-260985">
              <a:spcBef>
                <a:spcPts val="1200"/>
              </a:spcBef>
              <a:buFontTx/>
              <a:buChar char="•"/>
              <a:tabLst>
                <a:tab pos="273685" algn="l"/>
              </a:tabLst>
            </a:pPr>
            <a:r>
              <a:rPr lang="en-GB" sz="2600" kern="0" spc="-30" dirty="0"/>
              <a:t>Performance </a:t>
            </a:r>
          </a:p>
        </p:txBody>
      </p:sp>
    </p:spTree>
    <p:extLst>
      <p:ext uri="{BB962C8B-B14F-4D97-AF65-F5344CB8AC3E}">
        <p14:creationId xmlns:p14="http://schemas.microsoft.com/office/powerpoint/2010/main" val="327541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1374869"/>
            <a:ext cx="7391400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41375" marR="5080" indent="-829310" algn="ctr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solidFill>
                  <a:srgbClr val="009FE2"/>
                </a:solidFill>
              </a:rPr>
              <a:t>Poetry </a:t>
            </a:r>
            <a:r>
              <a:rPr sz="3600" spc="-5" dirty="0">
                <a:solidFill>
                  <a:srgbClr val="009FE2"/>
                </a:solidFill>
              </a:rPr>
              <a:t>types are </a:t>
            </a:r>
            <a:r>
              <a:rPr sz="3600" dirty="0">
                <a:solidFill>
                  <a:srgbClr val="009FE2"/>
                </a:solidFill>
              </a:rPr>
              <a:t>styles </a:t>
            </a:r>
            <a:r>
              <a:rPr sz="3600" spc="-5" dirty="0">
                <a:solidFill>
                  <a:srgbClr val="009FE2"/>
                </a:solidFill>
              </a:rPr>
              <a:t>that  you </a:t>
            </a:r>
            <a:r>
              <a:rPr sz="3600" dirty="0">
                <a:solidFill>
                  <a:srgbClr val="009FE2"/>
                </a:solidFill>
              </a:rPr>
              <a:t>can </a:t>
            </a:r>
            <a:r>
              <a:rPr sz="3600" spc="-5" dirty="0">
                <a:solidFill>
                  <a:srgbClr val="009FE2"/>
                </a:solidFill>
              </a:rPr>
              <a:t>write</a:t>
            </a:r>
            <a:r>
              <a:rPr sz="3600" spc="-35" dirty="0">
                <a:solidFill>
                  <a:srgbClr val="009FE2"/>
                </a:solidFill>
              </a:rPr>
              <a:t> </a:t>
            </a:r>
            <a:r>
              <a:rPr sz="3600" dirty="0">
                <a:solidFill>
                  <a:srgbClr val="009FE2"/>
                </a:solidFill>
              </a:rPr>
              <a:t>in...</a:t>
            </a:r>
            <a:endParaRPr sz="3600" dirty="0"/>
          </a:p>
        </p:txBody>
      </p:sp>
      <p:sp>
        <p:nvSpPr>
          <p:cNvPr id="3" name="object 3"/>
          <p:cNvSpPr txBox="1"/>
          <p:nvPr/>
        </p:nvSpPr>
        <p:spPr>
          <a:xfrm>
            <a:off x="762000" y="2533203"/>
            <a:ext cx="7620000" cy="366510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Futura Md BT"/>
                <a:cs typeface="Futura Md BT"/>
              </a:rPr>
              <a:t>There </a:t>
            </a:r>
            <a:r>
              <a:rPr sz="2400" spc="-5" dirty="0">
                <a:latin typeface="Futura Md BT"/>
                <a:cs typeface="Futura Md BT"/>
              </a:rPr>
              <a:t>are lots </a:t>
            </a:r>
            <a:r>
              <a:rPr sz="2400" dirty="0">
                <a:latin typeface="Futura Md BT"/>
                <a:cs typeface="Futura Md BT"/>
              </a:rPr>
              <a:t>of </a:t>
            </a:r>
            <a:r>
              <a:rPr sz="2400" spc="-5" dirty="0">
                <a:latin typeface="Futura Md BT"/>
                <a:cs typeface="Futura Md BT"/>
              </a:rPr>
              <a:t>poetic forms to choose from</a:t>
            </a:r>
            <a:r>
              <a:rPr lang="en-GB" sz="2400" spc="-5" dirty="0">
                <a:latin typeface="Futura Md BT"/>
                <a:cs typeface="Futura Md BT"/>
              </a:rPr>
              <a:t>.</a:t>
            </a:r>
            <a:r>
              <a:rPr sz="2400" spc="-5" dirty="0">
                <a:latin typeface="Futura Md BT"/>
                <a:cs typeface="Futura Md BT"/>
              </a:rPr>
              <a:t> </a:t>
            </a:r>
            <a:endParaRPr sz="2400" dirty="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100"/>
              </a:spcBef>
            </a:pPr>
            <a:r>
              <a:rPr sz="2400" b="1" i="1" spc="-5" dirty="0">
                <a:latin typeface="Futura Md BT"/>
                <a:cs typeface="Futura Md BT"/>
              </a:rPr>
              <a:t>Rhymes</a:t>
            </a:r>
            <a:endParaRPr sz="2400" dirty="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100"/>
              </a:spcBef>
            </a:pPr>
            <a:r>
              <a:rPr sz="2400" spc="-5" dirty="0">
                <a:latin typeface="Futura Md BT"/>
                <a:cs typeface="Futura Md BT"/>
              </a:rPr>
              <a:t>Do you know </a:t>
            </a:r>
            <a:r>
              <a:rPr sz="2400" dirty="0">
                <a:latin typeface="Futura Md BT"/>
                <a:cs typeface="Futura Md BT"/>
              </a:rPr>
              <a:t>what a </a:t>
            </a:r>
            <a:r>
              <a:rPr sz="2400" spc="-5" dirty="0">
                <a:latin typeface="Futura Md BT"/>
                <a:cs typeface="Futura Md BT"/>
              </a:rPr>
              <a:t>rhyme and </a:t>
            </a:r>
            <a:r>
              <a:rPr sz="2400" dirty="0">
                <a:latin typeface="Futura Md BT"/>
                <a:cs typeface="Futura Md BT"/>
              </a:rPr>
              <a:t>a </a:t>
            </a:r>
            <a:r>
              <a:rPr sz="2400" spc="-5" dirty="0">
                <a:latin typeface="Futura Md BT"/>
                <a:cs typeface="Futura Md BT"/>
              </a:rPr>
              <a:t>half rhyme</a:t>
            </a:r>
            <a:r>
              <a:rPr sz="2400" spc="-20" dirty="0">
                <a:latin typeface="Futura Md BT"/>
                <a:cs typeface="Futura Md BT"/>
              </a:rPr>
              <a:t> </a:t>
            </a:r>
            <a:r>
              <a:rPr sz="2400" spc="-5" dirty="0">
                <a:latin typeface="Futura Md BT"/>
                <a:cs typeface="Futura Md BT"/>
              </a:rPr>
              <a:t>are?</a:t>
            </a:r>
            <a:endParaRPr sz="2400" dirty="0">
              <a:latin typeface="Futura Md BT"/>
              <a:cs typeface="Futura Md BT"/>
            </a:endParaRPr>
          </a:p>
          <a:p>
            <a:pPr marL="12700" marR="446405">
              <a:lnSpc>
                <a:spcPct val="100000"/>
              </a:lnSpc>
              <a:spcBef>
                <a:spcPts val="1100"/>
              </a:spcBef>
            </a:pPr>
            <a:r>
              <a:rPr sz="2400" spc="-5" dirty="0">
                <a:latin typeface="Futura Md BT"/>
                <a:cs typeface="Futura Md BT"/>
              </a:rPr>
              <a:t>In case you </a:t>
            </a:r>
            <a:r>
              <a:rPr sz="2400" spc="-20" dirty="0">
                <a:latin typeface="Futura Md BT"/>
                <a:cs typeface="Futura Md BT"/>
              </a:rPr>
              <a:t>didn’t </a:t>
            </a:r>
            <a:r>
              <a:rPr sz="2400" spc="-35" dirty="0">
                <a:latin typeface="Futura Md BT"/>
                <a:cs typeface="Futura Md BT"/>
              </a:rPr>
              <a:t>know, </a:t>
            </a:r>
            <a:r>
              <a:rPr sz="2400" dirty="0">
                <a:latin typeface="Futura Md BT"/>
                <a:cs typeface="Futura Md BT"/>
              </a:rPr>
              <a:t>a half </a:t>
            </a:r>
            <a:r>
              <a:rPr sz="2400" spc="-5" dirty="0">
                <a:latin typeface="Futura Md BT"/>
                <a:cs typeface="Futura Md BT"/>
              </a:rPr>
              <a:t>rhyme is </a:t>
            </a:r>
            <a:r>
              <a:rPr sz="2400" dirty="0">
                <a:latin typeface="Futura Md BT"/>
                <a:cs typeface="Futura Md BT"/>
              </a:rPr>
              <a:t>a similar </a:t>
            </a:r>
            <a:r>
              <a:rPr sz="2400" spc="-5" dirty="0">
                <a:latin typeface="Futura Md BT"/>
                <a:cs typeface="Futura Md BT"/>
              </a:rPr>
              <a:t>but </a:t>
            </a:r>
            <a:r>
              <a:rPr sz="2400" dirty="0">
                <a:latin typeface="Futura Md BT"/>
                <a:cs typeface="Futura Md BT"/>
              </a:rPr>
              <a:t>not  </a:t>
            </a:r>
            <a:r>
              <a:rPr sz="2400" spc="-5" dirty="0">
                <a:latin typeface="Futura Md BT"/>
                <a:cs typeface="Futura Md BT"/>
              </a:rPr>
              <a:t>identical</a:t>
            </a:r>
            <a:r>
              <a:rPr sz="2400" spc="-10" dirty="0">
                <a:latin typeface="Futura Md BT"/>
                <a:cs typeface="Futura Md BT"/>
              </a:rPr>
              <a:t> </a:t>
            </a:r>
            <a:r>
              <a:rPr sz="2400" dirty="0">
                <a:latin typeface="Futura Md BT"/>
                <a:cs typeface="Futura Md BT"/>
              </a:rPr>
              <a:t>sound.</a:t>
            </a:r>
          </a:p>
          <a:p>
            <a:pPr marL="12700" marR="2464435">
              <a:lnSpc>
                <a:spcPts val="3379"/>
              </a:lnSpc>
              <a:spcBef>
                <a:spcPts val="295"/>
              </a:spcBef>
            </a:pPr>
            <a:r>
              <a:rPr sz="2400" dirty="0">
                <a:latin typeface="Futura Md BT"/>
                <a:cs typeface="Futura Md BT"/>
              </a:rPr>
              <a:t>E.g. </a:t>
            </a:r>
            <a:r>
              <a:rPr sz="2400" spc="-15" dirty="0">
                <a:latin typeface="Futura Md BT"/>
                <a:cs typeface="Futura Md BT"/>
              </a:rPr>
              <a:t>‘Egyptian’ </a:t>
            </a:r>
            <a:r>
              <a:rPr sz="2400" spc="-5" dirty="0">
                <a:latin typeface="Futura Md BT"/>
                <a:cs typeface="Futura Md BT"/>
              </a:rPr>
              <a:t>and </a:t>
            </a:r>
            <a:r>
              <a:rPr sz="2400" spc="-20" dirty="0">
                <a:latin typeface="Futura Md BT"/>
                <a:cs typeface="Futura Md BT"/>
              </a:rPr>
              <a:t>‘description’ </a:t>
            </a:r>
            <a:r>
              <a:rPr sz="2400" spc="-5" dirty="0">
                <a:latin typeface="Futura Md BT"/>
                <a:cs typeface="Futura Md BT"/>
              </a:rPr>
              <a:t>rhyme  but</a:t>
            </a:r>
            <a:endParaRPr sz="2400" dirty="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805"/>
              </a:spcBef>
            </a:pPr>
            <a:r>
              <a:rPr sz="2400" spc="-15" dirty="0">
                <a:latin typeface="Futura Md BT"/>
                <a:cs typeface="Futura Md BT"/>
              </a:rPr>
              <a:t>‘Egyptian’ </a:t>
            </a:r>
            <a:r>
              <a:rPr sz="2400" spc="-5" dirty="0">
                <a:latin typeface="Futura Md BT"/>
                <a:cs typeface="Futura Md BT"/>
              </a:rPr>
              <a:t>and </a:t>
            </a:r>
            <a:r>
              <a:rPr sz="2400" spc="-15" dirty="0">
                <a:latin typeface="Futura Md BT"/>
                <a:cs typeface="Futura Md BT"/>
              </a:rPr>
              <a:t>‘kitchen’ </a:t>
            </a:r>
            <a:r>
              <a:rPr sz="2400" spc="-5" dirty="0">
                <a:latin typeface="Futura Md BT"/>
                <a:cs typeface="Futura Md BT"/>
              </a:rPr>
              <a:t>are </a:t>
            </a:r>
            <a:r>
              <a:rPr sz="2400" dirty="0">
                <a:latin typeface="Futura Md BT"/>
                <a:cs typeface="Futura Md BT"/>
              </a:rPr>
              <a:t>a half</a:t>
            </a:r>
            <a:r>
              <a:rPr sz="2400" spc="35" dirty="0">
                <a:latin typeface="Futura Md BT"/>
                <a:cs typeface="Futura Md BT"/>
              </a:rPr>
              <a:t> </a:t>
            </a:r>
            <a:r>
              <a:rPr sz="2400" spc="-5" dirty="0">
                <a:latin typeface="Futura Md BT"/>
                <a:cs typeface="Futura Md BT"/>
              </a:rPr>
              <a:t>rhyme.</a:t>
            </a:r>
            <a:endParaRPr sz="2400" dirty="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10080" y="1247392"/>
            <a:ext cx="7924800" cy="99770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5745" marR="5080" indent="-233679" algn="ctr">
              <a:lnSpc>
                <a:spcPct val="100000"/>
              </a:lnSpc>
              <a:spcBef>
                <a:spcPts val="100"/>
              </a:spcBef>
            </a:pPr>
            <a:r>
              <a:rPr sz="3200" dirty="0"/>
              <a:t>Can </a:t>
            </a:r>
            <a:r>
              <a:rPr sz="3200" spc="-5" dirty="0"/>
              <a:t>you guess if these are  </a:t>
            </a:r>
            <a:r>
              <a:rPr sz="3200" dirty="0"/>
              <a:t>half rhymes </a:t>
            </a:r>
            <a:r>
              <a:rPr sz="3200" spc="-5" dirty="0"/>
              <a:t>or</a:t>
            </a:r>
            <a:r>
              <a:rPr sz="3200" spc="-65" dirty="0"/>
              <a:t> </a:t>
            </a:r>
            <a:r>
              <a:rPr sz="3200" dirty="0"/>
              <a:t>rhymes?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F4232D-12D6-4B89-ADF2-3FE0F227669C}"/>
              </a:ext>
            </a:extLst>
          </p:cNvPr>
          <p:cNvSpPr txBox="1"/>
          <p:nvPr/>
        </p:nvSpPr>
        <p:spPr>
          <a:xfrm>
            <a:off x="379600" y="2683191"/>
            <a:ext cx="47820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I’m a giant purple puppy             with a soft furry tummy.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Bob the giraffe is floating in space, it’s such an amazing place!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I’m a ferocious dragon Viking     and my life is very exciting!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C960E2-F2C0-4BCA-9683-4DC5C094FCA8}"/>
              </a:ext>
            </a:extLst>
          </p:cNvPr>
          <p:cNvSpPr txBox="1"/>
          <p:nvPr/>
        </p:nvSpPr>
        <p:spPr>
          <a:xfrm>
            <a:off x="5161671" y="2609559"/>
            <a:ext cx="383846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I’m a snake-scorpion baby, I like to eat bugs daily.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Hello, I’m Doctor Lion,      In the air ambulance           I am flying!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590800" y="1295400"/>
            <a:ext cx="4173220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spc="-5" dirty="0">
                <a:solidFill>
                  <a:srgbClr val="009FE2"/>
                </a:solidFill>
              </a:rPr>
              <a:t>Narrative</a:t>
            </a:r>
            <a:r>
              <a:rPr sz="4000" spc="-75" dirty="0">
                <a:solidFill>
                  <a:srgbClr val="009FE2"/>
                </a:solidFill>
              </a:rPr>
              <a:t> </a:t>
            </a:r>
            <a:r>
              <a:rPr sz="4000" spc="-15" dirty="0">
                <a:solidFill>
                  <a:srgbClr val="009FE2"/>
                </a:solidFill>
              </a:rPr>
              <a:t>Poetry</a:t>
            </a:r>
            <a:endParaRPr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838200" y="2209800"/>
            <a:ext cx="7467600" cy="29674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Futura Md BT"/>
                <a:cs typeface="Futura Md BT"/>
              </a:rPr>
              <a:t>A narrative </a:t>
            </a:r>
            <a:r>
              <a:rPr sz="3200" spc="-5" dirty="0">
                <a:latin typeface="Futura Md BT"/>
                <a:cs typeface="Futura Md BT"/>
              </a:rPr>
              <a:t>poem is </a:t>
            </a:r>
            <a:r>
              <a:rPr sz="3200" dirty="0">
                <a:latin typeface="Futura Md BT"/>
                <a:cs typeface="Futura Md BT"/>
              </a:rPr>
              <a:t>a </a:t>
            </a:r>
            <a:r>
              <a:rPr sz="3200" spc="-5" dirty="0">
                <a:latin typeface="Futura Md BT"/>
                <a:cs typeface="Futura Md BT"/>
              </a:rPr>
              <a:t>type </a:t>
            </a:r>
            <a:r>
              <a:rPr sz="3200" dirty="0">
                <a:latin typeface="Futura Md BT"/>
                <a:cs typeface="Futura Md BT"/>
              </a:rPr>
              <a:t>of </a:t>
            </a:r>
            <a:r>
              <a:rPr sz="3200" spc="-5" dirty="0">
                <a:latin typeface="Futura Md BT"/>
                <a:cs typeface="Futura Md BT"/>
              </a:rPr>
              <a:t>poem that tells </a:t>
            </a:r>
            <a:r>
              <a:rPr sz="3200" dirty="0">
                <a:latin typeface="Futura Md BT"/>
                <a:cs typeface="Futura Md BT"/>
              </a:rPr>
              <a:t>a </a:t>
            </a:r>
            <a:r>
              <a:rPr sz="3200" spc="-30" dirty="0">
                <a:latin typeface="Futura Md BT"/>
                <a:cs typeface="Futura Md BT"/>
              </a:rPr>
              <a:t>story. </a:t>
            </a:r>
            <a:r>
              <a:rPr sz="3200" spc="-5" dirty="0">
                <a:latin typeface="Futura Md BT"/>
                <a:cs typeface="Futura Md BT"/>
              </a:rPr>
              <a:t>They don't </a:t>
            </a:r>
            <a:r>
              <a:rPr sz="3200" dirty="0">
                <a:latin typeface="Futura Md BT"/>
                <a:cs typeface="Futura Md BT"/>
              </a:rPr>
              <a:t>have </a:t>
            </a:r>
            <a:r>
              <a:rPr sz="3200" spc="-5" dirty="0">
                <a:latin typeface="Futura Md BT"/>
                <a:cs typeface="Futura Md BT"/>
              </a:rPr>
              <a:t>to rhyme and are almost story-like except they </a:t>
            </a:r>
            <a:r>
              <a:rPr sz="3200" dirty="0">
                <a:latin typeface="Futura Md BT"/>
                <a:cs typeface="Futura Md BT"/>
              </a:rPr>
              <a:t>usually use </a:t>
            </a:r>
            <a:r>
              <a:rPr sz="3200" spc="-5" dirty="0">
                <a:latin typeface="Futura Md BT"/>
                <a:cs typeface="Futura Md BT"/>
              </a:rPr>
              <a:t>poetic techniques, description and verses </a:t>
            </a:r>
            <a:r>
              <a:rPr sz="3200" dirty="0">
                <a:latin typeface="Futura Md BT"/>
                <a:cs typeface="Futura Md BT"/>
              </a:rPr>
              <a:t>or  shorter</a:t>
            </a:r>
            <a:r>
              <a:rPr sz="3200" spc="-5" dirty="0">
                <a:latin typeface="Futura Md BT"/>
                <a:cs typeface="Futura Md BT"/>
              </a:rPr>
              <a:t> </a:t>
            </a:r>
            <a:r>
              <a:rPr sz="3200" dirty="0">
                <a:latin typeface="Futura Md BT"/>
                <a:cs typeface="Futura Md BT"/>
              </a:rPr>
              <a:t>sentences.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0600" y="1143000"/>
            <a:ext cx="6019800" cy="51628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89635">
              <a:lnSpc>
                <a:spcPct val="107800"/>
              </a:lnSpc>
              <a:spcBef>
                <a:spcPts val="100"/>
              </a:spcBef>
            </a:pPr>
            <a:r>
              <a:rPr sz="2200" dirty="0">
                <a:latin typeface="Futura Md BT"/>
                <a:cs typeface="Futura Md BT"/>
              </a:rPr>
              <a:t>I </a:t>
            </a:r>
            <a:r>
              <a:rPr sz="2200" spc="-5" dirty="0">
                <a:latin typeface="Futura Md BT"/>
                <a:cs typeface="Futura Md BT"/>
              </a:rPr>
              <a:t>took </a:t>
            </a:r>
            <a:r>
              <a:rPr sz="2200" dirty="0">
                <a:latin typeface="Futura Md BT"/>
                <a:cs typeface="Futura Md BT"/>
              </a:rPr>
              <a:t>my </a:t>
            </a:r>
            <a:r>
              <a:rPr sz="2200" spc="-5" dirty="0">
                <a:latin typeface="Futura Md BT"/>
                <a:cs typeface="Futura Md BT"/>
              </a:rPr>
              <a:t>Hydro Hippo </a:t>
            </a:r>
            <a:r>
              <a:rPr sz="2200" dirty="0">
                <a:latin typeface="Futura Md BT"/>
                <a:cs typeface="Futura Md BT"/>
              </a:rPr>
              <a:t>out </a:t>
            </a:r>
            <a:r>
              <a:rPr sz="2200" spc="-5" dirty="0">
                <a:latin typeface="Futura Md BT"/>
                <a:cs typeface="Futura Md BT"/>
              </a:rPr>
              <a:t>for </a:t>
            </a:r>
            <a:r>
              <a:rPr sz="2200" dirty="0">
                <a:latin typeface="Futura Md BT"/>
                <a:cs typeface="Futura Md BT"/>
              </a:rPr>
              <a:t>a walk</a:t>
            </a:r>
            <a:r>
              <a:rPr lang="en-GB" sz="2200" dirty="0">
                <a:latin typeface="Futura Md BT"/>
                <a:cs typeface="Futura Md BT"/>
              </a:rPr>
              <a:t>,</a:t>
            </a:r>
            <a:r>
              <a:rPr sz="2200" dirty="0">
                <a:latin typeface="Futura Md BT"/>
                <a:cs typeface="Futura Md BT"/>
              </a:rPr>
              <a:t>  </a:t>
            </a:r>
            <a:endParaRPr lang="en-GB" sz="2200" dirty="0">
              <a:latin typeface="Futura Md BT"/>
              <a:cs typeface="Futura Md BT"/>
            </a:endParaRPr>
          </a:p>
          <a:p>
            <a:pPr marL="12700" marR="889635">
              <a:lnSpc>
                <a:spcPct val="107800"/>
              </a:lnSpc>
              <a:spcBef>
                <a:spcPts val="100"/>
              </a:spcBef>
            </a:pPr>
            <a:r>
              <a:rPr sz="2200" spc="-5" dirty="0">
                <a:latin typeface="Futura Md BT"/>
                <a:cs typeface="Futura Md BT"/>
              </a:rPr>
              <a:t>It boosted </a:t>
            </a:r>
            <a:r>
              <a:rPr sz="2200" dirty="0">
                <a:latin typeface="Futura Md BT"/>
                <a:cs typeface="Futura Md BT"/>
              </a:rPr>
              <a:t>up </a:t>
            </a:r>
            <a:r>
              <a:rPr sz="2200" spc="-5" dirty="0">
                <a:latin typeface="Futura Md BT"/>
                <a:cs typeface="Futura Md BT"/>
              </a:rPr>
              <a:t>its </a:t>
            </a:r>
            <a:r>
              <a:rPr sz="2200" dirty="0">
                <a:latin typeface="Futura Md BT"/>
                <a:cs typeface="Futura Md BT"/>
              </a:rPr>
              <a:t>hydro </a:t>
            </a:r>
            <a:r>
              <a:rPr sz="2200" spc="-5" dirty="0">
                <a:latin typeface="Futura Md BT"/>
                <a:cs typeface="Futura Md BT"/>
              </a:rPr>
              <a:t>engine and Vroom! </a:t>
            </a:r>
            <a:r>
              <a:rPr sz="2200" dirty="0">
                <a:latin typeface="Futura Md BT"/>
                <a:cs typeface="Futura Md BT"/>
              </a:rPr>
              <a:t>Whoosh! </a:t>
            </a:r>
            <a:endParaRPr lang="en-GB" sz="2200" dirty="0">
              <a:latin typeface="Futura Md BT"/>
              <a:cs typeface="Futura Md BT"/>
            </a:endParaRPr>
          </a:p>
          <a:p>
            <a:pPr marL="12700" marR="889635">
              <a:lnSpc>
                <a:spcPct val="107800"/>
              </a:lnSpc>
              <a:spcBef>
                <a:spcPts val="100"/>
              </a:spcBef>
            </a:pPr>
            <a:r>
              <a:rPr sz="2200" spc="-50" dirty="0">
                <a:latin typeface="Futura Md BT"/>
                <a:cs typeface="Futura Md BT"/>
              </a:rPr>
              <a:t>We </a:t>
            </a:r>
            <a:r>
              <a:rPr sz="2200" dirty="0">
                <a:latin typeface="Futura Md BT"/>
                <a:cs typeface="Futura Md BT"/>
              </a:rPr>
              <a:t>were</a:t>
            </a:r>
            <a:r>
              <a:rPr sz="2200" spc="20" dirty="0">
                <a:latin typeface="Futura Md BT"/>
                <a:cs typeface="Futura Md BT"/>
              </a:rPr>
              <a:t> </a:t>
            </a:r>
            <a:r>
              <a:rPr sz="2200" dirty="0">
                <a:latin typeface="Futura Md BT"/>
                <a:cs typeface="Futura Md BT"/>
              </a:rPr>
              <a:t>off!</a:t>
            </a:r>
          </a:p>
          <a:p>
            <a:pPr marL="12700" marR="1654810">
              <a:lnSpc>
                <a:spcPct val="107800"/>
              </a:lnSpc>
            </a:pPr>
            <a:r>
              <a:rPr sz="2200" spc="-5" dirty="0">
                <a:latin typeface="Futura Md BT"/>
                <a:cs typeface="Futura Md BT"/>
              </a:rPr>
              <a:t>Zooming by trees and houses</a:t>
            </a:r>
            <a:r>
              <a:rPr lang="en-GB" sz="2200" spc="-5" dirty="0">
                <a:latin typeface="Futura Md BT"/>
                <a:cs typeface="Futura Md BT"/>
              </a:rPr>
              <a:t>,</a:t>
            </a:r>
            <a:r>
              <a:rPr sz="2200" spc="-5" dirty="0">
                <a:latin typeface="Futura Md BT"/>
                <a:cs typeface="Futura Md BT"/>
              </a:rPr>
              <a:t>  </a:t>
            </a:r>
            <a:endParaRPr lang="en-GB" sz="2200" spc="-5" dirty="0">
              <a:latin typeface="Futura Md BT"/>
              <a:cs typeface="Futura Md BT"/>
            </a:endParaRPr>
          </a:p>
          <a:p>
            <a:pPr marL="12700" marR="1654810">
              <a:lnSpc>
                <a:spcPct val="107800"/>
              </a:lnSpc>
            </a:pPr>
            <a:r>
              <a:rPr sz="2200" spc="-5" dirty="0">
                <a:latin typeface="Futura Md BT"/>
                <a:cs typeface="Futura Md BT"/>
              </a:rPr>
              <a:t>Bumping </a:t>
            </a:r>
            <a:r>
              <a:rPr sz="2200" dirty="0">
                <a:latin typeface="Futura Md BT"/>
                <a:cs typeface="Futura Md BT"/>
              </a:rPr>
              <a:t>over</a:t>
            </a:r>
            <a:r>
              <a:rPr sz="2200" spc="-15" dirty="0">
                <a:latin typeface="Futura Md BT"/>
                <a:cs typeface="Futura Md BT"/>
              </a:rPr>
              <a:t> </a:t>
            </a:r>
            <a:r>
              <a:rPr sz="2200" spc="-5" dirty="0">
                <a:latin typeface="Futura Md BT"/>
                <a:cs typeface="Futura Md BT"/>
              </a:rPr>
              <a:t>paths</a:t>
            </a:r>
            <a:r>
              <a:rPr lang="en-GB" sz="2200" spc="-5" dirty="0">
                <a:latin typeface="Futura Md BT"/>
                <a:cs typeface="Futura Md BT"/>
              </a:rPr>
              <a:t>,</a:t>
            </a:r>
            <a:endParaRPr sz="2200" dirty="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2200" dirty="0">
                <a:latin typeface="Futura Md BT"/>
                <a:cs typeface="Futura Md BT"/>
              </a:rPr>
              <a:t>Splash!</a:t>
            </a: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2200" spc="-50" dirty="0">
                <a:latin typeface="Futura Md BT"/>
                <a:cs typeface="Futura Md BT"/>
              </a:rPr>
              <a:t>We </a:t>
            </a:r>
            <a:r>
              <a:rPr sz="2200" dirty="0">
                <a:latin typeface="Futura Md BT"/>
                <a:cs typeface="Futura Md BT"/>
              </a:rPr>
              <a:t>were </a:t>
            </a:r>
            <a:r>
              <a:rPr sz="2200" spc="-5" dirty="0">
                <a:latin typeface="Futura Md BT"/>
                <a:cs typeface="Futura Md BT"/>
              </a:rPr>
              <a:t>in the</a:t>
            </a:r>
            <a:r>
              <a:rPr sz="2200" spc="30" dirty="0">
                <a:latin typeface="Futura Md BT"/>
                <a:cs typeface="Futura Md BT"/>
              </a:rPr>
              <a:t> </a:t>
            </a:r>
            <a:r>
              <a:rPr sz="2200" spc="-5" dirty="0">
                <a:latin typeface="Futura Md BT"/>
                <a:cs typeface="Futura Md BT"/>
              </a:rPr>
              <a:t>river!</a:t>
            </a:r>
            <a:endParaRPr sz="2200" dirty="0">
              <a:latin typeface="Futura Md BT"/>
              <a:cs typeface="Futura Md BT"/>
            </a:endParaRPr>
          </a:p>
          <a:p>
            <a:pPr marL="12700" marR="1858010">
              <a:lnSpc>
                <a:spcPct val="107800"/>
              </a:lnSpc>
            </a:pPr>
            <a:r>
              <a:rPr sz="2200" dirty="0">
                <a:latin typeface="Futura Md BT"/>
                <a:cs typeface="Futura Md BT"/>
              </a:rPr>
              <a:t>My </a:t>
            </a:r>
            <a:r>
              <a:rPr sz="2200" spc="-5" dirty="0">
                <a:latin typeface="Futura Md BT"/>
                <a:cs typeface="Futura Md BT"/>
              </a:rPr>
              <a:t>Hydro Hippo chilled </a:t>
            </a:r>
            <a:r>
              <a:rPr sz="2200" dirty="0">
                <a:latin typeface="Futura Md BT"/>
                <a:cs typeface="Futura Md BT"/>
              </a:rPr>
              <a:t>out</a:t>
            </a:r>
            <a:r>
              <a:rPr lang="en-GB" sz="2200" dirty="0">
                <a:latin typeface="Futura Md BT"/>
                <a:cs typeface="Futura Md BT"/>
              </a:rPr>
              <a:t>,</a:t>
            </a:r>
            <a:r>
              <a:rPr sz="2200" dirty="0">
                <a:latin typeface="Futura Md BT"/>
                <a:cs typeface="Futura Md BT"/>
              </a:rPr>
              <a:t>  </a:t>
            </a:r>
            <a:endParaRPr lang="en-GB" sz="2200" dirty="0">
              <a:latin typeface="Futura Md BT"/>
              <a:cs typeface="Futura Md BT"/>
            </a:endParaRPr>
          </a:p>
          <a:p>
            <a:pPr marL="12700" marR="1858010">
              <a:lnSpc>
                <a:spcPct val="107800"/>
              </a:lnSpc>
            </a:pPr>
            <a:r>
              <a:rPr sz="2200" spc="-50" dirty="0">
                <a:latin typeface="Futura Md BT"/>
                <a:cs typeface="Futura Md BT"/>
              </a:rPr>
              <a:t>We </a:t>
            </a:r>
            <a:r>
              <a:rPr sz="2200" spc="-5" dirty="0">
                <a:latin typeface="Futura Md BT"/>
                <a:cs typeface="Futura Md BT"/>
              </a:rPr>
              <a:t>bobbed along for </a:t>
            </a:r>
            <a:r>
              <a:rPr sz="2200" dirty="0">
                <a:latin typeface="Futura Md BT"/>
                <a:cs typeface="Futura Md BT"/>
              </a:rPr>
              <a:t>a </a:t>
            </a:r>
            <a:r>
              <a:rPr sz="2200" spc="-5" dirty="0">
                <a:latin typeface="Futura Md BT"/>
                <a:cs typeface="Futura Md BT"/>
              </a:rPr>
              <a:t>bit </a:t>
            </a:r>
            <a:endParaRPr lang="en-GB" sz="2200" spc="-5" dirty="0">
              <a:latin typeface="Futura Md BT"/>
              <a:cs typeface="Futura Md BT"/>
            </a:endParaRPr>
          </a:p>
          <a:p>
            <a:pPr marL="12700" marR="1858010">
              <a:lnSpc>
                <a:spcPct val="107800"/>
              </a:lnSpc>
            </a:pPr>
            <a:r>
              <a:rPr sz="2200" dirty="0">
                <a:latin typeface="Futura Md BT"/>
                <a:cs typeface="Futura Md BT"/>
              </a:rPr>
              <a:t>Then...</a:t>
            </a: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2200" spc="-5" dirty="0">
                <a:latin typeface="Futura Md BT"/>
                <a:cs typeface="Futura Md BT"/>
              </a:rPr>
              <a:t>Vroom!</a:t>
            </a:r>
            <a:r>
              <a:rPr sz="2200" spc="-10" dirty="0">
                <a:latin typeface="Futura Md BT"/>
                <a:cs typeface="Futura Md BT"/>
              </a:rPr>
              <a:t> </a:t>
            </a:r>
            <a:r>
              <a:rPr sz="2200" dirty="0">
                <a:latin typeface="Futura Md BT"/>
                <a:cs typeface="Futura Md BT"/>
              </a:rPr>
              <a:t>Whoosh!</a:t>
            </a: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2200" dirty="0">
                <a:latin typeface="Futura Md BT"/>
                <a:cs typeface="Futura Md BT"/>
              </a:rPr>
              <a:t>My </a:t>
            </a:r>
            <a:r>
              <a:rPr sz="2200" spc="-5" dirty="0">
                <a:latin typeface="Futura Md BT"/>
                <a:cs typeface="Futura Md BT"/>
              </a:rPr>
              <a:t>clothes </a:t>
            </a:r>
            <a:r>
              <a:rPr sz="2200" dirty="0">
                <a:latin typeface="Futura Md BT"/>
                <a:cs typeface="Futura Md BT"/>
              </a:rPr>
              <a:t>were </a:t>
            </a:r>
            <a:r>
              <a:rPr sz="2200" spc="-5" dirty="0">
                <a:latin typeface="Futura Md BT"/>
                <a:cs typeface="Futura Md BT"/>
              </a:rPr>
              <a:t>dry </a:t>
            </a:r>
            <a:endParaRPr lang="en-GB" sz="2200" spc="-5" dirty="0">
              <a:latin typeface="Futura Md BT"/>
              <a:cs typeface="Futura Md BT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2200" spc="-5" dirty="0">
                <a:latin typeface="Futura Md BT"/>
                <a:cs typeface="Futura Md BT"/>
              </a:rPr>
              <a:t>by the time </a:t>
            </a:r>
            <a:r>
              <a:rPr sz="2200" dirty="0">
                <a:latin typeface="Futura Md BT"/>
                <a:cs typeface="Futura Md BT"/>
              </a:rPr>
              <a:t>we </a:t>
            </a:r>
            <a:r>
              <a:rPr sz="2200" spc="-5" dirty="0">
                <a:latin typeface="Futura Md BT"/>
                <a:cs typeface="Futura Md BT"/>
              </a:rPr>
              <a:t>got</a:t>
            </a:r>
            <a:r>
              <a:rPr sz="2200" spc="-55" dirty="0">
                <a:latin typeface="Futura Md BT"/>
                <a:cs typeface="Futura Md BT"/>
              </a:rPr>
              <a:t> </a:t>
            </a:r>
            <a:r>
              <a:rPr sz="2200" dirty="0">
                <a:latin typeface="Futura Md BT"/>
                <a:cs typeface="Futura Md BT"/>
              </a:rPr>
              <a:t>home!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6731017-24F3-4FA9-B097-1068A559249F}"/>
              </a:ext>
            </a:extLst>
          </p:cNvPr>
          <p:cNvSpPr txBox="1"/>
          <p:nvPr/>
        </p:nvSpPr>
        <p:spPr>
          <a:xfrm>
            <a:off x="6096000" y="2365980"/>
            <a:ext cx="28257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spc="-10" dirty="0">
                <a:solidFill>
                  <a:srgbClr val="FF0066"/>
                </a:solidFill>
              </a:rPr>
              <a:t>Example </a:t>
            </a:r>
            <a:r>
              <a:rPr lang="en-GB" sz="3200" b="1" spc="-5" dirty="0">
                <a:solidFill>
                  <a:srgbClr val="FF0066"/>
                </a:solidFill>
              </a:rPr>
              <a:t>of</a:t>
            </a:r>
            <a:r>
              <a:rPr lang="en-GB" sz="3200" b="1" spc="-60" dirty="0">
                <a:solidFill>
                  <a:srgbClr val="FF0066"/>
                </a:solidFill>
              </a:rPr>
              <a:t> </a:t>
            </a:r>
            <a:r>
              <a:rPr lang="en-GB" sz="3200" b="1" dirty="0">
                <a:solidFill>
                  <a:srgbClr val="FF0066"/>
                </a:solidFill>
              </a:rPr>
              <a:t>a  narrative</a:t>
            </a:r>
            <a:r>
              <a:rPr lang="en-GB" sz="3200" b="1" spc="-20" dirty="0">
                <a:solidFill>
                  <a:srgbClr val="FF0066"/>
                </a:solidFill>
              </a:rPr>
              <a:t> </a:t>
            </a:r>
            <a:r>
              <a:rPr lang="en-GB" sz="3200" b="1" spc="-5" dirty="0">
                <a:solidFill>
                  <a:srgbClr val="FF0066"/>
                </a:solidFill>
              </a:rPr>
              <a:t>poem...</a:t>
            </a:r>
            <a:endParaRPr lang="en-GB" sz="32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552702" y="990600"/>
            <a:ext cx="19050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solidFill>
                  <a:srgbClr val="009FE2"/>
                </a:solidFill>
              </a:rPr>
              <a:t>Acrostics</a:t>
            </a:r>
            <a:endParaRPr sz="2800" dirty="0"/>
          </a:p>
        </p:txBody>
      </p:sp>
      <p:sp>
        <p:nvSpPr>
          <p:cNvPr id="5" name="object 5"/>
          <p:cNvSpPr txBox="1"/>
          <p:nvPr/>
        </p:nvSpPr>
        <p:spPr>
          <a:xfrm>
            <a:off x="838200" y="1509797"/>
            <a:ext cx="7467600" cy="41267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Futura Md BT"/>
                <a:cs typeface="Futura Md BT"/>
              </a:rPr>
              <a:t>By </a:t>
            </a:r>
            <a:r>
              <a:rPr sz="2000" dirty="0">
                <a:latin typeface="Futura Md BT"/>
                <a:cs typeface="Futura Md BT"/>
              </a:rPr>
              <a:t>writing </a:t>
            </a:r>
            <a:r>
              <a:rPr sz="2000" spc="-5" dirty="0">
                <a:latin typeface="Futura Md BT"/>
                <a:cs typeface="Futura Md BT"/>
              </a:rPr>
              <a:t>the </a:t>
            </a:r>
            <a:r>
              <a:rPr sz="2000" dirty="0">
                <a:latin typeface="Futura Md BT"/>
                <a:cs typeface="Futura Md BT"/>
              </a:rPr>
              <a:t>name of </a:t>
            </a:r>
            <a:r>
              <a:rPr sz="2000" spc="-5" dirty="0">
                <a:latin typeface="Futura Md BT"/>
                <a:cs typeface="Futura Md BT"/>
              </a:rPr>
              <a:t>your peculiar pet as the acrostic </a:t>
            </a:r>
            <a:r>
              <a:rPr sz="2000" dirty="0">
                <a:latin typeface="Futura Md BT"/>
                <a:cs typeface="Futura Md BT"/>
              </a:rPr>
              <a:t>word,  </a:t>
            </a:r>
            <a:r>
              <a:rPr sz="2000" spc="-5" dirty="0">
                <a:latin typeface="Futura Md BT"/>
                <a:cs typeface="Futura Md BT"/>
              </a:rPr>
              <a:t>you can then </a:t>
            </a:r>
            <a:r>
              <a:rPr sz="2000" dirty="0">
                <a:latin typeface="Futura Md BT"/>
                <a:cs typeface="Futura Md BT"/>
              </a:rPr>
              <a:t>have </a:t>
            </a:r>
            <a:r>
              <a:rPr sz="2000" spc="-5" dirty="0">
                <a:latin typeface="Futura Md BT"/>
                <a:cs typeface="Futura Md BT"/>
              </a:rPr>
              <a:t>fun telling the reader about</a:t>
            </a:r>
            <a:r>
              <a:rPr sz="2000" spc="-10" dirty="0">
                <a:latin typeface="Futura Md BT"/>
                <a:cs typeface="Futura Md BT"/>
              </a:rPr>
              <a:t> </a:t>
            </a:r>
            <a:r>
              <a:rPr sz="2000" spc="-5" dirty="0">
                <a:latin typeface="Futura Md BT"/>
                <a:cs typeface="Futura Md BT"/>
              </a:rPr>
              <a:t>it...</a:t>
            </a:r>
            <a:endParaRPr sz="2000" dirty="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00" dirty="0">
              <a:latin typeface="Futura Md BT"/>
              <a:cs typeface="Futura Md BT"/>
            </a:endParaRPr>
          </a:p>
          <a:p>
            <a:pPr marL="55880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2200" b="1" dirty="0">
                <a:latin typeface="Futura Md BT"/>
                <a:cs typeface="Futura Md BT"/>
              </a:rPr>
              <a:t>D	</a:t>
            </a:r>
            <a:r>
              <a:rPr sz="2200" spc="-5" dirty="0">
                <a:latin typeface="Futura Md BT"/>
                <a:cs typeface="Futura Md BT"/>
              </a:rPr>
              <a:t>inocorn is </a:t>
            </a:r>
            <a:r>
              <a:rPr sz="2200" dirty="0">
                <a:latin typeface="Futura Md BT"/>
                <a:cs typeface="Futura Md BT"/>
              </a:rPr>
              <a:t>a </a:t>
            </a:r>
            <a:r>
              <a:rPr sz="2200" spc="-5" dirty="0">
                <a:latin typeface="Futura Md BT"/>
                <a:cs typeface="Futura Md BT"/>
              </a:rPr>
              <a:t>very </a:t>
            </a:r>
            <a:r>
              <a:rPr sz="2200" dirty="0">
                <a:latin typeface="Futura Md BT"/>
                <a:cs typeface="Futura Md BT"/>
              </a:rPr>
              <a:t>special</a:t>
            </a:r>
            <a:r>
              <a:rPr sz="2200" spc="-10" dirty="0">
                <a:latin typeface="Futura Md BT"/>
                <a:cs typeface="Futura Md BT"/>
              </a:rPr>
              <a:t> </a:t>
            </a:r>
            <a:r>
              <a:rPr sz="2200" spc="-5" dirty="0">
                <a:latin typeface="Futura Md BT"/>
                <a:cs typeface="Futura Md BT"/>
              </a:rPr>
              <a:t>pet</a:t>
            </a:r>
            <a:endParaRPr sz="2200" dirty="0">
              <a:latin typeface="Futura Md BT"/>
              <a:cs typeface="Futura Md BT"/>
            </a:endParaRPr>
          </a:p>
          <a:p>
            <a:pPr marL="100330">
              <a:lnSpc>
                <a:spcPct val="100000"/>
              </a:lnSpc>
              <a:spcBef>
                <a:spcPts val="160"/>
              </a:spcBef>
              <a:tabLst>
                <a:tab pos="397510" algn="l"/>
              </a:tabLst>
            </a:pPr>
            <a:r>
              <a:rPr sz="2200" b="1" dirty="0">
                <a:latin typeface="Futura Md BT"/>
                <a:cs typeface="Futura Md BT"/>
              </a:rPr>
              <a:t>I	</a:t>
            </a:r>
            <a:r>
              <a:rPr sz="2200" dirty="0">
                <a:latin typeface="Futura Md BT"/>
                <a:cs typeface="Futura Md BT"/>
              </a:rPr>
              <a:t>t </a:t>
            </a:r>
            <a:r>
              <a:rPr sz="2200" spc="-5" dirty="0">
                <a:latin typeface="Futura Md BT"/>
                <a:cs typeface="Futura Md BT"/>
              </a:rPr>
              <a:t>lives in the</a:t>
            </a:r>
            <a:r>
              <a:rPr sz="2200" spc="-15" dirty="0">
                <a:latin typeface="Futura Md BT"/>
                <a:cs typeface="Futura Md BT"/>
              </a:rPr>
              <a:t> </a:t>
            </a:r>
            <a:r>
              <a:rPr sz="2200" dirty="0">
                <a:latin typeface="Futura Md BT"/>
                <a:cs typeface="Futura Md BT"/>
              </a:rPr>
              <a:t>shed</a:t>
            </a:r>
            <a:endParaRPr lang="en-GB" sz="2200" dirty="0">
              <a:latin typeface="Futura Md BT"/>
              <a:cs typeface="Futura Md BT"/>
            </a:endParaRPr>
          </a:p>
          <a:p>
            <a:pPr marL="46355">
              <a:lnSpc>
                <a:spcPct val="100000"/>
              </a:lnSpc>
              <a:spcBef>
                <a:spcPts val="160"/>
              </a:spcBef>
              <a:tabLst>
                <a:tab pos="396875" algn="l"/>
                <a:tab pos="397510" algn="l"/>
              </a:tabLst>
            </a:pPr>
            <a:r>
              <a:rPr lang="en-GB" sz="2200" b="1" spc="-10" dirty="0">
                <a:latin typeface="Futura Md BT"/>
                <a:cs typeface="Futura Md BT"/>
              </a:rPr>
              <a:t>N</a:t>
            </a:r>
            <a:r>
              <a:rPr lang="en-GB" sz="2200" spc="-10" dirty="0">
                <a:latin typeface="Futura Md BT"/>
                <a:cs typeface="Futura Md BT"/>
              </a:rPr>
              <a:t>  </a:t>
            </a:r>
            <a:r>
              <a:rPr lang="en-GB" sz="2200" spc="-10" dirty="0" err="1">
                <a:latin typeface="Futura Md BT"/>
                <a:cs typeface="Futura Md BT"/>
              </a:rPr>
              <a:t>ight</a:t>
            </a:r>
            <a:r>
              <a:rPr lang="en-GB" sz="2200" spc="-10" dirty="0">
                <a:latin typeface="Futura Md BT"/>
                <a:cs typeface="Futura Md BT"/>
              </a:rPr>
              <a:t>-time </a:t>
            </a:r>
            <a:r>
              <a:rPr lang="en-GB" sz="2200" spc="-5" dirty="0">
                <a:latin typeface="Futura Md BT"/>
                <a:cs typeface="Futura Md BT"/>
              </a:rPr>
              <a:t>is </a:t>
            </a:r>
            <a:r>
              <a:rPr lang="en-GB" sz="2200" dirty="0">
                <a:latin typeface="Futura Md BT"/>
                <a:cs typeface="Futura Md BT"/>
              </a:rPr>
              <a:t>when </a:t>
            </a:r>
            <a:r>
              <a:rPr lang="en-GB" sz="2200" spc="-5" dirty="0">
                <a:latin typeface="Futura Md BT"/>
                <a:cs typeface="Futura Md BT"/>
              </a:rPr>
              <a:t>it comes </a:t>
            </a:r>
            <a:r>
              <a:rPr lang="en-GB" sz="2200" dirty="0">
                <a:latin typeface="Futura Md BT"/>
                <a:cs typeface="Futura Md BT"/>
              </a:rPr>
              <a:t>out </a:t>
            </a:r>
            <a:r>
              <a:rPr lang="en-GB" sz="2200" spc="-5" dirty="0">
                <a:latin typeface="Futura Md BT"/>
                <a:cs typeface="Futura Md BT"/>
              </a:rPr>
              <a:t>to play</a:t>
            </a:r>
            <a:endParaRPr lang="en-GB" sz="2200" dirty="0">
              <a:latin typeface="Futura Md BT"/>
              <a:cs typeface="Futura Md BT"/>
            </a:endParaRPr>
          </a:p>
          <a:p>
            <a:pPr marL="45720">
              <a:lnSpc>
                <a:spcPct val="100000"/>
              </a:lnSpc>
              <a:spcBef>
                <a:spcPts val="160"/>
              </a:spcBef>
              <a:tabLst>
                <a:tab pos="396875" algn="l"/>
                <a:tab pos="397510" algn="l"/>
              </a:tabLst>
            </a:pPr>
            <a:r>
              <a:rPr lang="en-GB" sz="2200" b="1" dirty="0">
                <a:latin typeface="Futura Md BT"/>
                <a:cs typeface="Futura Md BT"/>
              </a:rPr>
              <a:t>O</a:t>
            </a:r>
            <a:r>
              <a:rPr lang="en-GB" sz="2200" dirty="0">
                <a:latin typeface="Futura Md BT"/>
                <a:cs typeface="Futura Md BT"/>
              </a:rPr>
              <a:t>  </a:t>
            </a:r>
            <a:r>
              <a:rPr sz="2200" dirty="0">
                <a:latin typeface="Futura Md BT"/>
                <a:cs typeface="Futura Md BT"/>
              </a:rPr>
              <a:t>h </a:t>
            </a:r>
            <a:r>
              <a:rPr sz="2200" spc="-5" dirty="0">
                <a:latin typeface="Futura Md BT"/>
                <a:cs typeface="Futura Md BT"/>
              </a:rPr>
              <a:t>it </a:t>
            </a:r>
            <a:r>
              <a:rPr sz="2200" dirty="0">
                <a:latin typeface="Futura Md BT"/>
                <a:cs typeface="Futura Md BT"/>
              </a:rPr>
              <a:t>shines </a:t>
            </a:r>
            <a:r>
              <a:rPr sz="2200" spc="-5" dirty="0">
                <a:latin typeface="Futura Md BT"/>
                <a:cs typeface="Futura Md BT"/>
              </a:rPr>
              <a:t>and shimmers in the </a:t>
            </a:r>
            <a:r>
              <a:rPr sz="2200" dirty="0">
                <a:latin typeface="Futura Md BT"/>
                <a:cs typeface="Futura Md BT"/>
              </a:rPr>
              <a:t>moonlight</a:t>
            </a:r>
          </a:p>
          <a:p>
            <a:pPr marL="71120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2200" b="1" dirty="0">
                <a:latin typeface="Futura Md BT"/>
                <a:cs typeface="Futura Md BT"/>
              </a:rPr>
              <a:t>C	</a:t>
            </a:r>
            <a:r>
              <a:rPr sz="2200" dirty="0">
                <a:latin typeface="Futura Md BT"/>
                <a:cs typeface="Futura Md BT"/>
              </a:rPr>
              <a:t>ome </a:t>
            </a:r>
            <a:r>
              <a:rPr sz="2200" spc="-5" dirty="0">
                <a:latin typeface="Futura Md BT"/>
                <a:cs typeface="Futura Md BT"/>
              </a:rPr>
              <a:t>and see it!</a:t>
            </a:r>
            <a:endParaRPr sz="2200" dirty="0">
              <a:latin typeface="Futura Md BT"/>
              <a:cs typeface="Futura Md BT"/>
            </a:endParaRPr>
          </a:p>
          <a:p>
            <a:pPr marL="46355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2200" b="1" dirty="0">
                <a:latin typeface="Futura Md BT"/>
                <a:cs typeface="Futura Md BT"/>
              </a:rPr>
              <a:t>O	</a:t>
            </a:r>
            <a:r>
              <a:rPr sz="2200" spc="-5" dirty="0">
                <a:latin typeface="Futura Md BT"/>
                <a:cs typeface="Futura Md BT"/>
              </a:rPr>
              <a:t>range eyes and blue</a:t>
            </a:r>
            <a:r>
              <a:rPr sz="2200" dirty="0">
                <a:latin typeface="Futura Md BT"/>
                <a:cs typeface="Futura Md BT"/>
              </a:rPr>
              <a:t> </a:t>
            </a:r>
            <a:r>
              <a:rPr sz="2200" spc="-5" dirty="0">
                <a:latin typeface="Futura Md BT"/>
                <a:cs typeface="Futura Md BT"/>
              </a:rPr>
              <a:t>claws</a:t>
            </a:r>
            <a:endParaRPr sz="2200" dirty="0">
              <a:latin typeface="Futura Md BT"/>
              <a:cs typeface="Futura Md BT"/>
            </a:endParaRPr>
          </a:p>
          <a:p>
            <a:pPr marL="69850">
              <a:lnSpc>
                <a:spcPct val="100000"/>
              </a:lnSpc>
              <a:spcBef>
                <a:spcPts val="160"/>
              </a:spcBef>
              <a:tabLst>
                <a:tab pos="397510" algn="l"/>
              </a:tabLst>
            </a:pPr>
            <a:r>
              <a:rPr sz="2200" b="1" dirty="0">
                <a:latin typeface="Futura Md BT"/>
                <a:cs typeface="Futura Md BT"/>
              </a:rPr>
              <a:t>R	</a:t>
            </a:r>
            <a:r>
              <a:rPr sz="2200" dirty="0">
                <a:latin typeface="Futura Md BT"/>
                <a:cs typeface="Futura Md BT"/>
              </a:rPr>
              <a:t>oar! </a:t>
            </a:r>
            <a:r>
              <a:rPr sz="2200" spc="-5" dirty="0">
                <a:latin typeface="Futura Md BT"/>
                <a:cs typeface="Futura Md BT"/>
              </a:rPr>
              <a:t>It calls to </a:t>
            </a:r>
            <a:r>
              <a:rPr sz="2200" dirty="0">
                <a:latin typeface="Futura Md BT"/>
                <a:cs typeface="Futura Md BT"/>
              </a:rPr>
              <a:t>me when </a:t>
            </a:r>
            <a:r>
              <a:rPr sz="2200" spc="10" dirty="0">
                <a:latin typeface="Futura Md BT"/>
                <a:cs typeface="Futura Md BT"/>
              </a:rPr>
              <a:t>it’s </a:t>
            </a:r>
            <a:r>
              <a:rPr sz="2200" spc="-5" dirty="0">
                <a:latin typeface="Futura Md BT"/>
                <a:cs typeface="Futura Md BT"/>
              </a:rPr>
              <a:t>time to</a:t>
            </a:r>
            <a:r>
              <a:rPr sz="2200" spc="-25" dirty="0">
                <a:latin typeface="Futura Md BT"/>
                <a:cs typeface="Futura Md BT"/>
              </a:rPr>
              <a:t> </a:t>
            </a:r>
            <a:r>
              <a:rPr sz="2200" spc="-5" dirty="0">
                <a:latin typeface="Futura Md BT"/>
                <a:cs typeface="Futura Md BT"/>
              </a:rPr>
              <a:t>play</a:t>
            </a:r>
            <a:endParaRPr sz="2200" dirty="0">
              <a:latin typeface="Futura Md BT"/>
              <a:cs typeface="Futura Md BT"/>
            </a:endParaRPr>
          </a:p>
          <a:p>
            <a:pPr marL="46990">
              <a:lnSpc>
                <a:spcPct val="100000"/>
              </a:lnSpc>
              <a:spcBef>
                <a:spcPts val="160"/>
              </a:spcBef>
              <a:tabLst>
                <a:tab pos="396875" algn="l"/>
              </a:tabLst>
            </a:pPr>
            <a:r>
              <a:rPr sz="2200" b="1" dirty="0">
                <a:latin typeface="Futura Md BT"/>
                <a:cs typeface="Futura Md BT"/>
              </a:rPr>
              <a:t>N	</a:t>
            </a:r>
            <a:r>
              <a:rPr sz="2200" dirty="0">
                <a:latin typeface="Futura Md BT"/>
                <a:cs typeface="Futura Md BT"/>
              </a:rPr>
              <a:t>o one </a:t>
            </a:r>
            <a:r>
              <a:rPr sz="2200" spc="-5" dirty="0">
                <a:latin typeface="Futura Md BT"/>
                <a:cs typeface="Futura Md BT"/>
              </a:rPr>
              <a:t>else </a:t>
            </a:r>
            <a:r>
              <a:rPr sz="2200" dirty="0">
                <a:latin typeface="Futura Md BT"/>
                <a:cs typeface="Futura Md BT"/>
              </a:rPr>
              <a:t>has a </a:t>
            </a:r>
            <a:r>
              <a:rPr sz="2200" spc="-5" dirty="0">
                <a:latin typeface="Futura Md BT"/>
                <a:cs typeface="Futura Md BT"/>
              </a:rPr>
              <a:t>Dinocorn, </a:t>
            </a:r>
            <a:r>
              <a:rPr sz="2200" spc="10" dirty="0">
                <a:latin typeface="Futura Md BT"/>
                <a:cs typeface="Futura Md BT"/>
              </a:rPr>
              <a:t>it’s </a:t>
            </a:r>
            <a:r>
              <a:rPr sz="2200" dirty="0">
                <a:latin typeface="Futura Md BT"/>
                <a:cs typeface="Futura Md BT"/>
              </a:rPr>
              <a:t>my </a:t>
            </a:r>
            <a:r>
              <a:rPr sz="2200" spc="-5" dirty="0">
                <a:latin typeface="Futura Md BT"/>
                <a:cs typeface="Futura Md BT"/>
              </a:rPr>
              <a:t>very </a:t>
            </a:r>
            <a:r>
              <a:rPr sz="2200" dirty="0">
                <a:latin typeface="Futura Md BT"/>
                <a:cs typeface="Futura Md BT"/>
              </a:rPr>
              <a:t>special</a:t>
            </a:r>
            <a:r>
              <a:rPr sz="2200" spc="-25" dirty="0">
                <a:latin typeface="Futura Md BT"/>
                <a:cs typeface="Futura Md BT"/>
              </a:rPr>
              <a:t> </a:t>
            </a:r>
            <a:r>
              <a:rPr sz="2200" spc="-5" dirty="0">
                <a:latin typeface="Futura Md BT"/>
                <a:cs typeface="Futura Md BT"/>
              </a:rPr>
              <a:t>pet.</a:t>
            </a:r>
            <a:endParaRPr sz="2200" dirty="0"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 dirty="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3400" y="1175337"/>
            <a:ext cx="8149919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n-GB" sz="4400" spc="-50" dirty="0"/>
              <a:t>Poetic Techniques</a:t>
            </a:r>
            <a:endParaRPr sz="4400" dirty="0"/>
          </a:p>
        </p:txBody>
      </p:sp>
      <p:sp>
        <p:nvSpPr>
          <p:cNvPr id="5" name="object 6">
            <a:extLst>
              <a:ext uri="{FF2B5EF4-FFF2-40B4-BE49-F238E27FC236}">
                <a16:creationId xmlns:a16="http://schemas.microsoft.com/office/drawing/2014/main" id="{DEB53442-BC73-47D5-8C47-B7A9B960F43B}"/>
              </a:ext>
            </a:extLst>
          </p:cNvPr>
          <p:cNvSpPr txBox="1">
            <a:spLocks/>
          </p:cNvSpPr>
          <p:nvPr/>
        </p:nvSpPr>
        <p:spPr>
          <a:xfrm>
            <a:off x="1156511" y="1752600"/>
            <a:ext cx="74341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2700" b="1" i="0">
                <a:solidFill>
                  <a:srgbClr val="E6007D"/>
                </a:solidFill>
                <a:latin typeface="Futura Md BT"/>
                <a:ea typeface="+mj-ea"/>
                <a:cs typeface="Futura Md BT"/>
              </a:defRPr>
            </a:lvl1pPr>
          </a:lstStyle>
          <a:p>
            <a:pPr marL="42545" marR="5080" indent="321945">
              <a:spcBef>
                <a:spcPts val="100"/>
              </a:spcBef>
            </a:pPr>
            <a:r>
              <a:rPr lang="en-GB" kern="0" spc="-15"/>
              <a:t>Poetic </a:t>
            </a:r>
            <a:r>
              <a:rPr lang="en-GB" kern="0" spc="-5"/>
              <a:t>techniques are writing tools that  </a:t>
            </a:r>
            <a:r>
              <a:rPr lang="en-GB" kern="0" spc="-30"/>
              <a:t>make </a:t>
            </a:r>
            <a:r>
              <a:rPr lang="en-GB" kern="0" spc="-5"/>
              <a:t>your poem more interesting to</a:t>
            </a:r>
            <a:r>
              <a:rPr lang="en-GB" kern="0" spc="-35"/>
              <a:t> </a:t>
            </a:r>
            <a:r>
              <a:rPr lang="en-GB" kern="0"/>
              <a:t>read.</a:t>
            </a:r>
            <a:endParaRPr lang="en-GB" kern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6584428-C4E0-4EBE-AAC4-44ABB9FE38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192853" y="2756881"/>
            <a:ext cx="3327009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Simile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Personification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Metaphor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Onomatopoeia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Repetition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Alliteration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Rhyme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Verse / stanza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771CCAF-6149-40D0-A35A-8A315023C4CE}"/>
              </a:ext>
            </a:extLst>
          </p:cNvPr>
          <p:cNvSpPr txBox="1">
            <a:spLocks/>
          </p:cNvSpPr>
          <p:nvPr/>
        </p:nvSpPr>
        <p:spPr>
          <a:xfrm>
            <a:off x="4608359" y="2772512"/>
            <a:ext cx="3849841" cy="129266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lvl1pPr marL="0">
              <a:defRPr sz="2300" b="0" i="0">
                <a:solidFill>
                  <a:schemeClr val="tx1"/>
                </a:solidFill>
                <a:latin typeface="Futura Md BT"/>
                <a:ea typeface="+mn-ea"/>
                <a:cs typeface="Futura Md BT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Imagery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Powerful adjectives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Powerful adverbs</a:t>
            </a:r>
          </a:p>
        </p:txBody>
      </p:sp>
    </p:spTree>
    <p:extLst>
      <p:ext uri="{BB962C8B-B14F-4D97-AF65-F5344CB8AC3E}">
        <p14:creationId xmlns:p14="http://schemas.microsoft.com/office/powerpoint/2010/main" val="3219921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95716" y="2286000"/>
            <a:ext cx="8534400" cy="4038541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298450" marR="5080" indent="-285750">
              <a:lnSpc>
                <a:spcPct val="1018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98450" algn="l"/>
              </a:tabLst>
            </a:pPr>
            <a:r>
              <a:rPr sz="2200" b="1" dirty="0">
                <a:latin typeface="Futura Md BT"/>
                <a:cs typeface="Futura Md BT"/>
              </a:rPr>
              <a:t>Imagery </a:t>
            </a:r>
            <a:r>
              <a:rPr sz="2200" dirty="0">
                <a:latin typeface="Futura Md BT"/>
                <a:cs typeface="Futura Md BT"/>
              </a:rPr>
              <a:t>- using </a:t>
            </a:r>
            <a:r>
              <a:rPr sz="2200" spc="-5" dirty="0">
                <a:latin typeface="Futura Md BT"/>
                <a:cs typeface="Futura Md BT"/>
              </a:rPr>
              <a:t>description, particularly </a:t>
            </a:r>
            <a:r>
              <a:rPr sz="2200" dirty="0">
                <a:latin typeface="Futura Md BT"/>
                <a:cs typeface="Futura Md BT"/>
              </a:rPr>
              <a:t>senses, </a:t>
            </a:r>
            <a:r>
              <a:rPr sz="2200" spc="-5" dirty="0">
                <a:latin typeface="Futura Md BT"/>
                <a:cs typeface="Futura Md BT"/>
              </a:rPr>
              <a:t>to paint </a:t>
            </a:r>
            <a:r>
              <a:rPr sz="2200" dirty="0">
                <a:latin typeface="Futura Md BT"/>
                <a:cs typeface="Futura Md BT"/>
              </a:rPr>
              <a:t>a </a:t>
            </a:r>
            <a:r>
              <a:rPr sz="2200" spc="-5" dirty="0">
                <a:latin typeface="Futura Md BT"/>
                <a:cs typeface="Futura Md BT"/>
              </a:rPr>
              <a:t>picture in  the </a:t>
            </a:r>
            <a:r>
              <a:rPr sz="2200" spc="5" dirty="0">
                <a:latin typeface="Futura Md BT"/>
                <a:cs typeface="Futura Md BT"/>
              </a:rPr>
              <a:t>reader’s </a:t>
            </a:r>
            <a:r>
              <a:rPr sz="2200" dirty="0">
                <a:latin typeface="Futura Md BT"/>
                <a:cs typeface="Futura Md BT"/>
              </a:rPr>
              <a:t>mind.</a:t>
            </a:r>
            <a:r>
              <a:rPr sz="2200" spc="-10" dirty="0">
                <a:latin typeface="Futura Md BT"/>
                <a:cs typeface="Futura Md BT"/>
              </a:rPr>
              <a:t> </a:t>
            </a:r>
            <a:endParaRPr sz="2200" dirty="0">
              <a:latin typeface="Futura Md BT"/>
              <a:cs typeface="Futura Md BT"/>
            </a:endParaRPr>
          </a:p>
          <a:p>
            <a:pPr marL="298450" indent="-285750">
              <a:lnSpc>
                <a:spcPct val="10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r>
              <a:rPr sz="2200" dirty="0">
                <a:solidFill>
                  <a:srgbClr val="BD1521"/>
                </a:solidFill>
                <a:latin typeface="Futura Md BT"/>
                <a:cs typeface="Futura Md BT"/>
              </a:rPr>
              <a:t>The were-rabbit was </a:t>
            </a:r>
            <a:r>
              <a:rPr sz="2200" spc="-5" dirty="0">
                <a:solidFill>
                  <a:srgbClr val="BD1521"/>
                </a:solidFill>
                <a:latin typeface="Futura Md BT"/>
                <a:cs typeface="Futura Md BT"/>
              </a:rPr>
              <a:t>fluffy but </a:t>
            </a:r>
            <a:r>
              <a:rPr sz="2200" dirty="0">
                <a:solidFill>
                  <a:srgbClr val="BD1521"/>
                </a:solidFill>
                <a:latin typeface="Futura Md BT"/>
                <a:cs typeface="Futura Md BT"/>
              </a:rPr>
              <a:t>huge with </a:t>
            </a:r>
            <a:r>
              <a:rPr sz="2200" spc="-5" dirty="0">
                <a:solidFill>
                  <a:srgbClr val="BD1521"/>
                </a:solidFill>
                <a:latin typeface="Futura Md BT"/>
                <a:cs typeface="Futura Md BT"/>
              </a:rPr>
              <a:t>fangs as long as your</a:t>
            </a:r>
            <a:r>
              <a:rPr sz="2200" spc="-15" dirty="0">
                <a:solidFill>
                  <a:srgbClr val="BD1521"/>
                </a:solidFill>
                <a:latin typeface="Futura Md BT"/>
                <a:cs typeface="Futura Md BT"/>
              </a:rPr>
              <a:t> </a:t>
            </a:r>
            <a:r>
              <a:rPr sz="2200" spc="-5" dirty="0">
                <a:solidFill>
                  <a:srgbClr val="BD1521"/>
                </a:solidFill>
                <a:latin typeface="Futura Md BT"/>
                <a:cs typeface="Futura Md BT"/>
              </a:rPr>
              <a:t>arm!</a:t>
            </a:r>
            <a:endParaRPr sz="2200" dirty="0">
              <a:latin typeface="Futura Md BT"/>
              <a:cs typeface="Futura Md BT"/>
            </a:endParaRPr>
          </a:p>
          <a:p>
            <a:pPr marL="298450" marR="418465" indent="-285750">
              <a:lnSpc>
                <a:spcPct val="1018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98450" algn="l"/>
              </a:tabLst>
            </a:pPr>
            <a:r>
              <a:rPr sz="2200" b="1" spc="-5" dirty="0">
                <a:latin typeface="Futura Md BT"/>
                <a:cs typeface="Futura Md BT"/>
              </a:rPr>
              <a:t>Simile </a:t>
            </a:r>
            <a:r>
              <a:rPr sz="2200" dirty="0">
                <a:latin typeface="Futura Md BT"/>
                <a:cs typeface="Futura Md BT"/>
              </a:rPr>
              <a:t>- </a:t>
            </a:r>
            <a:r>
              <a:rPr sz="2200" spc="-5" dirty="0">
                <a:latin typeface="Futura Md BT"/>
                <a:cs typeface="Futura Md BT"/>
              </a:rPr>
              <a:t>describing </a:t>
            </a:r>
            <a:r>
              <a:rPr sz="2200" dirty="0">
                <a:latin typeface="Futura Md BT"/>
                <a:cs typeface="Futura Md BT"/>
              </a:rPr>
              <a:t>something </a:t>
            </a:r>
            <a:r>
              <a:rPr sz="2200" spc="-5" dirty="0">
                <a:latin typeface="Futura Md BT"/>
                <a:cs typeface="Futura Md BT"/>
              </a:rPr>
              <a:t>like </a:t>
            </a:r>
            <a:r>
              <a:rPr sz="2200" dirty="0">
                <a:latin typeface="Futura Md BT"/>
                <a:cs typeface="Futura Md BT"/>
              </a:rPr>
              <a:t>or </a:t>
            </a:r>
            <a:r>
              <a:rPr sz="2200" spc="-5" dirty="0">
                <a:latin typeface="Futura Md BT"/>
                <a:cs typeface="Futura Md BT"/>
              </a:rPr>
              <a:t>as </a:t>
            </a:r>
            <a:r>
              <a:rPr sz="2200" dirty="0">
                <a:latin typeface="Futura Md BT"/>
                <a:cs typeface="Futura Md BT"/>
              </a:rPr>
              <a:t>something </a:t>
            </a:r>
            <a:r>
              <a:rPr sz="2200" spc="-5" dirty="0">
                <a:latin typeface="Futura Md BT"/>
                <a:cs typeface="Futura Md BT"/>
              </a:rPr>
              <a:t>else. </a:t>
            </a:r>
            <a:r>
              <a:rPr sz="2200" spc="-10" dirty="0">
                <a:solidFill>
                  <a:srgbClr val="36A9E0"/>
                </a:solidFill>
                <a:latin typeface="Futura Md BT"/>
                <a:cs typeface="Futura Md BT"/>
              </a:rPr>
              <a:t>Roger </a:t>
            </a:r>
            <a:r>
              <a:rPr sz="2200" spc="-5" dirty="0">
                <a:solidFill>
                  <a:srgbClr val="36A9E0"/>
                </a:solidFill>
                <a:latin typeface="Futura Md BT"/>
                <a:cs typeface="Futura Md BT"/>
              </a:rPr>
              <a:t>the </a:t>
            </a:r>
            <a:r>
              <a:rPr sz="2200" spc="-35" dirty="0">
                <a:solidFill>
                  <a:srgbClr val="36A9E0"/>
                </a:solidFill>
                <a:latin typeface="Futura Md BT"/>
                <a:cs typeface="Futura Md BT"/>
              </a:rPr>
              <a:t>T-rex </a:t>
            </a:r>
            <a:r>
              <a:rPr sz="2200" dirty="0">
                <a:solidFill>
                  <a:srgbClr val="36A9E0"/>
                </a:solidFill>
                <a:latin typeface="Futura Md BT"/>
                <a:cs typeface="Futura Md BT"/>
              </a:rPr>
              <a:t>was </a:t>
            </a:r>
            <a:r>
              <a:rPr sz="2200" spc="-5" dirty="0">
                <a:solidFill>
                  <a:srgbClr val="36A9E0"/>
                </a:solidFill>
                <a:latin typeface="Futura Md BT"/>
                <a:cs typeface="Futura Md BT"/>
              </a:rPr>
              <a:t>friendly like </a:t>
            </a:r>
            <a:r>
              <a:rPr sz="2200" dirty="0">
                <a:solidFill>
                  <a:srgbClr val="36A9E0"/>
                </a:solidFill>
                <a:latin typeface="Futura Md BT"/>
                <a:cs typeface="Futura Md BT"/>
              </a:rPr>
              <a:t>a </a:t>
            </a:r>
            <a:r>
              <a:rPr sz="2200" spc="-30" dirty="0">
                <a:solidFill>
                  <a:srgbClr val="36A9E0"/>
                </a:solidFill>
                <a:latin typeface="Futura Md BT"/>
                <a:cs typeface="Futura Md BT"/>
              </a:rPr>
              <a:t>puppy, </a:t>
            </a:r>
            <a:r>
              <a:rPr sz="2200" spc="-5" dirty="0">
                <a:solidFill>
                  <a:srgbClr val="36A9E0"/>
                </a:solidFill>
                <a:latin typeface="Futura Md BT"/>
                <a:cs typeface="Futura Md BT"/>
              </a:rPr>
              <a:t>as loud as thunder and as  terrifying as </a:t>
            </a:r>
            <a:r>
              <a:rPr sz="2200" dirty="0">
                <a:solidFill>
                  <a:srgbClr val="36A9E0"/>
                </a:solidFill>
                <a:latin typeface="Futura Md BT"/>
                <a:cs typeface="Futura Md BT"/>
              </a:rPr>
              <a:t>a </a:t>
            </a:r>
            <a:r>
              <a:rPr sz="2200" spc="-5" dirty="0">
                <a:solidFill>
                  <a:srgbClr val="36A9E0"/>
                </a:solidFill>
                <a:latin typeface="Futura Md BT"/>
                <a:cs typeface="Futura Md BT"/>
              </a:rPr>
              <a:t>thousand</a:t>
            </a:r>
            <a:r>
              <a:rPr sz="2200" spc="-10" dirty="0">
                <a:solidFill>
                  <a:srgbClr val="36A9E0"/>
                </a:solidFill>
                <a:latin typeface="Futura Md BT"/>
                <a:cs typeface="Futura Md BT"/>
              </a:rPr>
              <a:t> </a:t>
            </a:r>
            <a:r>
              <a:rPr sz="2200" dirty="0">
                <a:solidFill>
                  <a:srgbClr val="36A9E0"/>
                </a:solidFill>
                <a:latin typeface="Futura Md BT"/>
                <a:cs typeface="Futura Md BT"/>
              </a:rPr>
              <a:t>spiders!</a:t>
            </a:r>
            <a:endParaRPr sz="2200" dirty="0">
              <a:latin typeface="Futura Md BT"/>
              <a:cs typeface="Futura Md BT"/>
            </a:endParaRPr>
          </a:p>
          <a:p>
            <a:pPr marL="298450" marR="168275" indent="-285750">
              <a:lnSpc>
                <a:spcPct val="101800"/>
              </a:lnSpc>
              <a:spcBef>
                <a:spcPts val="1105"/>
              </a:spcBef>
              <a:buFont typeface="Arial" panose="020B0604020202020204" pitchFamily="34" charset="0"/>
              <a:buChar char="•"/>
              <a:tabLst>
                <a:tab pos="298450" algn="l"/>
              </a:tabLst>
            </a:pPr>
            <a:r>
              <a:rPr sz="2200" b="1" dirty="0">
                <a:latin typeface="Futura Md BT"/>
                <a:cs typeface="Futura Md BT"/>
              </a:rPr>
              <a:t>Onomatopoeia </a:t>
            </a:r>
            <a:r>
              <a:rPr sz="2200" dirty="0">
                <a:latin typeface="Futura Md BT"/>
                <a:cs typeface="Futura Md BT"/>
              </a:rPr>
              <a:t>- a word </a:t>
            </a:r>
            <a:r>
              <a:rPr sz="2200" spc="-5" dirty="0">
                <a:latin typeface="Futura Md BT"/>
                <a:cs typeface="Futura Md BT"/>
              </a:rPr>
              <a:t>that </a:t>
            </a:r>
            <a:r>
              <a:rPr sz="2200" dirty="0">
                <a:latin typeface="Futura Md BT"/>
                <a:cs typeface="Futura Md BT"/>
              </a:rPr>
              <a:t>names a sound, </a:t>
            </a:r>
            <a:r>
              <a:rPr sz="2200" spc="-5" dirty="0">
                <a:latin typeface="Futura Md BT"/>
                <a:cs typeface="Futura Md BT"/>
              </a:rPr>
              <a:t>but also </a:t>
            </a:r>
            <a:r>
              <a:rPr sz="2200" dirty="0">
                <a:latin typeface="Futura Md BT"/>
                <a:cs typeface="Futura Md BT"/>
              </a:rPr>
              <a:t>sounds</a:t>
            </a:r>
            <a:r>
              <a:rPr sz="2200" spc="-95" dirty="0">
                <a:latin typeface="Futura Md BT"/>
                <a:cs typeface="Futura Md BT"/>
              </a:rPr>
              <a:t> </a:t>
            </a:r>
            <a:r>
              <a:rPr sz="2200" spc="-5" dirty="0">
                <a:latin typeface="Futura Md BT"/>
                <a:cs typeface="Futura Md BT"/>
              </a:rPr>
              <a:t>like  that </a:t>
            </a:r>
            <a:r>
              <a:rPr sz="2200" dirty="0">
                <a:latin typeface="Futura Md BT"/>
                <a:cs typeface="Futura Md BT"/>
              </a:rPr>
              <a:t>sound!</a:t>
            </a:r>
            <a:r>
              <a:rPr sz="2200" spc="-5" dirty="0">
                <a:latin typeface="Futura Md BT"/>
                <a:cs typeface="Futura Md BT"/>
              </a:rPr>
              <a:t> </a:t>
            </a:r>
            <a:endParaRPr sz="2200" dirty="0">
              <a:latin typeface="Futura Md BT"/>
              <a:cs typeface="Futura Md BT"/>
            </a:endParaRPr>
          </a:p>
          <a:p>
            <a:pPr marL="298450" marR="629285" indent="-285750">
              <a:lnSpc>
                <a:spcPct val="101800"/>
              </a:lnSpc>
              <a:buFont typeface="Arial" panose="020B0604020202020204" pitchFamily="34" charset="0"/>
              <a:buChar char="•"/>
            </a:pPr>
            <a:r>
              <a:rPr sz="2200" dirty="0">
                <a:solidFill>
                  <a:srgbClr val="302783"/>
                </a:solidFill>
                <a:latin typeface="Futura Md BT"/>
                <a:cs typeface="Futura Md BT"/>
              </a:rPr>
              <a:t>Stomp! Stomp! </a:t>
            </a:r>
            <a:r>
              <a:rPr sz="2200" spc="-5" dirty="0">
                <a:solidFill>
                  <a:srgbClr val="302783"/>
                </a:solidFill>
                <a:latin typeface="Futura Md BT"/>
                <a:cs typeface="Futura Md BT"/>
              </a:rPr>
              <a:t>Zanloo the </a:t>
            </a:r>
            <a:r>
              <a:rPr sz="2200" spc="-10" dirty="0">
                <a:solidFill>
                  <a:srgbClr val="302783"/>
                </a:solidFill>
                <a:latin typeface="Futura Md BT"/>
                <a:cs typeface="Futura Md BT"/>
              </a:rPr>
              <a:t>badger-horse </a:t>
            </a:r>
            <a:r>
              <a:rPr sz="2200" dirty="0">
                <a:solidFill>
                  <a:srgbClr val="302783"/>
                </a:solidFill>
                <a:latin typeface="Futura Md BT"/>
                <a:cs typeface="Futura Md BT"/>
              </a:rPr>
              <a:t>was on her way </a:t>
            </a:r>
            <a:r>
              <a:rPr sz="2200" spc="-5" dirty="0">
                <a:solidFill>
                  <a:srgbClr val="302783"/>
                </a:solidFill>
                <a:latin typeface="Futura Md BT"/>
                <a:cs typeface="Futura Md BT"/>
              </a:rPr>
              <a:t>to cause  trouble</a:t>
            </a:r>
            <a:r>
              <a:rPr sz="2200" spc="-10" dirty="0">
                <a:solidFill>
                  <a:srgbClr val="302783"/>
                </a:solidFill>
                <a:latin typeface="Futura Md BT"/>
                <a:cs typeface="Futura Md BT"/>
              </a:rPr>
              <a:t> </a:t>
            </a:r>
            <a:r>
              <a:rPr sz="2200" spc="-5" dirty="0">
                <a:solidFill>
                  <a:srgbClr val="302783"/>
                </a:solidFill>
                <a:latin typeface="Futura Md BT"/>
                <a:cs typeface="Futura Md BT"/>
              </a:rPr>
              <a:t>again!</a:t>
            </a:r>
            <a:endParaRPr sz="2200" dirty="0">
              <a:latin typeface="Futura Md BT"/>
              <a:cs typeface="Futura Md BT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09526" y="1137581"/>
            <a:ext cx="74341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2545" marR="5080" indent="321945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Poetic </a:t>
            </a:r>
            <a:r>
              <a:rPr spc="-5" dirty="0"/>
              <a:t>techniques are writing tools that  </a:t>
            </a:r>
            <a:r>
              <a:rPr spc="-30" dirty="0"/>
              <a:t>make </a:t>
            </a:r>
            <a:r>
              <a:rPr spc="-5" dirty="0"/>
              <a:t>your poem more interesting to</a:t>
            </a:r>
            <a:r>
              <a:rPr spc="-35" dirty="0"/>
              <a:t> </a:t>
            </a:r>
            <a:r>
              <a:rPr dirty="0"/>
              <a:t>read.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81000" y="1447800"/>
            <a:ext cx="7620000" cy="809902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>
              <a:lnSpc>
                <a:spcPct val="101800"/>
              </a:lnSpc>
              <a:spcBef>
                <a:spcPts val="60"/>
              </a:spcBef>
            </a:pPr>
            <a:r>
              <a:rPr sz="2600" b="0" spc="-5" dirty="0">
                <a:solidFill>
                  <a:srgbClr val="000000"/>
                </a:solidFill>
                <a:latin typeface="+mj-lt"/>
                <a:cs typeface="Futura Md BT"/>
              </a:rPr>
              <a:t>Barney </a:t>
            </a:r>
            <a:r>
              <a:rPr lang="en-GB" sz="2600" b="0" spc="-5" dirty="0">
                <a:solidFill>
                  <a:srgbClr val="000000"/>
                </a:solidFill>
                <a:latin typeface="+mj-lt"/>
                <a:cs typeface="Futura Md BT"/>
              </a:rPr>
              <a:t>is</a:t>
            </a:r>
            <a:r>
              <a:rPr sz="2600" b="0" spc="-5" dirty="0">
                <a:solidFill>
                  <a:srgbClr val="000000"/>
                </a:solidFill>
                <a:latin typeface="+mj-lt"/>
                <a:cs typeface="Futura Md BT"/>
              </a:rPr>
              <a:t> an </a:t>
            </a:r>
            <a:r>
              <a:rPr sz="2600" b="0" dirty="0">
                <a:solidFill>
                  <a:srgbClr val="000000"/>
                </a:solidFill>
                <a:latin typeface="+mj-lt"/>
                <a:cs typeface="Futura Md BT"/>
              </a:rPr>
              <a:t>octopus </a:t>
            </a:r>
            <a:r>
              <a:rPr sz="2600" b="0" spc="-5" dirty="0">
                <a:solidFill>
                  <a:srgbClr val="000000"/>
                </a:solidFill>
                <a:latin typeface="+mj-lt"/>
                <a:cs typeface="Futura Md BT"/>
              </a:rPr>
              <a:t>that </a:t>
            </a:r>
            <a:r>
              <a:rPr sz="2600" b="0" dirty="0">
                <a:solidFill>
                  <a:srgbClr val="000000"/>
                </a:solidFill>
                <a:latin typeface="+mj-lt"/>
                <a:cs typeface="Futura Md BT"/>
              </a:rPr>
              <a:t>works </a:t>
            </a:r>
            <a:r>
              <a:rPr sz="2600" b="0" spc="-5" dirty="0">
                <a:solidFill>
                  <a:srgbClr val="000000"/>
                </a:solidFill>
                <a:latin typeface="+mj-lt"/>
                <a:cs typeface="Futura Md BT"/>
              </a:rPr>
              <a:t>in </a:t>
            </a:r>
            <a:r>
              <a:rPr sz="2600" b="0" dirty="0">
                <a:solidFill>
                  <a:srgbClr val="000000"/>
                </a:solidFill>
                <a:latin typeface="+mj-lt"/>
                <a:cs typeface="Futura Md BT"/>
              </a:rPr>
              <a:t>a </a:t>
            </a:r>
            <a:r>
              <a:rPr lang="en-GB" sz="2600" b="0" dirty="0">
                <a:solidFill>
                  <a:srgbClr val="000000"/>
                </a:solidFill>
                <a:latin typeface="+mj-lt"/>
                <a:cs typeface="Futura Md BT"/>
              </a:rPr>
              <a:t>shop,</a:t>
            </a:r>
            <a:r>
              <a:rPr sz="2600" b="0" dirty="0">
                <a:solidFill>
                  <a:srgbClr val="000000"/>
                </a:solidFill>
                <a:latin typeface="+mj-lt"/>
                <a:cs typeface="Futura Md BT"/>
              </a:rPr>
              <a:t> </a:t>
            </a:r>
            <a:r>
              <a:rPr lang="en-GB" sz="2600" b="0" spc="-5" dirty="0">
                <a:solidFill>
                  <a:srgbClr val="000000"/>
                </a:solidFill>
                <a:latin typeface="+mj-lt"/>
                <a:cs typeface="Futura Md BT"/>
              </a:rPr>
              <a:t>are </a:t>
            </a:r>
            <a:r>
              <a:rPr sz="2600" b="0" spc="-5" dirty="0">
                <a:solidFill>
                  <a:srgbClr val="000000"/>
                </a:solidFill>
                <a:latin typeface="+mj-lt"/>
                <a:cs typeface="Futura Md BT"/>
              </a:rPr>
              <a:t>these </a:t>
            </a:r>
            <a:r>
              <a:rPr sz="2600" b="0" dirty="0">
                <a:solidFill>
                  <a:srgbClr val="000000"/>
                </a:solidFill>
                <a:latin typeface="+mj-lt"/>
                <a:cs typeface="Futura Md BT"/>
              </a:rPr>
              <a:t>sentences </a:t>
            </a:r>
            <a:r>
              <a:rPr lang="en-GB" sz="2600" b="0" spc="-5" dirty="0">
                <a:solidFill>
                  <a:srgbClr val="000000"/>
                </a:solidFill>
                <a:latin typeface="+mj-lt"/>
                <a:cs typeface="Futura Md BT"/>
              </a:rPr>
              <a:t>using</a:t>
            </a:r>
            <a:r>
              <a:rPr sz="2600" b="0" dirty="0">
                <a:solidFill>
                  <a:srgbClr val="000000"/>
                </a:solidFill>
                <a:latin typeface="+mj-lt"/>
                <a:cs typeface="Futura Md BT"/>
              </a:rPr>
              <a:t> </a:t>
            </a:r>
            <a:r>
              <a:rPr sz="2600" b="0" spc="-5" dirty="0">
                <a:solidFill>
                  <a:srgbClr val="000000"/>
                </a:solidFill>
                <a:latin typeface="+mj-lt"/>
                <a:cs typeface="Futura Md BT"/>
              </a:rPr>
              <a:t>imagery</a:t>
            </a:r>
            <a:r>
              <a:rPr lang="en-GB" sz="2600" b="0" spc="-5" dirty="0">
                <a:solidFill>
                  <a:srgbClr val="000000"/>
                </a:solidFill>
                <a:latin typeface="+mj-lt"/>
                <a:cs typeface="Futura Md BT"/>
              </a:rPr>
              <a:t>, a</a:t>
            </a:r>
            <a:r>
              <a:rPr sz="2600" b="0" spc="-5" dirty="0">
                <a:solidFill>
                  <a:srgbClr val="000000"/>
                </a:solidFill>
                <a:latin typeface="+mj-lt"/>
                <a:cs typeface="Futura Md BT"/>
              </a:rPr>
              <a:t> </a:t>
            </a:r>
            <a:r>
              <a:rPr lang="en-GB" sz="2600" b="0" dirty="0">
                <a:solidFill>
                  <a:srgbClr val="000000"/>
                </a:solidFill>
                <a:latin typeface="+mj-lt"/>
              </a:rPr>
              <a:t>simile, </a:t>
            </a:r>
            <a:r>
              <a:rPr sz="2600" b="0" dirty="0">
                <a:solidFill>
                  <a:srgbClr val="000000"/>
                </a:solidFill>
                <a:latin typeface="+mj-lt"/>
                <a:cs typeface="Futura Md BT"/>
              </a:rPr>
              <a:t>or  onomatopoeia</a:t>
            </a:r>
            <a:r>
              <a:rPr lang="en-GB" sz="2600" b="0" dirty="0">
                <a:solidFill>
                  <a:srgbClr val="000000"/>
                </a:solidFill>
                <a:latin typeface="+mj-lt"/>
                <a:cs typeface="Futura Md BT"/>
              </a:rPr>
              <a:t>?</a:t>
            </a:r>
            <a:endParaRPr sz="2600" dirty="0">
              <a:latin typeface="+mj-lt"/>
              <a:cs typeface="Futura Md B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33400" y="2391410"/>
            <a:ext cx="8001000" cy="4514377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478155" indent="-285750">
              <a:lnSpc>
                <a:spcPct val="100000"/>
              </a:lnSpc>
              <a:spcBef>
                <a:spcPts val="1140"/>
              </a:spcBef>
              <a:buFont typeface="Arial" panose="020B0604020202020204" pitchFamily="34" charset="0"/>
              <a:buChar char="•"/>
              <a:tabLst>
                <a:tab pos="511175" algn="l"/>
              </a:tabLst>
            </a:pPr>
            <a:r>
              <a:rPr sz="2400" b="1" spc="-5" dirty="0">
                <a:solidFill>
                  <a:srgbClr val="006600"/>
                </a:solidFill>
                <a:latin typeface="Futura Md BT"/>
                <a:cs typeface="Futura Md BT"/>
              </a:rPr>
              <a:t>Barney is as </a:t>
            </a:r>
            <a:r>
              <a:rPr sz="2400" b="1" dirty="0">
                <a:solidFill>
                  <a:srgbClr val="006600"/>
                </a:solidFill>
                <a:latin typeface="Futura Md BT"/>
                <a:cs typeface="Futura Md BT"/>
              </a:rPr>
              <a:t>slippery </a:t>
            </a:r>
            <a:r>
              <a:rPr sz="2400" b="1" spc="-5" dirty="0">
                <a:solidFill>
                  <a:srgbClr val="006600"/>
                </a:solidFill>
                <a:latin typeface="Futura Md BT"/>
                <a:cs typeface="Futura Md BT"/>
              </a:rPr>
              <a:t>as an</a:t>
            </a:r>
            <a:r>
              <a:rPr sz="2400" b="1" dirty="0">
                <a:solidFill>
                  <a:srgbClr val="006600"/>
                </a:solidFill>
                <a:latin typeface="Futura Md BT"/>
                <a:cs typeface="Futura Md BT"/>
              </a:rPr>
              <a:t> </a:t>
            </a:r>
            <a:r>
              <a:rPr sz="2400" b="1" spc="-5" dirty="0">
                <a:solidFill>
                  <a:srgbClr val="006600"/>
                </a:solidFill>
                <a:latin typeface="Futura Md BT"/>
                <a:cs typeface="Futura Md BT"/>
              </a:rPr>
              <a:t>eel.</a:t>
            </a:r>
            <a:endParaRPr sz="2400" b="1" dirty="0">
              <a:solidFill>
                <a:srgbClr val="006600"/>
              </a:solidFill>
              <a:latin typeface="Futura Md BT"/>
              <a:cs typeface="Futura Md BT"/>
            </a:endParaRPr>
          </a:p>
          <a:p>
            <a:pPr marL="478155" indent="-285750">
              <a:lnSpc>
                <a:spcPct val="100000"/>
              </a:lnSpc>
              <a:spcBef>
                <a:spcPts val="1040"/>
              </a:spcBef>
              <a:buFont typeface="Arial" panose="020B0604020202020204" pitchFamily="34" charset="0"/>
              <a:buChar char="•"/>
              <a:tabLst>
                <a:tab pos="511175" algn="l"/>
              </a:tabLst>
            </a:pPr>
            <a:r>
              <a:rPr sz="2400" b="1" spc="-5" dirty="0">
                <a:solidFill>
                  <a:schemeClr val="accent2">
                    <a:lumMod val="75000"/>
                  </a:schemeClr>
                </a:solidFill>
                <a:latin typeface="Futura Md BT"/>
                <a:cs typeface="Futura Md BT"/>
              </a:rPr>
              <a:t>Gloop! Gloop! Goes Barney as </a:t>
            </a:r>
            <a:r>
              <a:rPr sz="2400" b="1" dirty="0">
                <a:solidFill>
                  <a:schemeClr val="accent2">
                    <a:lumMod val="75000"/>
                  </a:schemeClr>
                </a:solidFill>
                <a:latin typeface="Futura Md BT"/>
                <a:cs typeface="Futura Md BT"/>
              </a:rPr>
              <a:t>he slides </a:t>
            </a:r>
            <a:r>
              <a:rPr sz="2400" b="1" spc="-5" dirty="0">
                <a:solidFill>
                  <a:schemeClr val="accent2">
                    <a:lumMod val="75000"/>
                  </a:schemeClr>
                </a:solidFill>
                <a:latin typeface="Futura Md BT"/>
                <a:cs typeface="Futura Md BT"/>
              </a:rPr>
              <a:t>through the</a:t>
            </a:r>
            <a:r>
              <a:rPr sz="2400" b="1" spc="-65" dirty="0">
                <a:solidFill>
                  <a:schemeClr val="accent2">
                    <a:lumMod val="75000"/>
                  </a:schemeClr>
                </a:solidFill>
                <a:latin typeface="Futura Md BT"/>
                <a:cs typeface="Futura Md BT"/>
              </a:rPr>
              <a:t> </a:t>
            </a:r>
            <a:r>
              <a:rPr sz="2400" b="1" dirty="0">
                <a:solidFill>
                  <a:schemeClr val="accent2">
                    <a:lumMod val="75000"/>
                  </a:schemeClr>
                </a:solidFill>
                <a:latin typeface="Futura Md BT"/>
                <a:cs typeface="Futura Md BT"/>
              </a:rPr>
              <a:t>store.</a:t>
            </a:r>
          </a:p>
          <a:p>
            <a:pPr marL="478790" marR="86360" indent="-285750">
              <a:lnSpc>
                <a:spcPct val="1018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11175" algn="l"/>
              </a:tabLst>
            </a:pP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Barney </a:t>
            </a:r>
            <a:r>
              <a:rPr sz="2400" b="1" dirty="0">
                <a:solidFill>
                  <a:srgbClr val="002060"/>
                </a:solidFill>
                <a:latin typeface="Futura Md BT"/>
                <a:cs typeface="Futura Md BT"/>
              </a:rPr>
              <a:t>smiled </a:t>
            </a:r>
            <a:r>
              <a:rPr lang="en-GB" sz="2400" b="1" dirty="0">
                <a:solidFill>
                  <a:srgbClr val="002060"/>
                </a:solidFill>
                <a:latin typeface="Futura Md BT"/>
                <a:cs typeface="Futura Md BT"/>
              </a:rPr>
              <a:t>                                                            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as </a:t>
            </a:r>
            <a:r>
              <a:rPr sz="2400" b="1" dirty="0">
                <a:solidFill>
                  <a:srgbClr val="002060"/>
                </a:solidFill>
                <a:latin typeface="Futura Md BT"/>
                <a:cs typeface="Futura Md BT"/>
              </a:rPr>
              <a:t>he scanned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the items through the till.  </a:t>
            </a:r>
            <a:r>
              <a:rPr lang="en-GB"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             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He loved </a:t>
            </a:r>
            <a:r>
              <a:rPr sz="2400" b="1" dirty="0">
                <a:solidFill>
                  <a:srgbClr val="002060"/>
                </a:solidFill>
                <a:latin typeface="Futura Md BT"/>
                <a:cs typeface="Futura Md BT"/>
              </a:rPr>
              <a:t>wearing his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purple </a:t>
            </a:r>
            <a:r>
              <a:rPr sz="2400" b="1" dirty="0">
                <a:solidFill>
                  <a:srgbClr val="002060"/>
                </a:solidFill>
                <a:latin typeface="Futura Md BT"/>
                <a:cs typeface="Futura Md BT"/>
              </a:rPr>
              <a:t>uniform </a:t>
            </a:r>
            <a:r>
              <a:rPr lang="en-GB" sz="2400" b="1" dirty="0">
                <a:solidFill>
                  <a:srgbClr val="002060"/>
                </a:solidFill>
                <a:latin typeface="Futura Md BT"/>
                <a:cs typeface="Futura Md BT"/>
              </a:rPr>
              <a:t>                  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and baseball cap... </a:t>
            </a:r>
            <a:r>
              <a:rPr lang="en-GB"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                                               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and </a:t>
            </a:r>
            <a:r>
              <a:rPr sz="2400" b="1" dirty="0">
                <a:solidFill>
                  <a:srgbClr val="002060"/>
                </a:solidFill>
                <a:latin typeface="Futura Md BT"/>
                <a:cs typeface="Futura Md BT"/>
              </a:rPr>
              <a:t>he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loved </a:t>
            </a:r>
            <a:r>
              <a:rPr sz="2400" b="1" dirty="0">
                <a:solidFill>
                  <a:srgbClr val="002060"/>
                </a:solidFill>
                <a:latin typeface="Futura Md BT"/>
                <a:cs typeface="Futura Md BT"/>
              </a:rPr>
              <a:t>scanning shopping </a:t>
            </a:r>
            <a:r>
              <a:rPr lang="en-GB" sz="2400" b="1" dirty="0">
                <a:solidFill>
                  <a:srgbClr val="002060"/>
                </a:solidFill>
                <a:latin typeface="Futura Md BT"/>
                <a:cs typeface="Futura Md BT"/>
              </a:rPr>
              <a:t>                           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as fast as possible </a:t>
            </a:r>
            <a:r>
              <a:rPr lang="en-GB"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                                                   </a:t>
            </a:r>
            <a:r>
              <a:rPr sz="2400" b="1" dirty="0">
                <a:solidFill>
                  <a:srgbClr val="002060"/>
                </a:solidFill>
                <a:latin typeface="Futura Md BT"/>
                <a:cs typeface="Futura Md BT"/>
              </a:rPr>
              <a:t>with his 8 strong</a:t>
            </a:r>
            <a:r>
              <a:rPr sz="2400" b="1" spc="-5" dirty="0">
                <a:solidFill>
                  <a:srgbClr val="002060"/>
                </a:solidFill>
                <a:latin typeface="Futura Md BT"/>
                <a:cs typeface="Futura Md BT"/>
              </a:rPr>
              <a:t> tentacles!</a:t>
            </a:r>
            <a:endParaRPr sz="2400" b="1" dirty="0">
              <a:solidFill>
                <a:srgbClr val="002060"/>
              </a:solidFill>
              <a:latin typeface="Futura Md BT"/>
              <a:cs typeface="Futura Md BT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300" dirty="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712" y="548"/>
            <a:ext cx="9131287" cy="68574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676400" y="1386249"/>
            <a:ext cx="608901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/>
              <a:t>Now you are </a:t>
            </a:r>
            <a:r>
              <a:rPr sz="2800" dirty="0"/>
              <a:t>ready </a:t>
            </a:r>
            <a:r>
              <a:rPr sz="2800" spc="-5" dirty="0"/>
              <a:t>to get</a:t>
            </a:r>
            <a:r>
              <a:rPr sz="2800" spc="-80" dirty="0"/>
              <a:t> </a:t>
            </a:r>
            <a:r>
              <a:rPr sz="2800" spc="-5" dirty="0"/>
              <a:t>writing!</a:t>
            </a:r>
            <a:endParaRPr sz="2800" dirty="0"/>
          </a:p>
        </p:txBody>
      </p:sp>
      <p:sp>
        <p:nvSpPr>
          <p:cNvPr id="6" name="object 6"/>
          <p:cNvSpPr txBox="1"/>
          <p:nvPr/>
        </p:nvSpPr>
        <p:spPr>
          <a:xfrm>
            <a:off x="1122685" y="2209800"/>
            <a:ext cx="6911340" cy="3513782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3600" spc="-5" dirty="0">
                <a:latin typeface="Futura Md BT"/>
                <a:cs typeface="Futura Md BT"/>
              </a:rPr>
              <a:t>If you </a:t>
            </a:r>
            <a:r>
              <a:rPr sz="3600" dirty="0">
                <a:latin typeface="Futura Md BT"/>
                <a:cs typeface="Futura Md BT"/>
              </a:rPr>
              <a:t>have </a:t>
            </a:r>
            <a:r>
              <a:rPr sz="3600" spc="-5" dirty="0">
                <a:latin typeface="Futura Md BT"/>
                <a:cs typeface="Futura Md BT"/>
              </a:rPr>
              <a:t>any questions, </a:t>
            </a:r>
            <a:endParaRPr lang="en-GB" sz="3600" spc="-5" dirty="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1200"/>
              </a:spcBef>
            </a:pPr>
            <a:r>
              <a:rPr sz="3600" dirty="0">
                <a:latin typeface="Futura Md BT"/>
                <a:cs typeface="Futura Md BT"/>
              </a:rPr>
              <a:t>now </a:t>
            </a:r>
            <a:r>
              <a:rPr sz="3600" spc="-5" dirty="0">
                <a:latin typeface="Futura Md BT"/>
                <a:cs typeface="Futura Md BT"/>
              </a:rPr>
              <a:t>is the time to ask</a:t>
            </a:r>
            <a:r>
              <a:rPr lang="en-GB" sz="3600" spc="-5" dirty="0">
                <a:latin typeface="Futura Md BT"/>
                <a:cs typeface="Futura Md BT"/>
              </a:rPr>
              <a:t>.</a:t>
            </a:r>
          </a:p>
          <a:p>
            <a:pPr algn="ctr">
              <a:lnSpc>
                <a:spcPct val="100000"/>
              </a:lnSpc>
              <a:spcBef>
                <a:spcPts val="1200"/>
              </a:spcBef>
            </a:pPr>
            <a:endParaRPr sz="3600" dirty="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1100"/>
              </a:spcBef>
            </a:pPr>
            <a:r>
              <a:rPr sz="3600" spc="10" dirty="0">
                <a:latin typeface="Futura Md BT"/>
                <a:cs typeface="Futura Md BT"/>
              </a:rPr>
              <a:t>It’s </a:t>
            </a:r>
            <a:r>
              <a:rPr sz="3600" spc="-5" dirty="0">
                <a:latin typeface="Futura Md BT"/>
                <a:cs typeface="Futura Md BT"/>
              </a:rPr>
              <a:t>time to </a:t>
            </a:r>
            <a:r>
              <a:rPr sz="3600" dirty="0">
                <a:latin typeface="Futura Md BT"/>
                <a:cs typeface="Futura Md BT"/>
              </a:rPr>
              <a:t>write </a:t>
            </a:r>
            <a:r>
              <a:rPr sz="3600" spc="-5" dirty="0">
                <a:latin typeface="Futura Md BT"/>
                <a:cs typeface="Futura Md BT"/>
              </a:rPr>
              <a:t>your </a:t>
            </a:r>
            <a:endParaRPr lang="en-GB" sz="3600" spc="-5" dirty="0">
              <a:latin typeface="Futura Md BT"/>
              <a:cs typeface="Futura Md BT"/>
            </a:endParaRPr>
          </a:p>
          <a:p>
            <a:pPr algn="ctr">
              <a:lnSpc>
                <a:spcPct val="100000"/>
              </a:lnSpc>
              <a:spcBef>
                <a:spcPts val="1100"/>
              </a:spcBef>
            </a:pPr>
            <a:r>
              <a:rPr sz="3600" b="1" spc="-5" dirty="0">
                <a:latin typeface="Futura Md BT"/>
                <a:cs typeface="Futura Md BT"/>
              </a:rPr>
              <a:t>peculiar pet</a:t>
            </a:r>
            <a:r>
              <a:rPr sz="3600" b="1" spc="-60" dirty="0">
                <a:latin typeface="Futura Md BT"/>
                <a:cs typeface="Futura Md BT"/>
              </a:rPr>
              <a:t> </a:t>
            </a:r>
            <a:r>
              <a:rPr sz="3600" spc="-5" dirty="0">
                <a:latin typeface="Futura Md BT"/>
                <a:cs typeface="Futura Md BT"/>
              </a:rPr>
              <a:t>poem!</a:t>
            </a:r>
            <a:endParaRPr sz="3600" dirty="0">
              <a:latin typeface="Futura Md BT"/>
              <a:cs typeface="Futura Md B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6007D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160</TotalTime>
  <Words>776</Words>
  <Application>Microsoft Office PowerPoint</Application>
  <PresentationFormat>On-screen Show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Futura Md BT</vt:lpstr>
      <vt:lpstr>Office Theme</vt:lpstr>
      <vt:lpstr>Poetry Competition for  7-11 Year-Olds</vt:lpstr>
      <vt:lpstr>LI: to generate ideas for a peculiar pet</vt:lpstr>
      <vt:lpstr>PowerPoint Presentation</vt:lpstr>
      <vt:lpstr>Your task today is to draw or create a picture of your peculiar pet.</vt:lpstr>
      <vt:lpstr>LI: to explore poetry techniques and types</vt:lpstr>
      <vt:lpstr>Types of poems</vt:lpstr>
      <vt:lpstr>Poetry types are styles that  you can write in...</vt:lpstr>
      <vt:lpstr>Can you guess if these are  half rhymes or rhymes?</vt:lpstr>
      <vt:lpstr>Narrative Poetry</vt:lpstr>
      <vt:lpstr>PowerPoint Presentation</vt:lpstr>
      <vt:lpstr>Acrostics</vt:lpstr>
      <vt:lpstr>Poetic Techniques</vt:lpstr>
      <vt:lpstr>Poetic techniques are writing tools that  make your poem more interesting to read.</vt:lpstr>
      <vt:lpstr>Barney is an octopus that works in a shop, are these sentences using imagery, a simile, or  onomatopoeia?</vt:lpstr>
      <vt:lpstr>Now you are ready to get writing!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Peculiar Pets Powerpoint</dc:title>
  <dc:creator>Julia LYALL</dc:creator>
  <cp:lastModifiedBy>Julia LYALL</cp:lastModifiedBy>
  <cp:revision>23</cp:revision>
  <dcterms:created xsi:type="dcterms:W3CDTF">2020-09-01T08:26:45Z</dcterms:created>
  <dcterms:modified xsi:type="dcterms:W3CDTF">2021-02-02T12:14:23Z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2020-09-01T00:00:00Z</vt:filetime>
  </property>
  <property fmtid="{D5CDD505-2E9C-101B-9397-08002B2CF9AE}" pid="3" name="Creator">
    <vt:lpwstr>Adobe Illustrator 24.3 (Windows)</vt:lpwstr>
  </property>
  <property fmtid="{D5CDD505-2E9C-101B-9397-08002B2CF9AE}" pid="4" name="LastSaved">
    <vt:filetime>2020-09-01T00:00:00Z</vt:filetime>
  </property>
</Properties>
</file>