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8" r:id="rId3"/>
    <p:sldId id="266" r:id="rId4"/>
    <p:sldId id="259" r:id="rId5"/>
    <p:sldId id="257" r:id="rId6"/>
    <p:sldId id="261" r:id="rId7"/>
    <p:sldId id="267" r:id="rId8"/>
    <p:sldId id="262"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lwyn Mtungwazi" initials="OM" lastIdx="1" clrIdx="0">
    <p:extLst>
      <p:ext uri="{19B8F6BF-5375-455C-9EA6-DF929625EA0E}">
        <p15:presenceInfo xmlns:p15="http://schemas.microsoft.com/office/powerpoint/2012/main" userId="d47023c1693f37f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72E0"/>
    <a:srgbClr val="ADADB4"/>
    <a:srgbClr val="66FF33"/>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A579BF-6D45-4F1A-82DD-03AFEF36975F}" v="212" dt="2021-01-28T11:47:17.3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526D2-E29F-4565-92C1-DF95F162BE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D28CACE-240C-48E6-82F6-C93A6D39B8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D8682E8-FF0B-486C-AC88-A41E8A507B22}"/>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5" name="Footer Placeholder 4">
            <a:extLst>
              <a:ext uri="{FF2B5EF4-FFF2-40B4-BE49-F238E27FC236}">
                <a16:creationId xmlns:a16="http://schemas.microsoft.com/office/drawing/2014/main" id="{7C081FD2-5526-4930-B74A-95A2D81EE7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332109-F4C8-4F3E-ACFA-5EE3A5384B65}"/>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3811726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52E26-2F2D-4ECE-A265-96B2B25712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C9B2F6-44DB-4564-B858-BA1E080D10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C8023B-154B-409B-B896-1230B212D220}"/>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5" name="Footer Placeholder 4">
            <a:extLst>
              <a:ext uri="{FF2B5EF4-FFF2-40B4-BE49-F238E27FC236}">
                <a16:creationId xmlns:a16="http://schemas.microsoft.com/office/drawing/2014/main" id="{E072A4C4-CB70-4EFB-9C01-A1A5D59002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C02066-07AF-48C0-97CF-90ABF195E181}"/>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4013276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169C2-E77C-45FE-AD82-2DB476A49A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2E3E8D-B5E7-44E2-9815-82294A5D31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82BF70-C874-496E-8878-A837EC99DFC2}"/>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5" name="Footer Placeholder 4">
            <a:extLst>
              <a:ext uri="{FF2B5EF4-FFF2-40B4-BE49-F238E27FC236}">
                <a16:creationId xmlns:a16="http://schemas.microsoft.com/office/drawing/2014/main" id="{7C976808-FA02-4E87-B94F-1F29ADA0B8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369C02-1D78-4B4F-ADEB-DC8881F59D8E}"/>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4205538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F4569-53E5-4696-9657-B82C9DFB03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E6E31D-6FEA-44C0-BDC7-156AD4132C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0B40066-9A66-4F26-A228-CEB0B1E0FB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68A953-3053-4E0B-A194-3CC65B0257A8}"/>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6" name="Footer Placeholder 5">
            <a:extLst>
              <a:ext uri="{FF2B5EF4-FFF2-40B4-BE49-F238E27FC236}">
                <a16:creationId xmlns:a16="http://schemas.microsoft.com/office/drawing/2014/main" id="{EF89C418-E0F6-4B22-8127-1AED1ECBC4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3AA532-D6E1-4A28-8DB4-39B52272C9CF}"/>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2748662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E6205-EB9F-4362-92CD-45D33E9DD6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624EBD-FD93-4FE2-A119-02B2CCFD22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FF0D565-475E-4A96-B68B-F0076A0A18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B1BD560-EDD2-4ED6-B0D9-2366AEE8E4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87C36C-7EEB-45BD-B67C-E0D9A40AC0D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62FCFD-0626-4DD5-BF65-39F114753DFF}"/>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8" name="Footer Placeholder 7">
            <a:extLst>
              <a:ext uri="{FF2B5EF4-FFF2-40B4-BE49-F238E27FC236}">
                <a16:creationId xmlns:a16="http://schemas.microsoft.com/office/drawing/2014/main" id="{1EBD7CC9-3F01-46E0-AA67-4602B26101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01DE092-1B7E-4ADC-A41B-A296400F8255}"/>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495712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8910-FDB0-457A-BD92-30E913F26DE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5CF728-0C7E-4491-84FF-B570A7139434}"/>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4" name="Footer Placeholder 3">
            <a:extLst>
              <a:ext uri="{FF2B5EF4-FFF2-40B4-BE49-F238E27FC236}">
                <a16:creationId xmlns:a16="http://schemas.microsoft.com/office/drawing/2014/main" id="{F6889F19-E1F5-4B59-B8E8-99CE28B096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59735A0-C1A7-4115-BCD2-A702101BFF44}"/>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1575856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DF1C74-2EB3-42B0-B6C7-AF7B2D62FC6E}"/>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3" name="Footer Placeholder 2">
            <a:extLst>
              <a:ext uri="{FF2B5EF4-FFF2-40B4-BE49-F238E27FC236}">
                <a16:creationId xmlns:a16="http://schemas.microsoft.com/office/drawing/2014/main" id="{A126E94C-CAE0-4C40-B236-3E38A90DA16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A89A470-32AE-4533-9219-046308CC02EF}"/>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3041754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BC237-01BB-4651-A4A2-2B747FB722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774CB6-67AE-4E42-9C03-D1D95A4C4B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10D4CF-834B-4013-BF1F-22F75FFD23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40078D-09BB-42B2-979D-3FF9377832CD}"/>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6" name="Footer Placeholder 5">
            <a:extLst>
              <a:ext uri="{FF2B5EF4-FFF2-40B4-BE49-F238E27FC236}">
                <a16:creationId xmlns:a16="http://schemas.microsoft.com/office/drawing/2014/main" id="{363D5B81-20C5-480F-91F7-2D0EA64D9E0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9082F0-924B-40CD-8CD7-5C08E501AAC1}"/>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957987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5A693-D22C-43E1-926F-4884867002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793DF4-B0FB-4346-AF8C-A9A461F205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0F8F3B-1098-4E91-AF50-AD191072A4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FFE4F9-3DB0-47C5-93EB-E7E4A7770BD5}"/>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6" name="Footer Placeholder 5">
            <a:extLst>
              <a:ext uri="{FF2B5EF4-FFF2-40B4-BE49-F238E27FC236}">
                <a16:creationId xmlns:a16="http://schemas.microsoft.com/office/drawing/2014/main" id="{E112B917-5DD9-4988-BDD5-07237BCD28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C0AD58-CC93-496B-B411-B8D5F007EC4D}"/>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2427219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2674E-9800-4752-8BD5-835D5618C4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94EDD7-01BD-4E27-BF02-D4A1E69F7E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AE68E0-14AD-4186-A9A7-6691D41D5636}"/>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5" name="Footer Placeholder 4">
            <a:extLst>
              <a:ext uri="{FF2B5EF4-FFF2-40B4-BE49-F238E27FC236}">
                <a16:creationId xmlns:a16="http://schemas.microsoft.com/office/drawing/2014/main" id="{F3BB0794-BAB5-497C-B59D-D016787040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6D2708-3965-4B1B-8A7D-9A1A3D92B463}"/>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2041981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A3A9D4F-B35C-41DD-82C2-D257C7E3CA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91B467-3359-45E5-A30D-6844A4C545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076F10-7E1A-4A9B-BAA5-5A67AC68F8FD}"/>
              </a:ext>
            </a:extLst>
          </p:cNvPr>
          <p:cNvSpPr>
            <a:spLocks noGrp="1"/>
          </p:cNvSpPr>
          <p:nvPr>
            <p:ph type="dt" sz="half" idx="10"/>
          </p:nvPr>
        </p:nvSpPr>
        <p:spPr/>
        <p:txBody>
          <a:bodyPr/>
          <a:lstStyle/>
          <a:p>
            <a:fld id="{621AE6DE-A2B3-4420-A020-73E488422509}" type="datetimeFigureOut">
              <a:rPr lang="en-GB" smtClean="0"/>
              <a:t>28/01/2021</a:t>
            </a:fld>
            <a:endParaRPr lang="en-GB"/>
          </a:p>
        </p:txBody>
      </p:sp>
      <p:sp>
        <p:nvSpPr>
          <p:cNvPr id="5" name="Footer Placeholder 4">
            <a:extLst>
              <a:ext uri="{FF2B5EF4-FFF2-40B4-BE49-F238E27FC236}">
                <a16:creationId xmlns:a16="http://schemas.microsoft.com/office/drawing/2014/main" id="{AED48416-6478-4043-81BB-B669323B08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6E003B-89E9-4893-967C-89B0883D3AFB}"/>
              </a:ext>
            </a:extLst>
          </p:cNvPr>
          <p:cNvSpPr>
            <a:spLocks noGrp="1"/>
          </p:cNvSpPr>
          <p:nvPr>
            <p:ph type="sldNum" sz="quarter" idx="12"/>
          </p:nvPr>
        </p:nvSpPr>
        <p:spPr/>
        <p:txBody>
          <a:bodyPr/>
          <a:lstStyle/>
          <a:p>
            <a:fld id="{F9560588-0180-4533-AC91-6D3019A47FF8}" type="slidenum">
              <a:rPr lang="en-GB" smtClean="0"/>
              <a:t>‹#›</a:t>
            </a:fld>
            <a:endParaRPr lang="en-GB"/>
          </a:p>
        </p:txBody>
      </p:sp>
    </p:spTree>
    <p:extLst>
      <p:ext uri="{BB962C8B-B14F-4D97-AF65-F5344CB8AC3E}">
        <p14:creationId xmlns:p14="http://schemas.microsoft.com/office/powerpoint/2010/main" val="2846375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15795DB-CA14-4952-A70E-D771D382EA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6822A1-1C18-4111-BC25-DBB24168DE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8D41E5-C6AF-4522-83FD-E8C88500BF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1AE6DE-A2B3-4420-A020-73E488422509}" type="datetimeFigureOut">
              <a:rPr lang="en-GB" smtClean="0"/>
              <a:t>28/01/2021</a:t>
            </a:fld>
            <a:endParaRPr lang="en-GB"/>
          </a:p>
        </p:txBody>
      </p:sp>
      <p:sp>
        <p:nvSpPr>
          <p:cNvPr id="5" name="Footer Placeholder 4">
            <a:extLst>
              <a:ext uri="{FF2B5EF4-FFF2-40B4-BE49-F238E27FC236}">
                <a16:creationId xmlns:a16="http://schemas.microsoft.com/office/drawing/2014/main" id="{33BD2506-8E8D-4D2D-A643-E3E423A786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3B56D62-FE48-4BAE-8270-E2E6C390DA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560588-0180-4533-AC91-6D3019A47FF8}" type="slidenum">
              <a:rPr lang="en-GB" smtClean="0"/>
              <a:t>‹#›</a:t>
            </a:fld>
            <a:endParaRPr lang="en-GB"/>
          </a:p>
        </p:txBody>
      </p:sp>
    </p:spTree>
    <p:extLst>
      <p:ext uri="{BB962C8B-B14F-4D97-AF65-F5344CB8AC3E}">
        <p14:creationId xmlns:p14="http://schemas.microsoft.com/office/powerpoint/2010/main" val="2432758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kids.britannica.com/kids/article/windmill/400203" TargetMode="External"/><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hyperlink" Target="https://kids.britannica.com/kids/article/Netherlands/345754"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27F78-0CEE-4741-88C5-9919B282800F}"/>
              </a:ext>
            </a:extLst>
          </p:cNvPr>
          <p:cNvSpPr>
            <a:spLocks noGrp="1"/>
          </p:cNvSpPr>
          <p:nvPr>
            <p:ph type="title"/>
          </p:nvPr>
        </p:nvSpPr>
        <p:spPr/>
        <p:txBody>
          <a:bodyPr/>
          <a:lstStyle/>
          <a:p>
            <a:endParaRPr lang="en-GB" dirty="0"/>
          </a:p>
        </p:txBody>
      </p:sp>
      <p:pic>
        <p:nvPicPr>
          <p:cNvPr id="4" name="Content Placeholder 3" descr="colored background with feather like doodles">
            <a:extLst>
              <a:ext uri="{FF2B5EF4-FFF2-40B4-BE49-F238E27FC236}">
                <a16:creationId xmlns:a16="http://schemas.microsoft.com/office/drawing/2014/main" id="{E113213E-97B8-48CA-8D08-F6BD0BC6AE89}"/>
              </a:ext>
            </a:extLst>
          </p:cNvPr>
          <p:cNvPicPr>
            <a:picLocks noGrp="1"/>
          </p:cNvPicPr>
          <p:nvPr>
            <p:ph idx="1"/>
          </p:nvPr>
        </p:nvPicPr>
        <p:blipFill>
          <a:blip r:embed="rId2"/>
          <a:stretch>
            <a:fillRect/>
          </a:stretch>
        </p:blipFill>
        <p:spPr>
          <a:xfrm>
            <a:off x="33867" y="-95250"/>
            <a:ext cx="12158133" cy="7048500"/>
          </a:xfrm>
          <a:prstGeom prst="rect">
            <a:avLst/>
          </a:prstGeom>
        </p:spPr>
      </p:pic>
      <p:sp>
        <p:nvSpPr>
          <p:cNvPr id="10" name="TextBox 9">
            <a:extLst>
              <a:ext uri="{FF2B5EF4-FFF2-40B4-BE49-F238E27FC236}">
                <a16:creationId xmlns:a16="http://schemas.microsoft.com/office/drawing/2014/main" id="{DB0AD5C0-8BB8-44FC-A77E-A65845EF926D}"/>
              </a:ext>
            </a:extLst>
          </p:cNvPr>
          <p:cNvSpPr txBox="1"/>
          <p:nvPr/>
        </p:nvSpPr>
        <p:spPr>
          <a:xfrm>
            <a:off x="3320158" y="605859"/>
            <a:ext cx="5585549" cy="5355312"/>
          </a:xfrm>
          <a:prstGeom prst="rect">
            <a:avLst/>
          </a:prstGeom>
          <a:noFill/>
        </p:spPr>
        <p:txBody>
          <a:bodyPr wrap="square" rtlCol="0">
            <a:spAutoFit/>
          </a:bodyPr>
          <a:lstStyle/>
          <a:p>
            <a:pPr algn="ctr"/>
            <a:r>
              <a:rPr lang="en-GB" sz="4000" u="sng" dirty="0">
                <a:solidFill>
                  <a:srgbClr val="7F72E0"/>
                </a:solidFill>
                <a:effectLst>
                  <a:outerShdw blurRad="38100" dist="38100" dir="2700000" algn="tl">
                    <a:srgbClr val="000000">
                      <a:alpha val="43137"/>
                    </a:srgbClr>
                  </a:outerShdw>
                </a:effectLst>
                <a:latin typeface="Algerian" panose="04020705040A02060702" pitchFamily="82" charset="0"/>
              </a:rPr>
              <a:t>WIND ENERGY</a:t>
            </a:r>
          </a:p>
          <a:p>
            <a:pPr algn="ctr"/>
            <a:endParaRPr lang="en-GB" dirty="0"/>
          </a:p>
          <a:p>
            <a:pPr algn="ctr"/>
            <a:r>
              <a:rPr lang="en-GB" dirty="0"/>
              <a:t>Hello and welcome to Olwyn’s report, here you will find some amazing facts about wind energy hope you enjoy!</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sz="2800" u="sng" dirty="0">
              <a:solidFill>
                <a:srgbClr val="7F72E0"/>
              </a:solidFill>
              <a:effectLst>
                <a:outerShdw blurRad="38100" dist="38100" dir="2700000" algn="tl">
                  <a:srgbClr val="000000">
                    <a:alpha val="43137"/>
                  </a:srgbClr>
                </a:outerShdw>
              </a:effectLst>
              <a:latin typeface="Algerian" panose="04020705040A02060702" pitchFamily="82" charset="0"/>
            </a:endParaRPr>
          </a:p>
          <a:p>
            <a:pPr algn="ctr"/>
            <a:endParaRPr lang="en-GB" sz="2800" u="sng" dirty="0">
              <a:solidFill>
                <a:srgbClr val="7F72E0"/>
              </a:solidFill>
              <a:effectLst>
                <a:outerShdw blurRad="38100" dist="38100" dir="2700000" algn="tl">
                  <a:srgbClr val="000000">
                    <a:alpha val="43137"/>
                  </a:srgbClr>
                </a:outerShdw>
              </a:effectLst>
              <a:latin typeface="Algerian" panose="04020705040A02060702" pitchFamily="82" charset="0"/>
            </a:endParaRPr>
          </a:p>
          <a:p>
            <a:pPr algn="ctr"/>
            <a:endParaRPr lang="en-GB" sz="2800" u="sng" dirty="0">
              <a:solidFill>
                <a:srgbClr val="7F72E0"/>
              </a:solidFill>
              <a:effectLst>
                <a:outerShdw blurRad="38100" dist="38100" dir="2700000" algn="tl">
                  <a:srgbClr val="000000">
                    <a:alpha val="43137"/>
                  </a:srgbClr>
                </a:outerShdw>
              </a:effectLst>
              <a:latin typeface="Algerian" panose="04020705040A02060702" pitchFamily="82" charset="0"/>
            </a:endParaRPr>
          </a:p>
          <a:p>
            <a:pPr algn="ctr"/>
            <a:r>
              <a:rPr lang="en-GB" sz="2800" u="sng" dirty="0">
                <a:solidFill>
                  <a:srgbClr val="7F72E0"/>
                </a:solidFill>
                <a:effectLst>
                  <a:outerShdw blurRad="38100" dist="38100" dir="2700000" algn="tl">
                    <a:srgbClr val="000000">
                      <a:alpha val="43137"/>
                    </a:srgbClr>
                  </a:outerShdw>
                </a:effectLst>
                <a:latin typeface="Algerian" panose="04020705040A02060702" pitchFamily="82" charset="0"/>
              </a:rPr>
              <a:t>BY OLWYN BEULAH</a:t>
            </a:r>
          </a:p>
          <a:p>
            <a:pPr algn="ctr"/>
            <a:r>
              <a:rPr lang="en-GB" sz="2800" u="sng" dirty="0">
                <a:solidFill>
                  <a:srgbClr val="7F72E0"/>
                </a:solidFill>
                <a:effectLst>
                  <a:outerShdw blurRad="38100" dist="38100" dir="2700000" algn="tl">
                    <a:srgbClr val="000000">
                      <a:alpha val="43137"/>
                    </a:srgbClr>
                  </a:outerShdw>
                </a:effectLst>
                <a:latin typeface="Algerian" panose="04020705040A02060702" pitchFamily="82" charset="0"/>
              </a:rPr>
              <a:t>THULANI MTUNGWAZI</a:t>
            </a:r>
          </a:p>
        </p:txBody>
      </p:sp>
      <p:pic>
        <p:nvPicPr>
          <p:cNvPr id="1028" name="Picture 4">
            <a:extLst>
              <a:ext uri="{FF2B5EF4-FFF2-40B4-BE49-F238E27FC236}">
                <a16:creationId xmlns:a16="http://schemas.microsoft.com/office/drawing/2014/main" id="{6BAF4F24-4E08-4312-8359-4299C0840B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7468" y="2151063"/>
            <a:ext cx="5575299" cy="2787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089768"/>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sky, outdoor, grass, windmill&#10;&#10;Description automatically generated">
            <a:extLst>
              <a:ext uri="{FF2B5EF4-FFF2-40B4-BE49-F238E27FC236}">
                <a16:creationId xmlns:a16="http://schemas.microsoft.com/office/drawing/2014/main" id="{A45B01D7-F138-4A78-8F2D-8724690ED7D2}"/>
              </a:ext>
            </a:extLst>
          </p:cNvPr>
          <p:cNvPicPr>
            <a:picLocks noChangeAspect="1"/>
          </p:cNvPicPr>
          <p:nvPr/>
        </p:nvPicPr>
        <p:blipFill rotWithShape="1">
          <a:blip r:embed="rId2">
            <a:extLst>
              <a:ext uri="{28A0092B-C50C-407E-A947-70E740481C1C}">
                <a14:useLocalDpi xmlns:a14="http://schemas.microsoft.com/office/drawing/2010/main" val="0"/>
              </a:ext>
            </a:extLst>
          </a:blip>
          <a:srcRect l="9255" r="11862" b="2"/>
          <a:stretch/>
        </p:blipFill>
        <p:spPr>
          <a:xfrm>
            <a:off x="4117521" y="10"/>
            <a:ext cx="8074479" cy="6857990"/>
          </a:xfrm>
          <a:prstGeom prst="rect">
            <a:avLst/>
          </a:prstGeom>
        </p:spPr>
      </p:pic>
      <p:sp>
        <p:nvSpPr>
          <p:cNvPr id="27" name="Freeform: Shape 26">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 Box 2">
            <a:extLst>
              <a:ext uri="{FF2B5EF4-FFF2-40B4-BE49-F238E27FC236}">
                <a16:creationId xmlns:a16="http://schemas.microsoft.com/office/drawing/2014/main" id="{C970DCC0-863B-4709-A9CA-FA1B19B1E34F}"/>
              </a:ext>
            </a:extLst>
          </p:cNvPr>
          <p:cNvSpPr txBox="1">
            <a:spLocks noChangeArrowheads="1"/>
          </p:cNvSpPr>
          <p:nvPr/>
        </p:nvSpPr>
        <p:spPr bwMode="auto">
          <a:xfrm>
            <a:off x="804672" y="837399"/>
            <a:ext cx="4546974" cy="5339564"/>
          </a:xfrm>
          <a:prstGeom prst="rect">
            <a:avLst/>
          </a:prstGeom>
        </p:spPr>
        <p:txBody>
          <a:bodyPr rot="0" vert="horz" lIns="91440" tIns="45720" rIns="91440" bIns="45720" rtlCol="0" anchorCtr="0">
            <a:normAutofit/>
          </a:bodyPr>
          <a:lstStyle/>
          <a:p>
            <a:pPr marR="18415">
              <a:lnSpc>
                <a:spcPct val="90000"/>
              </a:lnSpc>
              <a:spcBef>
                <a:spcPts val="200"/>
              </a:spcBef>
              <a:spcAft>
                <a:spcPts val="1000"/>
              </a:spcAft>
            </a:pPr>
            <a:r>
              <a:rPr lang="en-US" sz="3600" b="1" u="sng" dirty="0">
                <a:effectLst/>
              </a:rPr>
              <a:t>Introduction</a:t>
            </a:r>
          </a:p>
          <a:p>
            <a:pPr marR="18415">
              <a:lnSpc>
                <a:spcPct val="90000"/>
              </a:lnSpc>
              <a:spcBef>
                <a:spcPts val="200"/>
              </a:spcBef>
              <a:spcAft>
                <a:spcPts val="1000"/>
              </a:spcAft>
            </a:pPr>
            <a:endParaRPr lang="en-US" sz="2000" b="1" i="0" dirty="0">
              <a:effectLst/>
            </a:endParaRPr>
          </a:p>
          <a:p>
            <a:pPr marR="18415">
              <a:lnSpc>
                <a:spcPct val="90000"/>
              </a:lnSpc>
              <a:spcBef>
                <a:spcPts val="200"/>
              </a:spcBef>
              <a:spcAft>
                <a:spcPts val="1000"/>
              </a:spcAft>
            </a:pPr>
            <a:r>
              <a:rPr lang="en-US" sz="2000" b="1" i="0" dirty="0">
                <a:effectLst/>
              </a:rPr>
              <a:t>Wind turbines used to be called </a:t>
            </a:r>
            <a:r>
              <a:rPr lang="en-US" sz="2000" b="1" i="0" strike="noStrike" dirty="0">
                <a:effectLst/>
                <a:hlinkClick r:id="rId3">
                  <a:extLst>
                    <a:ext uri="{A12FA001-AC4F-418D-AE19-62706E023703}">
                      <ahyp:hlinkClr xmlns:ahyp="http://schemas.microsoft.com/office/drawing/2018/hyperlinkcolor" val="tx"/>
                    </a:ext>
                  </a:extLst>
                </a:hlinkClick>
              </a:rPr>
              <a:t>windmills</a:t>
            </a:r>
            <a:r>
              <a:rPr lang="en-US" sz="2000" b="1" i="0" dirty="0">
                <a:effectLst/>
              </a:rPr>
              <a:t>. The earliest-known windmills were built more than 1,000 years ago. People used them to grind grain.</a:t>
            </a:r>
          </a:p>
          <a:p>
            <a:pPr marR="18415">
              <a:lnSpc>
                <a:spcPct val="90000"/>
              </a:lnSpc>
              <a:spcBef>
                <a:spcPts val="200"/>
              </a:spcBef>
              <a:spcAft>
                <a:spcPts val="1000"/>
              </a:spcAft>
            </a:pPr>
            <a:r>
              <a:rPr lang="en-US" sz="2000" b="1" i="0" dirty="0">
                <a:effectLst/>
              </a:rPr>
              <a:t> The</a:t>
            </a:r>
            <a:r>
              <a:rPr lang="en-US" sz="2000" b="1" i="1" u="sng" dirty="0">
                <a:effectLst>
                  <a:outerShdw blurRad="38100" dist="38100" dir="2700000" algn="tl">
                    <a:srgbClr val="000000">
                      <a:alpha val="43137"/>
                    </a:srgbClr>
                  </a:outerShdw>
                </a:effectLst>
              </a:rPr>
              <a:t> </a:t>
            </a:r>
            <a:r>
              <a:rPr lang="en-US" sz="2000" b="1" i="1" u="sng" strike="noStrike" dirty="0">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Dutch</a:t>
            </a:r>
            <a:r>
              <a:rPr lang="en-US" sz="2000" b="1" i="1" u="sng" dirty="0">
                <a:effectLst>
                  <a:outerShdw blurRad="38100" dist="38100" dir="2700000" algn="tl">
                    <a:srgbClr val="000000">
                      <a:alpha val="43137"/>
                    </a:srgbClr>
                  </a:outerShdw>
                </a:effectLst>
              </a:rPr>
              <a:t> </a:t>
            </a:r>
            <a:r>
              <a:rPr lang="en-US" sz="2000" b="1" i="0" dirty="0">
                <a:effectLst/>
              </a:rPr>
              <a:t>used windmills to pump water out of low-lying areas near the sea.</a:t>
            </a:r>
          </a:p>
          <a:p>
            <a:pPr marR="18415">
              <a:lnSpc>
                <a:spcPct val="90000"/>
              </a:lnSpc>
              <a:spcBef>
                <a:spcPts val="200"/>
              </a:spcBef>
              <a:spcAft>
                <a:spcPts val="1000"/>
              </a:spcAft>
            </a:pPr>
            <a:r>
              <a:rPr lang="en-US" sz="2000" b="1" dirty="0"/>
              <a:t>These days we have Wind Turbines.</a:t>
            </a:r>
            <a:br>
              <a:rPr lang="en-US" sz="2000" b="0" dirty="0">
                <a:effectLst/>
              </a:rPr>
            </a:br>
            <a:endParaRPr lang="en-US" sz="2000" b="1" dirty="0">
              <a:effectLst/>
            </a:endParaRPr>
          </a:p>
        </p:txBody>
      </p:sp>
    </p:spTree>
    <p:extLst>
      <p:ext uri="{BB962C8B-B14F-4D97-AF65-F5344CB8AC3E}">
        <p14:creationId xmlns:p14="http://schemas.microsoft.com/office/powerpoint/2010/main" val="42467535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Box 2">
            <a:extLst>
              <a:ext uri="{FF2B5EF4-FFF2-40B4-BE49-F238E27FC236}">
                <a16:creationId xmlns:a16="http://schemas.microsoft.com/office/drawing/2014/main" id="{C970DCC0-863B-4709-A9CA-FA1B19B1E34F}"/>
              </a:ext>
            </a:extLst>
          </p:cNvPr>
          <p:cNvSpPr txBox="1">
            <a:spLocks noChangeArrowheads="1"/>
          </p:cNvSpPr>
          <p:nvPr/>
        </p:nvSpPr>
        <p:spPr bwMode="auto">
          <a:xfrm>
            <a:off x="2406200" y="1860183"/>
            <a:ext cx="7860863" cy="5505450"/>
          </a:xfrm>
          <a:prstGeom prst="rect">
            <a:avLst/>
          </a:prstGeom>
        </p:spPr>
        <p:txBody>
          <a:bodyPr rot="0" vert="horz" lIns="91440" tIns="45720" rIns="91440" bIns="45720" rtlCol="0" anchor="t" anchorCtr="0">
            <a:noAutofit/>
          </a:bodyPr>
          <a:lstStyle/>
          <a:p>
            <a:pPr marR="18415">
              <a:lnSpc>
                <a:spcPct val="90000"/>
              </a:lnSpc>
              <a:spcBef>
                <a:spcPts val="200"/>
              </a:spcBef>
              <a:spcAft>
                <a:spcPts val="1000"/>
              </a:spcAft>
            </a:pPr>
            <a:r>
              <a:rPr lang="en-US" sz="4000" b="1" u="sng" dirty="0">
                <a:effectLst/>
              </a:rPr>
              <a:t>What is Wind </a:t>
            </a:r>
            <a:r>
              <a:rPr lang="en-US" sz="4000" b="1" u="sng" dirty="0"/>
              <a:t>P</a:t>
            </a:r>
            <a:r>
              <a:rPr lang="en-US" sz="4000" b="1" u="sng" dirty="0">
                <a:effectLst/>
              </a:rPr>
              <a:t>ower?</a:t>
            </a:r>
          </a:p>
          <a:p>
            <a:pPr marR="18415">
              <a:lnSpc>
                <a:spcPct val="90000"/>
              </a:lnSpc>
              <a:spcBef>
                <a:spcPts val="200"/>
              </a:spcBef>
            </a:pPr>
            <a:endParaRPr lang="en-US" sz="2000" dirty="0"/>
          </a:p>
          <a:p>
            <a:pPr marR="18415">
              <a:lnSpc>
                <a:spcPct val="90000"/>
              </a:lnSpc>
              <a:spcBef>
                <a:spcPts val="200"/>
              </a:spcBef>
            </a:pPr>
            <a:r>
              <a:rPr lang="en-US" sz="2000" dirty="0"/>
              <a:t>In recent times, </a:t>
            </a:r>
            <a:r>
              <a:rPr lang="en-US" sz="2000" dirty="0">
                <a:effectLst/>
              </a:rPr>
              <a:t>Wind </a:t>
            </a:r>
            <a:r>
              <a:rPr lang="en-US" sz="2000" dirty="0"/>
              <a:t>power</a:t>
            </a:r>
            <a:r>
              <a:rPr lang="en-US" sz="2000" dirty="0">
                <a:effectLst/>
              </a:rPr>
              <a:t>, is created using a </a:t>
            </a:r>
            <a:r>
              <a:rPr lang="en-US" sz="2000" b="1" i="1" dirty="0">
                <a:effectLst/>
              </a:rPr>
              <a:t>wind turbine</a:t>
            </a:r>
            <a:r>
              <a:rPr lang="en-US" sz="2000" b="1" i="1" dirty="0"/>
              <a:t>.</a:t>
            </a:r>
            <a:r>
              <a:rPr lang="en-US" sz="2000" dirty="0">
                <a:effectLst/>
              </a:rPr>
              <a:t> This is a machine that channels the power of the wind to generate electricity. </a:t>
            </a:r>
          </a:p>
          <a:p>
            <a:pPr marR="18415">
              <a:lnSpc>
                <a:spcPct val="90000"/>
              </a:lnSpc>
              <a:spcBef>
                <a:spcPts val="200"/>
              </a:spcBef>
            </a:pPr>
            <a:r>
              <a:rPr lang="en-US" sz="2000" dirty="0">
                <a:effectLst/>
              </a:rPr>
              <a:t> </a:t>
            </a:r>
          </a:p>
          <a:p>
            <a:pPr marR="18415">
              <a:lnSpc>
                <a:spcPct val="90000"/>
              </a:lnSpc>
              <a:spcBef>
                <a:spcPts val="200"/>
              </a:spcBef>
            </a:pPr>
            <a:r>
              <a:rPr lang="en-US" sz="2000" dirty="0">
                <a:effectLst/>
              </a:rPr>
              <a:t>The wind blows the blades of the turbine, which are attached to a rotor. The rotor then spins a generator to create electricity.</a:t>
            </a:r>
            <a:endParaRPr lang="en-US" sz="2000" dirty="0"/>
          </a:p>
          <a:p>
            <a:pPr marR="18415">
              <a:lnSpc>
                <a:spcPct val="90000"/>
              </a:lnSpc>
              <a:spcBef>
                <a:spcPts val="200"/>
              </a:spcBef>
            </a:pPr>
            <a:endParaRPr lang="en-US" sz="2000" dirty="0">
              <a:effectLst/>
            </a:endParaRPr>
          </a:p>
          <a:p>
            <a:pPr marR="18415">
              <a:lnSpc>
                <a:spcPct val="90000"/>
              </a:lnSpc>
              <a:spcBef>
                <a:spcPts val="200"/>
              </a:spcBef>
            </a:pPr>
            <a:r>
              <a:rPr lang="en-US" sz="2000" dirty="0">
                <a:effectLst/>
              </a:rPr>
              <a:t> Wind is a renewable energy source because there is always wind on the Earth and we aren't "using up" the wind when we make energy from it. </a:t>
            </a:r>
          </a:p>
          <a:p>
            <a:pPr marR="18415">
              <a:lnSpc>
                <a:spcPct val="90000"/>
              </a:lnSpc>
              <a:spcBef>
                <a:spcPts val="200"/>
              </a:spcBef>
            </a:pPr>
            <a:endParaRPr lang="en-US" sz="2000" dirty="0">
              <a:effectLst/>
            </a:endParaRPr>
          </a:p>
          <a:p>
            <a:pPr marR="18415">
              <a:lnSpc>
                <a:spcPct val="90000"/>
              </a:lnSpc>
              <a:spcBef>
                <a:spcPts val="200"/>
              </a:spcBef>
            </a:pPr>
            <a:r>
              <a:rPr lang="en-US" sz="2000" dirty="0">
                <a:effectLst/>
              </a:rPr>
              <a:t> </a:t>
            </a:r>
          </a:p>
          <a:p>
            <a:pPr marR="18415">
              <a:lnSpc>
                <a:spcPct val="90000"/>
              </a:lnSpc>
              <a:spcBef>
                <a:spcPts val="200"/>
              </a:spcBef>
            </a:pPr>
            <a:br>
              <a:rPr lang="en-US" b="0" dirty="0">
                <a:effectLst/>
              </a:rPr>
            </a:br>
            <a:endParaRPr lang="en-US" sz="1400" b="1" dirty="0">
              <a:effectLst/>
            </a:endParaRPr>
          </a:p>
        </p:txBody>
      </p:sp>
    </p:spTree>
    <p:extLst>
      <p:ext uri="{BB962C8B-B14F-4D97-AF65-F5344CB8AC3E}">
        <p14:creationId xmlns:p14="http://schemas.microsoft.com/office/powerpoint/2010/main" val="117392028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3" descr="A group of wind turbines&#10;&#10;Description automatically generated with low confidence">
            <a:extLst>
              <a:ext uri="{FF2B5EF4-FFF2-40B4-BE49-F238E27FC236}">
                <a16:creationId xmlns:a16="http://schemas.microsoft.com/office/drawing/2014/main" id="{BE0874B1-6137-4D1C-A853-3E45274F02C3}"/>
              </a:ext>
            </a:extLst>
          </p:cNvPr>
          <p:cNvPicPr>
            <a:picLocks/>
          </p:cNvPicPr>
          <p:nvPr/>
        </p:nvPicPr>
        <p:blipFill rotWithShape="1">
          <a:blip r:embed="rId2">
            <a:extLst>
              <a:ext uri="{28A0092B-C50C-407E-A947-70E740481C1C}">
                <a14:useLocalDpi xmlns:a14="http://schemas.microsoft.com/office/drawing/2010/main" val="0"/>
              </a:ext>
            </a:extLst>
          </a:blip>
          <a:srcRect t="16357"/>
          <a:stretch/>
        </p:blipFill>
        <p:spPr bwMode="auto">
          <a:xfrm flipH="1">
            <a:off x="20" y="-4532"/>
            <a:ext cx="12191980" cy="6857990"/>
          </a:xfrm>
          <a:prstGeom prst="rect">
            <a:avLst/>
          </a:prstGeom>
          <a:noFill/>
        </p:spPr>
      </p:pic>
      <p:sp>
        <p:nvSpPr>
          <p:cNvPr id="28" name="Freeform: Shape 27">
            <a:extLst>
              <a:ext uri="{FF2B5EF4-FFF2-40B4-BE49-F238E27FC236}">
                <a16:creationId xmlns:a16="http://schemas.microsoft.com/office/drawing/2014/main" id="{22C6C9C9-83BF-4A6C-A1BF-C1735C61B4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524" y="1"/>
            <a:ext cx="7295477" cy="6853457"/>
          </a:xfrm>
          <a:custGeom>
            <a:avLst/>
            <a:gdLst>
              <a:gd name="connsiteX0" fmla="*/ 2113864 w 7295477"/>
              <a:gd name="connsiteY0" fmla="*/ 0 h 6853457"/>
              <a:gd name="connsiteX1" fmla="*/ 5731689 w 7295477"/>
              <a:gd name="connsiteY1" fmla="*/ 0 h 6853457"/>
              <a:gd name="connsiteX2" fmla="*/ 5792604 w 7295477"/>
              <a:gd name="connsiteY2" fmla="*/ 31199 h 6853457"/>
              <a:gd name="connsiteX3" fmla="*/ 7277638 w 7295477"/>
              <a:gd name="connsiteY3" fmla="*/ 1446415 h 6853457"/>
              <a:gd name="connsiteX4" fmla="*/ 7295477 w 7295477"/>
              <a:gd name="connsiteY4" fmla="*/ 1478103 h 6853457"/>
              <a:gd name="connsiteX5" fmla="*/ 7295477 w 7295477"/>
              <a:gd name="connsiteY5" fmla="*/ 5482224 h 6853457"/>
              <a:gd name="connsiteX6" fmla="*/ 7195301 w 7295477"/>
              <a:gd name="connsiteY6" fmla="*/ 5644337 h 6853457"/>
              <a:gd name="connsiteX7" fmla="*/ 5956878 w 7295477"/>
              <a:gd name="connsiteY7" fmla="*/ 6835380 h 6853457"/>
              <a:gd name="connsiteX8" fmla="*/ 5925438 w 7295477"/>
              <a:gd name="connsiteY8" fmla="*/ 6853457 h 6853457"/>
              <a:gd name="connsiteX9" fmla="*/ 1920114 w 7295477"/>
              <a:gd name="connsiteY9" fmla="*/ 6853457 h 6853457"/>
              <a:gd name="connsiteX10" fmla="*/ 1888674 w 7295477"/>
              <a:gd name="connsiteY10" fmla="*/ 6835380 h 6853457"/>
              <a:gd name="connsiteX11" fmla="*/ 0 w 7295477"/>
              <a:gd name="connsiteY11" fmla="*/ 3480517 h 6853457"/>
              <a:gd name="connsiteX12" fmla="*/ 2052949 w 7295477"/>
              <a:gd name="connsiteY12" fmla="*/ 31199 h 685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95477" h="6853457">
                <a:moveTo>
                  <a:pt x="2113864" y="0"/>
                </a:moveTo>
                <a:lnTo>
                  <a:pt x="5731689" y="0"/>
                </a:lnTo>
                <a:lnTo>
                  <a:pt x="5792604" y="31199"/>
                </a:lnTo>
                <a:cubicBezTo>
                  <a:pt x="6404018" y="363339"/>
                  <a:pt x="6917255" y="853303"/>
                  <a:pt x="7277638" y="1446415"/>
                </a:cubicBezTo>
                <a:lnTo>
                  <a:pt x="7295477" y="1478103"/>
                </a:lnTo>
                <a:lnTo>
                  <a:pt x="7295477" y="5482224"/>
                </a:lnTo>
                <a:lnTo>
                  <a:pt x="7195301" y="5644337"/>
                </a:lnTo>
                <a:cubicBezTo>
                  <a:pt x="6875688" y="6126745"/>
                  <a:pt x="6452261" y="6534378"/>
                  <a:pt x="5956878" y="6835380"/>
                </a:cubicBezTo>
                <a:lnTo>
                  <a:pt x="5925438" y="6853457"/>
                </a:lnTo>
                <a:lnTo>
                  <a:pt x="1920114" y="6853457"/>
                </a:lnTo>
                <a:lnTo>
                  <a:pt x="1888674" y="6835380"/>
                </a:lnTo>
                <a:cubicBezTo>
                  <a:pt x="756370" y="6147375"/>
                  <a:pt x="0" y="4902276"/>
                  <a:pt x="0" y="3480517"/>
                </a:cubicBezTo>
                <a:cubicBezTo>
                  <a:pt x="0" y="1991056"/>
                  <a:pt x="830121" y="695479"/>
                  <a:pt x="2052949" y="31199"/>
                </a:cubicBez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Diagram&#10;&#10;Description automatically generated">
            <a:extLst>
              <a:ext uri="{FF2B5EF4-FFF2-40B4-BE49-F238E27FC236}">
                <a16:creationId xmlns:a16="http://schemas.microsoft.com/office/drawing/2014/main" id="{B65F7458-F3F2-4447-A820-F20848BBA71F}"/>
              </a:ext>
            </a:extLst>
          </p:cNvPr>
          <p:cNvPicPr/>
          <p:nvPr/>
        </p:nvPicPr>
        <p:blipFill rotWithShape="1">
          <a:blip r:embed="rId3"/>
          <a:srcRect t="3234" r="2" b="6160"/>
          <a:stretch/>
        </p:blipFill>
        <p:spPr>
          <a:xfrm>
            <a:off x="5063067" y="-82192"/>
            <a:ext cx="7128913" cy="6853457"/>
          </a:xfrm>
          <a:custGeom>
            <a:avLst/>
            <a:gdLst/>
            <a:ahLst/>
            <a:cxnLst/>
            <a:rect l="l" t="t" r="r" b="b"/>
            <a:pathLst>
              <a:path w="7128913" h="6853457">
                <a:moveTo>
                  <a:pt x="2343548" y="0"/>
                </a:moveTo>
                <a:lnTo>
                  <a:pt x="5168877" y="0"/>
                </a:lnTo>
                <a:lnTo>
                  <a:pt x="5218299" y="19487"/>
                </a:lnTo>
                <a:cubicBezTo>
                  <a:pt x="5976640" y="340238"/>
                  <a:pt x="6607722" y="902948"/>
                  <a:pt x="7014769" y="1610837"/>
                </a:cubicBezTo>
                <a:lnTo>
                  <a:pt x="7128913" y="1827198"/>
                </a:lnTo>
                <a:lnTo>
                  <a:pt x="7128913" y="5131581"/>
                </a:lnTo>
                <a:lnTo>
                  <a:pt x="7091067" y="5210750"/>
                </a:lnTo>
                <a:cubicBezTo>
                  <a:pt x="6744936" y="5876527"/>
                  <a:pt x="6205281" y="6425584"/>
                  <a:pt x="5546646" y="6783375"/>
                </a:cubicBezTo>
                <a:lnTo>
                  <a:pt x="5409811" y="6853457"/>
                </a:lnTo>
                <a:lnTo>
                  <a:pt x="2102613" y="6853457"/>
                </a:lnTo>
                <a:lnTo>
                  <a:pt x="1965779" y="6783375"/>
                </a:lnTo>
                <a:cubicBezTo>
                  <a:pt x="794873" y="6147301"/>
                  <a:pt x="0" y="4906735"/>
                  <a:pt x="0" y="3480517"/>
                </a:cubicBezTo>
                <a:cubicBezTo>
                  <a:pt x="0" y="1924643"/>
                  <a:pt x="945964" y="589711"/>
                  <a:pt x="2294125" y="19487"/>
                </a:cubicBezTo>
                <a:close/>
              </a:path>
            </a:pathLst>
          </a:custGeom>
        </p:spPr>
      </p:pic>
      <p:sp>
        <p:nvSpPr>
          <p:cNvPr id="8" name="TextBox 7">
            <a:extLst>
              <a:ext uri="{FF2B5EF4-FFF2-40B4-BE49-F238E27FC236}">
                <a16:creationId xmlns:a16="http://schemas.microsoft.com/office/drawing/2014/main" id="{80378C85-F562-489E-B139-45493DED4D91}"/>
              </a:ext>
            </a:extLst>
          </p:cNvPr>
          <p:cNvSpPr txBox="1"/>
          <p:nvPr/>
        </p:nvSpPr>
        <p:spPr>
          <a:xfrm>
            <a:off x="404262" y="5938922"/>
            <a:ext cx="3503595" cy="646331"/>
          </a:xfrm>
          <a:prstGeom prst="rect">
            <a:avLst/>
          </a:prstGeom>
          <a:noFill/>
        </p:spPr>
        <p:txBody>
          <a:bodyPr wrap="square" rtlCol="0">
            <a:spAutoFit/>
          </a:bodyPr>
          <a:lstStyle/>
          <a:p>
            <a:r>
              <a:rPr lang="en-GB" sz="3600" u="sng" dirty="0">
                <a:solidFill>
                  <a:schemeClr val="bg1"/>
                </a:solidFill>
              </a:rPr>
              <a:t>A Wind Turbine</a:t>
            </a:r>
          </a:p>
        </p:txBody>
      </p:sp>
    </p:spTree>
    <p:extLst>
      <p:ext uri="{BB962C8B-B14F-4D97-AF65-F5344CB8AC3E}">
        <p14:creationId xmlns:p14="http://schemas.microsoft.com/office/powerpoint/2010/main" val="394164135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B326D-4A02-400C-BEE1-A17B3E69B4D2}"/>
              </a:ext>
            </a:extLst>
          </p:cNvPr>
          <p:cNvSpPr>
            <a:spLocks noGrp="1"/>
          </p:cNvSpPr>
          <p:nvPr>
            <p:ph type="title"/>
          </p:nvPr>
        </p:nvSpPr>
        <p:spPr>
          <a:xfrm>
            <a:off x="762001" y="803325"/>
            <a:ext cx="5314536" cy="1325563"/>
          </a:xfrm>
        </p:spPr>
        <p:txBody>
          <a:bodyPr>
            <a:normAutofit/>
          </a:bodyPr>
          <a:lstStyle/>
          <a:p>
            <a:r>
              <a:rPr lang="en-GB" b="1" u="sng" dirty="0"/>
              <a:t>Wind Turbine Facts</a:t>
            </a:r>
          </a:p>
        </p:txBody>
      </p:sp>
      <p:sp>
        <p:nvSpPr>
          <p:cNvPr id="3" name="Content Placeholder 2">
            <a:extLst>
              <a:ext uri="{FF2B5EF4-FFF2-40B4-BE49-F238E27FC236}">
                <a16:creationId xmlns:a16="http://schemas.microsoft.com/office/drawing/2014/main" id="{A1F6DB88-9E6D-4CE9-BAA1-AD1C035EE234}"/>
              </a:ext>
            </a:extLst>
          </p:cNvPr>
          <p:cNvSpPr>
            <a:spLocks noGrp="1"/>
          </p:cNvSpPr>
          <p:nvPr>
            <p:ph idx="1"/>
          </p:nvPr>
        </p:nvSpPr>
        <p:spPr>
          <a:xfrm>
            <a:off x="762000" y="2279017"/>
            <a:ext cx="5609220" cy="3958153"/>
          </a:xfrm>
        </p:spPr>
        <p:txBody>
          <a:bodyPr anchor="t">
            <a:normAutofit fontScale="25000" lnSpcReduction="20000"/>
          </a:bodyPr>
          <a:lstStyle/>
          <a:p>
            <a:pPr marL="0" indent="0">
              <a:lnSpc>
                <a:spcPct val="120000"/>
              </a:lnSpc>
              <a:buNone/>
            </a:pPr>
            <a:r>
              <a:rPr lang="en-GB" sz="8000" b="0" i="0" dirty="0">
                <a:effectLst/>
              </a:rPr>
              <a:t>Wind turbines are really big structures. </a:t>
            </a:r>
          </a:p>
          <a:p>
            <a:pPr marL="0" indent="0">
              <a:lnSpc>
                <a:spcPct val="120000"/>
              </a:lnSpc>
              <a:buNone/>
            </a:pPr>
            <a:r>
              <a:rPr lang="en-GB" sz="8000" b="0" i="0" dirty="0">
                <a:effectLst/>
              </a:rPr>
              <a:t>The tower itself is typically between 200 </a:t>
            </a:r>
            <a:r>
              <a:rPr lang="en-GB" sz="8000" dirty="0"/>
              <a:t>- </a:t>
            </a:r>
            <a:r>
              <a:rPr lang="en-GB" sz="8000" b="0" i="0" dirty="0">
                <a:effectLst/>
              </a:rPr>
              <a:t>300 feet tall. </a:t>
            </a:r>
          </a:p>
          <a:p>
            <a:pPr marL="0" indent="0">
              <a:lnSpc>
                <a:spcPct val="120000"/>
              </a:lnSpc>
              <a:buNone/>
            </a:pPr>
            <a:r>
              <a:rPr lang="en-GB" sz="8000" b="0" i="0" dirty="0">
                <a:effectLst/>
              </a:rPr>
              <a:t>When you add in the height of the blades, some turbines tower 400 feet high! </a:t>
            </a:r>
            <a:endParaRPr lang="en-GB" sz="8000" dirty="0"/>
          </a:p>
          <a:p>
            <a:pPr marL="0" indent="0">
              <a:lnSpc>
                <a:spcPct val="120000"/>
              </a:lnSpc>
              <a:buNone/>
            </a:pPr>
            <a:r>
              <a:rPr lang="en-GB" sz="8000" b="0" i="0" dirty="0">
                <a:effectLst/>
              </a:rPr>
              <a:t>The blades are quite big, too. There are typically three wind blades on a wind turbine. </a:t>
            </a:r>
          </a:p>
          <a:p>
            <a:pPr marL="0" indent="0">
              <a:lnSpc>
                <a:spcPct val="120000"/>
              </a:lnSpc>
              <a:buNone/>
            </a:pPr>
            <a:r>
              <a:rPr lang="en-GB" sz="8000" b="0" i="0" dirty="0">
                <a:effectLst/>
              </a:rPr>
              <a:t>Each blade is usually between 115 and 148 feet long. </a:t>
            </a:r>
          </a:p>
          <a:p>
            <a:pPr marL="0" indent="0">
              <a:buNone/>
            </a:pPr>
            <a:endParaRPr lang="en-GB" sz="1500" dirty="0">
              <a:latin typeface="Arial" panose="020B0604020202020204" pitchFamily="34" charset="0"/>
            </a:endParaRPr>
          </a:p>
          <a:p>
            <a:pPr marL="0" indent="0">
              <a:buNone/>
            </a:pPr>
            <a:br>
              <a:rPr lang="en-GB" sz="1500" dirty="0"/>
            </a:br>
            <a:br>
              <a:rPr lang="en-GB" sz="1500" dirty="0"/>
            </a:br>
            <a:br>
              <a:rPr lang="en-GB" sz="1500" dirty="0"/>
            </a:br>
            <a:endParaRPr lang="en-GB" sz="1500" dirty="0"/>
          </a:p>
        </p:txBody>
      </p:sp>
      <p:sp>
        <p:nvSpPr>
          <p:cNvPr id="115" name="Freeform: Shape 114">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4" name="Picture 103">
            <a:extLst>
              <a:ext uri="{FF2B5EF4-FFF2-40B4-BE49-F238E27FC236}">
                <a16:creationId xmlns:a16="http://schemas.microsoft.com/office/drawing/2014/main" id="{31FB44CA-139A-4471-95E8-388EF755B95B}"/>
              </a:ext>
            </a:extLst>
          </p:cNvPr>
          <p:cNvPicPr>
            <a:picLocks noChangeAspect="1"/>
          </p:cNvPicPr>
          <p:nvPr/>
        </p:nvPicPr>
        <p:blipFill rotWithShape="1">
          <a:blip r:embed="rId2"/>
          <a:srcRect l="35764" r="2" b="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9592307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29">
            <a:extLst>
              <a:ext uri="{FF2B5EF4-FFF2-40B4-BE49-F238E27FC236}">
                <a16:creationId xmlns:a16="http://schemas.microsoft.com/office/drawing/2014/main" id="{7CA0DAA6-33B8-4A25-810D-2F4D816FB4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972594"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3B36C9-1613-4318-8A04-F978521EEED1}"/>
              </a:ext>
            </a:extLst>
          </p:cNvPr>
          <p:cNvSpPr>
            <a:spLocks noGrp="1"/>
          </p:cNvSpPr>
          <p:nvPr>
            <p:ph type="title"/>
          </p:nvPr>
        </p:nvSpPr>
        <p:spPr>
          <a:xfrm flipH="1">
            <a:off x="8871680" y="4399177"/>
            <a:ext cx="3010632" cy="2005300"/>
          </a:xfrm>
          <a:noFill/>
        </p:spPr>
        <p:txBody>
          <a:bodyPr vert="horz" lIns="91440" tIns="45720" rIns="91440" bIns="45720" rtlCol="0" anchor="b">
            <a:normAutofit/>
          </a:bodyPr>
          <a:lstStyle/>
          <a:p>
            <a:r>
              <a:rPr lang="en-US" sz="4000" b="1" u="sng" dirty="0">
                <a:latin typeface="+mn-lt"/>
              </a:rPr>
              <a:t>Wind Power Journey </a:t>
            </a:r>
          </a:p>
        </p:txBody>
      </p:sp>
      <p:sp>
        <p:nvSpPr>
          <p:cNvPr id="7" name="Oval 6">
            <a:extLst>
              <a:ext uri="{FF2B5EF4-FFF2-40B4-BE49-F238E27FC236}">
                <a16:creationId xmlns:a16="http://schemas.microsoft.com/office/drawing/2014/main" id="{96370C96-07E0-434C-9775-7B08A7172279}"/>
              </a:ext>
            </a:extLst>
          </p:cNvPr>
          <p:cNvSpPr/>
          <p:nvPr/>
        </p:nvSpPr>
        <p:spPr>
          <a:xfrm>
            <a:off x="7843520" y="1295401"/>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Content Placeholder 20" descr="Diagram&#10;&#10;Description automatically generated">
            <a:extLst>
              <a:ext uri="{FF2B5EF4-FFF2-40B4-BE49-F238E27FC236}">
                <a16:creationId xmlns:a16="http://schemas.microsoft.com/office/drawing/2014/main" id="{C279D56B-C5B5-4987-A5CC-7ED9B1C8112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11208"/>
            <a:ext cx="8460877" cy="7569208"/>
          </a:xfrm>
        </p:spPr>
      </p:pic>
    </p:spTree>
    <p:extLst>
      <p:ext uri="{BB962C8B-B14F-4D97-AF65-F5344CB8AC3E}">
        <p14:creationId xmlns:p14="http://schemas.microsoft.com/office/powerpoint/2010/main" val="21295111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6" name="Picture 5" descr="A group of wind turbines in the ocean&#10;&#10;Description automatically generated with medium confidence">
            <a:extLst>
              <a:ext uri="{FF2B5EF4-FFF2-40B4-BE49-F238E27FC236}">
                <a16:creationId xmlns:a16="http://schemas.microsoft.com/office/drawing/2014/main" id="{09948577-4FC0-4941-AA7E-FEFFF2DFDA54}"/>
              </a:ext>
            </a:extLst>
          </p:cNvPr>
          <p:cNvPicPr>
            <a:picLocks noChangeAspect="1"/>
          </p:cNvPicPr>
          <p:nvPr/>
        </p:nvPicPr>
        <p:blipFill rotWithShape="1">
          <a:blip r:embed="rId2">
            <a:extLst>
              <a:ext uri="{28A0092B-C50C-407E-A947-70E740481C1C}">
                <a14:useLocalDpi xmlns:a14="http://schemas.microsoft.com/office/drawing/2010/main" val="0"/>
              </a:ext>
            </a:extLst>
          </a:blip>
          <a:srcRect t="1657" r="1" b="4885"/>
          <a:stretch/>
        </p:blipFill>
        <p:spPr>
          <a:xfrm>
            <a:off x="20" y="10"/>
            <a:ext cx="9947062" cy="6857990"/>
          </a:xfrm>
          <a:prstGeom prst="rect">
            <a:avLst/>
          </a:prstGeom>
        </p:spPr>
      </p:pic>
      <p:sp>
        <p:nvSpPr>
          <p:cNvPr id="37" name="Freeform: Shape 36">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39" name="Freeform: Shape 38">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41" name="Freeform: Shape 40">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AEB4FBDB-F52A-44F4-B002-26C4FC291687}"/>
              </a:ext>
            </a:extLst>
          </p:cNvPr>
          <p:cNvSpPr>
            <a:spLocks noGrp="1"/>
          </p:cNvSpPr>
          <p:nvPr>
            <p:ph type="title"/>
          </p:nvPr>
        </p:nvSpPr>
        <p:spPr>
          <a:xfrm>
            <a:off x="8046720" y="1045597"/>
            <a:ext cx="3633746" cy="1588422"/>
          </a:xfrm>
        </p:spPr>
        <p:txBody>
          <a:bodyPr anchor="b">
            <a:normAutofit/>
          </a:bodyPr>
          <a:lstStyle/>
          <a:p>
            <a:r>
              <a:rPr lang="en-GB" sz="4000" b="1" u="sng" dirty="0">
                <a:latin typeface="+mn-lt"/>
              </a:rPr>
              <a:t>Wind Farms</a:t>
            </a:r>
          </a:p>
        </p:txBody>
      </p:sp>
      <p:sp>
        <p:nvSpPr>
          <p:cNvPr id="3" name="Content Placeholder 2">
            <a:extLst>
              <a:ext uri="{FF2B5EF4-FFF2-40B4-BE49-F238E27FC236}">
                <a16:creationId xmlns:a16="http://schemas.microsoft.com/office/drawing/2014/main" id="{B5D23E06-9722-45E4-A38F-860A56D68570}"/>
              </a:ext>
            </a:extLst>
          </p:cNvPr>
          <p:cNvSpPr>
            <a:spLocks noGrp="1"/>
          </p:cNvSpPr>
          <p:nvPr>
            <p:ph idx="1"/>
          </p:nvPr>
        </p:nvSpPr>
        <p:spPr>
          <a:xfrm>
            <a:off x="8046719" y="2722729"/>
            <a:ext cx="3633747" cy="2700062"/>
          </a:xfrm>
        </p:spPr>
        <p:txBody>
          <a:bodyPr>
            <a:normAutofit/>
          </a:bodyPr>
          <a:lstStyle/>
          <a:p>
            <a:pPr marL="0" indent="0">
              <a:buNone/>
            </a:pPr>
            <a:r>
              <a:rPr lang="en-US" sz="2000" dirty="0">
                <a:effectLst/>
              </a:rPr>
              <a:t>Wind Farms are usually built in consistently windy places.</a:t>
            </a:r>
          </a:p>
          <a:p>
            <a:pPr marL="0" indent="0">
              <a:buNone/>
            </a:pPr>
            <a:r>
              <a:rPr lang="en-US" sz="2000" dirty="0">
                <a:effectLst/>
              </a:rPr>
              <a:t> Some companies build wind farms out in the ocean.</a:t>
            </a:r>
          </a:p>
          <a:p>
            <a:pPr marL="0" indent="0">
              <a:buNone/>
            </a:pPr>
            <a:r>
              <a:rPr lang="en-US" sz="2000" dirty="0">
                <a:effectLst/>
              </a:rPr>
              <a:t> These are called offshore wind farms.</a:t>
            </a:r>
            <a:endParaRPr lang="en-GB" sz="2000" dirty="0"/>
          </a:p>
        </p:txBody>
      </p:sp>
    </p:spTree>
    <p:extLst>
      <p:ext uri="{BB962C8B-B14F-4D97-AF65-F5344CB8AC3E}">
        <p14:creationId xmlns:p14="http://schemas.microsoft.com/office/powerpoint/2010/main" val="366925939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A1883-3D8C-49BC-B5D7-8EAF68792D44}"/>
              </a:ext>
            </a:extLst>
          </p:cNvPr>
          <p:cNvSpPr>
            <a:spLocks noGrp="1"/>
          </p:cNvSpPr>
          <p:nvPr>
            <p:ph type="title"/>
          </p:nvPr>
        </p:nvSpPr>
        <p:spPr>
          <a:xfrm>
            <a:off x="408934" y="385532"/>
            <a:ext cx="2904594" cy="1325563"/>
          </a:xfrm>
        </p:spPr>
        <p:txBody>
          <a:bodyPr>
            <a:normAutofit/>
          </a:bodyPr>
          <a:lstStyle/>
          <a:p>
            <a:r>
              <a:rPr lang="en-GB" b="1" u="sng" dirty="0"/>
              <a:t>UK’s Wind Power Plan</a:t>
            </a:r>
          </a:p>
        </p:txBody>
      </p:sp>
      <p:sp>
        <p:nvSpPr>
          <p:cNvPr id="3" name="Content Placeholder 2">
            <a:extLst>
              <a:ext uri="{FF2B5EF4-FFF2-40B4-BE49-F238E27FC236}">
                <a16:creationId xmlns:a16="http://schemas.microsoft.com/office/drawing/2014/main" id="{2624F7C5-BB19-4525-A0B4-6BFEA9BD8D8D}"/>
              </a:ext>
            </a:extLst>
          </p:cNvPr>
          <p:cNvSpPr>
            <a:spLocks noGrp="1"/>
          </p:cNvSpPr>
          <p:nvPr>
            <p:ph idx="1"/>
          </p:nvPr>
        </p:nvSpPr>
        <p:spPr>
          <a:xfrm>
            <a:off x="408935" y="2021305"/>
            <a:ext cx="2904593" cy="4021686"/>
          </a:xfrm>
        </p:spPr>
        <p:txBody>
          <a:bodyPr anchor="t">
            <a:noAutofit/>
          </a:bodyPr>
          <a:lstStyle/>
          <a:p>
            <a:pPr marL="0" indent="0">
              <a:lnSpc>
                <a:spcPct val="120000"/>
              </a:lnSpc>
              <a:buNone/>
            </a:pPr>
            <a:r>
              <a:rPr lang="en-GB" sz="1600" b="0" i="0" dirty="0">
                <a:effectLst/>
              </a:rPr>
              <a:t>“We believe that in 10 years’ time offshore wind will be powering every home in the country, with our target rising from 30 gigawatts to 40 gigawatts. Your kettle, your washing machine, your cooker, your heating, your plug-in electric vehicle – the whole lot of them will get their juice cleanly and without guilt from the breezes that blow around these islands.”</a:t>
            </a:r>
          </a:p>
          <a:p>
            <a:pPr marL="0" indent="0">
              <a:buNone/>
            </a:pPr>
            <a:endParaRPr lang="en-GB" sz="1600" dirty="0"/>
          </a:p>
          <a:p>
            <a:pPr marL="0" indent="0">
              <a:buNone/>
            </a:pPr>
            <a:r>
              <a:rPr lang="en-GB" sz="1600" dirty="0"/>
              <a:t>Boris Johnson, Prime Minister</a:t>
            </a:r>
          </a:p>
        </p:txBody>
      </p:sp>
      <p:sp>
        <p:nvSpPr>
          <p:cNvPr id="25" name="Freeform: Shape 16">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Map&#10;&#10;Description automatically generated">
            <a:extLst>
              <a:ext uri="{FF2B5EF4-FFF2-40B4-BE49-F238E27FC236}">
                <a16:creationId xmlns:a16="http://schemas.microsoft.com/office/drawing/2014/main" id="{FA15E128-F635-499A-884C-F6D5096F1C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6595" y="0"/>
            <a:ext cx="8701939" cy="6858000"/>
          </a:xfrm>
          <a:prstGeom prst="rect">
            <a:avLst/>
          </a:prstGeom>
        </p:spPr>
      </p:pic>
    </p:spTree>
    <p:extLst>
      <p:ext uri="{BB962C8B-B14F-4D97-AF65-F5344CB8AC3E}">
        <p14:creationId xmlns:p14="http://schemas.microsoft.com/office/powerpoint/2010/main" val="5548157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000">
        <p14:shred pattern="rectangle" dir="ou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D2C4BFA1-2075-4901-9E24-E41D1FDD51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5481" y="498348"/>
            <a:ext cx="9902663" cy="5861304"/>
            <a:chOff x="1155481" y="498348"/>
            <a:chExt cx="9902663" cy="5861304"/>
          </a:xfrm>
        </p:grpSpPr>
        <p:sp>
          <p:nvSpPr>
            <p:cNvPr id="38" name="Oval 5">
              <a:extLst>
                <a:ext uri="{FF2B5EF4-FFF2-40B4-BE49-F238E27FC236}">
                  <a16:creationId xmlns:a16="http://schemas.microsoft.com/office/drawing/2014/main" id="{985A7375-E3AF-4F5C-85AE-17E8832952C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55481" y="498348"/>
              <a:ext cx="5861304" cy="5861304"/>
            </a:xfrm>
            <a:prstGeom prst="ellipse">
              <a:avLst/>
            </a:prstGeom>
            <a:solidFill>
              <a:schemeClr val="accent1">
                <a:alpha val="55000"/>
              </a:schemeClr>
            </a:solidFill>
            <a:ln>
              <a:noFill/>
            </a:ln>
          </p:spPr>
        </p:sp>
        <p:sp>
          <p:nvSpPr>
            <p:cNvPr id="34" name="Oval 38">
              <a:extLst>
                <a:ext uri="{FF2B5EF4-FFF2-40B4-BE49-F238E27FC236}">
                  <a16:creationId xmlns:a16="http://schemas.microsoft.com/office/drawing/2014/main" id="{F0307F65-8304-4FA8-A841-D4D7625411B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5196840" y="498348"/>
              <a:ext cx="5861304" cy="5861304"/>
            </a:xfrm>
            <a:prstGeom prst="ellipse">
              <a:avLst/>
            </a:prstGeom>
            <a:solidFill>
              <a:schemeClr val="accent1">
                <a:alpha val="55000"/>
              </a:schemeClr>
            </a:solidFill>
            <a:ln>
              <a:noFill/>
            </a:ln>
          </p:spPr>
        </p:sp>
        <p:sp>
          <p:nvSpPr>
            <p:cNvPr id="40" name="Oval 5">
              <a:extLst>
                <a:ext uri="{FF2B5EF4-FFF2-40B4-BE49-F238E27FC236}">
                  <a16:creationId xmlns:a16="http://schemas.microsoft.com/office/drawing/2014/main" id="{C8B8394C-136F-4E05-A002-D93A5E79CD5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3165348" y="498348"/>
              <a:ext cx="5861304" cy="5861304"/>
            </a:xfrm>
            <a:prstGeom prst="ellipse">
              <a:avLst/>
            </a:prstGeom>
            <a:solidFill>
              <a:schemeClr val="accent1">
                <a:alpha val="70000"/>
              </a:schemeClr>
            </a:solidFill>
            <a:ln>
              <a:noFill/>
            </a:ln>
          </p:spPr>
        </p:sp>
      </p:grpSp>
      <p:sp>
        <p:nvSpPr>
          <p:cNvPr id="42" name="Rectangle 41">
            <a:extLst>
              <a:ext uri="{FF2B5EF4-FFF2-40B4-BE49-F238E27FC236}">
                <a16:creationId xmlns:a16="http://schemas.microsoft.com/office/drawing/2014/main" id="{053FB2EE-284F-4C87-AB3D-BBF87A9FA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14600"/>
            <a:ext cx="12192000"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TextBox 5">
            <a:extLst>
              <a:ext uri="{FF2B5EF4-FFF2-40B4-BE49-F238E27FC236}">
                <a16:creationId xmlns:a16="http://schemas.microsoft.com/office/drawing/2014/main" id="{6502171B-6D27-456B-A641-396B9C102D2F}"/>
              </a:ext>
            </a:extLst>
          </p:cNvPr>
          <p:cNvSpPr txBox="1"/>
          <p:nvPr/>
        </p:nvSpPr>
        <p:spPr>
          <a:xfrm>
            <a:off x="1524000" y="2776538"/>
            <a:ext cx="9144000" cy="1381188"/>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000" kern="1200">
                <a:solidFill>
                  <a:schemeClr val="bg2"/>
                </a:solidFill>
                <a:latin typeface="+mj-lt"/>
                <a:ea typeface="+mj-ea"/>
                <a:cs typeface="+mj-cs"/>
              </a:rPr>
              <a:t>The End</a:t>
            </a:r>
          </a:p>
        </p:txBody>
      </p:sp>
      <p:sp>
        <p:nvSpPr>
          <p:cNvPr id="7" name="Smiley Face 6">
            <a:extLst>
              <a:ext uri="{FF2B5EF4-FFF2-40B4-BE49-F238E27FC236}">
                <a16:creationId xmlns:a16="http://schemas.microsoft.com/office/drawing/2014/main" id="{F4EC69D9-213B-4A2C-A294-950DF555C88D}"/>
              </a:ext>
            </a:extLst>
          </p:cNvPr>
          <p:cNvSpPr/>
          <p:nvPr/>
        </p:nvSpPr>
        <p:spPr>
          <a:xfrm>
            <a:off x="8760860" y="2750419"/>
            <a:ext cx="1421720" cy="1357162"/>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Smiley Face 30">
            <a:extLst>
              <a:ext uri="{FF2B5EF4-FFF2-40B4-BE49-F238E27FC236}">
                <a16:creationId xmlns:a16="http://schemas.microsoft.com/office/drawing/2014/main" id="{6E0E7554-6EC1-4D64-81A6-401F318ADDCB}"/>
              </a:ext>
            </a:extLst>
          </p:cNvPr>
          <p:cNvSpPr/>
          <p:nvPr/>
        </p:nvSpPr>
        <p:spPr>
          <a:xfrm>
            <a:off x="2020072" y="2750419"/>
            <a:ext cx="1421720" cy="1357162"/>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un 10">
            <a:extLst>
              <a:ext uri="{FF2B5EF4-FFF2-40B4-BE49-F238E27FC236}">
                <a16:creationId xmlns:a16="http://schemas.microsoft.com/office/drawing/2014/main" id="{26124DED-6113-491E-9FDB-ADA421089573}"/>
              </a:ext>
            </a:extLst>
          </p:cNvPr>
          <p:cNvSpPr/>
          <p:nvPr/>
        </p:nvSpPr>
        <p:spPr>
          <a:xfrm>
            <a:off x="5375268" y="1501542"/>
            <a:ext cx="1619093" cy="1357162"/>
          </a:xfrm>
          <a:prstGeom prst="su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4"/>
              </a:solidFill>
              <a:highlight>
                <a:srgbClr val="FFFF00"/>
              </a:highlight>
            </a:endParaRPr>
          </a:p>
        </p:txBody>
      </p:sp>
      <p:sp>
        <p:nvSpPr>
          <p:cNvPr id="32" name="Sun 31">
            <a:extLst>
              <a:ext uri="{FF2B5EF4-FFF2-40B4-BE49-F238E27FC236}">
                <a16:creationId xmlns:a16="http://schemas.microsoft.com/office/drawing/2014/main" id="{2C2C4B3E-34A9-451D-AE62-23E24DACD2BF}"/>
              </a:ext>
            </a:extLst>
          </p:cNvPr>
          <p:cNvSpPr/>
          <p:nvPr/>
        </p:nvSpPr>
        <p:spPr>
          <a:xfrm>
            <a:off x="5375267" y="3838877"/>
            <a:ext cx="1619093" cy="1357162"/>
          </a:xfrm>
          <a:prstGeom prst="su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solidFill>
            </a:endParaRPr>
          </a:p>
        </p:txBody>
      </p:sp>
    </p:spTree>
    <p:extLst>
      <p:ext uri="{BB962C8B-B14F-4D97-AF65-F5344CB8AC3E}">
        <p14:creationId xmlns:p14="http://schemas.microsoft.com/office/powerpoint/2010/main" val="5671169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364</Words>
  <Application>Microsoft Office PowerPoint</Application>
  <PresentationFormat>Widescreen</PresentationFormat>
  <Paragraphs>48</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Meiryo</vt:lpstr>
      <vt:lpstr>Algerian</vt:lpstr>
      <vt:lpstr>Arial</vt:lpstr>
      <vt:lpstr>Calibri</vt:lpstr>
      <vt:lpstr>Calibri Light</vt:lpstr>
      <vt:lpstr>Office Theme</vt:lpstr>
      <vt:lpstr>PowerPoint Presentation</vt:lpstr>
      <vt:lpstr>PowerPoint Presentation</vt:lpstr>
      <vt:lpstr>PowerPoint Presentation</vt:lpstr>
      <vt:lpstr>PowerPoint Presentation</vt:lpstr>
      <vt:lpstr>Wind Turbine Facts</vt:lpstr>
      <vt:lpstr>Wind Power Journey </vt:lpstr>
      <vt:lpstr>Wind Farms</vt:lpstr>
      <vt:lpstr>UK’s Wind Power Plan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Olwyn Mtungwazi</dc:creator>
  <cp:lastModifiedBy>Hayley Excell</cp:lastModifiedBy>
  <cp:revision>2</cp:revision>
  <dcterms:created xsi:type="dcterms:W3CDTF">2021-01-28T11:35:56Z</dcterms:created>
  <dcterms:modified xsi:type="dcterms:W3CDTF">2021-01-28T14:08:34Z</dcterms:modified>
</cp:coreProperties>
</file>