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7" r:id="rId2"/>
    <p:sldId id="260" r:id="rId3"/>
    <p:sldId id="258" r:id="rId4"/>
    <p:sldId id="261" r:id="rId5"/>
    <p:sldId id="271" r:id="rId6"/>
    <p:sldId id="272" r:id="rId7"/>
    <p:sldId id="264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18" autoAdjust="0"/>
    <p:restoredTop sz="94660"/>
  </p:normalViewPr>
  <p:slideViewPr>
    <p:cSldViewPr snapToGrid="0">
      <p:cViewPr varScale="1">
        <p:scale>
          <a:sx n="72" d="100"/>
          <a:sy n="72" d="100"/>
        </p:scale>
        <p:origin x="6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en-US"/>
              <a:t>1/29/2021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en-US"/>
              <a:t>1/29/2021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1/29/2021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1/29/2021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1/29/2021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1/29/2021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1/29/2021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1/29/2021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4" name="Group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97" name="Group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1/29/2021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1/29/2021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>
              <a:defRPr/>
            </a:lvl1pPr>
          </a:lstStyle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rPr lang="en-US"/>
              <a:t>1/29/2021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1/29/2021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1/29/2021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1/29/2021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rPr lang="en-US" smtClean="0"/>
              <a:pPr/>
              <a:t>1/29/2021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youtube.com/watch?v=dOkyKyVFnSs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D6raJluIg40" TargetMode="External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bbc.co.uk/bitesize/topics/zcbkcj6/articles/zc7m7p3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JLhNg6RcWw" TargetMode="External"/><Relationship Id="rId2" Type="http://schemas.openxmlformats.org/officeDocument/2006/relationships/hyperlink" Target="https://www.youtube.com/watch?v=MnocQrfzXJ0" TargetMode="Externa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youtube.com/watch?v=CvFH_6DNRCY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microsoft.com/office/2007/relationships/hdphoto" Target="../media/hdphoto4.wdp"/><Relationship Id="rId7" Type="http://schemas.openxmlformats.org/officeDocument/2006/relationships/image" Target="../media/image16.png"/><Relationship Id="rId12" Type="http://schemas.microsoft.com/office/2007/relationships/hdphoto" Target="../media/hdphoto8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11" Type="http://schemas.openxmlformats.org/officeDocument/2006/relationships/image" Target="../media/image18.png"/><Relationship Id="rId5" Type="http://schemas.microsoft.com/office/2007/relationships/hdphoto" Target="../media/hdphoto5.wdp"/><Relationship Id="rId10" Type="http://schemas.microsoft.com/office/2007/relationships/hdphoto" Target="../media/hdphoto7.wdp"/><Relationship Id="rId4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20279" y="927652"/>
            <a:ext cx="8340656" cy="3554895"/>
          </a:xfrm>
        </p:spPr>
        <p:txBody>
          <a:bodyPr>
            <a:noAutofit/>
          </a:bodyPr>
          <a:lstStyle/>
          <a:p>
            <a:pPr algn="ctr"/>
            <a:r>
              <a:rPr lang="en-US" sz="8000" b="1" dirty="0">
                <a:solidFill>
                  <a:schemeClr val="tx2">
                    <a:lumMod val="95000"/>
                    <a:lumOff val="5000"/>
                  </a:schemeClr>
                </a:solidFill>
              </a:rPr>
              <a:t>How does music make you feel?</a:t>
            </a:r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u="sng" dirty="0">
                <a:solidFill>
                  <a:srgbClr val="00B050"/>
                </a:solidFill>
              </a:rPr>
              <a:t>Emotions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775791"/>
            <a:ext cx="4954588" cy="448957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600" u="sng" dirty="0">
                <a:solidFill>
                  <a:schemeClr val="tx2">
                    <a:lumMod val="95000"/>
                    <a:lumOff val="5000"/>
                  </a:schemeClr>
                </a:solidFill>
              </a:rPr>
              <a:t>Talk to your adult</a:t>
            </a:r>
          </a:p>
          <a:p>
            <a:pPr marL="0" indent="0">
              <a:buNone/>
            </a:pPr>
            <a:endParaRPr lang="en-US" u="sng" dirty="0">
              <a:solidFill>
                <a:schemeClr val="tx2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What are emotions or feelings?</a:t>
            </a:r>
          </a:p>
          <a:p>
            <a:pPr marL="0" indent="0">
              <a:buNone/>
            </a:pPr>
            <a:endParaRPr lang="en-US" dirty="0">
              <a:solidFill>
                <a:schemeClr val="tx2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How do you feel when you are happy, sad, cross or worried?</a:t>
            </a:r>
          </a:p>
          <a:p>
            <a:pPr marL="0" indent="0">
              <a:buNone/>
            </a:pPr>
            <a:endParaRPr lang="en-US" dirty="0">
              <a:solidFill>
                <a:schemeClr val="tx2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Do you think different emotions and feelings have different </a:t>
            </a:r>
            <a:r>
              <a:rPr lang="en-US" dirty="0" err="1">
                <a:solidFill>
                  <a:schemeClr val="tx2">
                    <a:lumMod val="95000"/>
                    <a:lumOff val="5000"/>
                  </a:schemeClr>
                </a:solidFill>
              </a:rPr>
              <a:t>colours</a:t>
            </a:r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?</a:t>
            </a:r>
          </a:p>
        </p:txBody>
      </p:sp>
      <p:pic>
        <p:nvPicPr>
          <p:cNvPr id="1026" name="Picture 2">
            <a:hlinkClick r:id="rId2"/>
            <a:extLst>
              <a:ext uri="{FF2B5EF4-FFF2-40B4-BE49-F238E27FC236}">
                <a16:creationId xmlns:a16="http://schemas.microsoft.com/office/drawing/2014/main" id="{43AAA7C0-2230-46F2-B32E-0A5D7F6571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582" y="2680315"/>
            <a:ext cx="4408091" cy="2478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llout: Down Arrow 8">
            <a:extLst>
              <a:ext uri="{FF2B5EF4-FFF2-40B4-BE49-F238E27FC236}">
                <a16:creationId xmlns:a16="http://schemas.microsoft.com/office/drawing/2014/main" id="{065CE19B-B9BE-4077-95A9-8728F4DB9781}"/>
              </a:ext>
            </a:extLst>
          </p:cNvPr>
          <p:cNvSpPr/>
          <p:nvPr/>
        </p:nvSpPr>
        <p:spPr>
          <a:xfrm>
            <a:off x="8282609" y="1775791"/>
            <a:ext cx="1895061" cy="904524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here!</a:t>
            </a:r>
          </a:p>
        </p:txBody>
      </p:sp>
    </p:spTree>
    <p:extLst>
      <p:ext uri="{BB962C8B-B14F-4D97-AF65-F5344CB8AC3E}">
        <p14:creationId xmlns:p14="http://schemas.microsoft.com/office/powerpoint/2010/main" val="9233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>
                <a:solidFill>
                  <a:srgbClr val="00B050"/>
                </a:solidFill>
              </a:rPr>
              <a:t>Mood of the Music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990793" y="1693241"/>
            <a:ext cx="10058400" cy="42291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Music </a:t>
            </a:r>
            <a:r>
              <a:rPr lang="en-GB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can make you </a:t>
            </a:r>
            <a:r>
              <a:rPr lang="en-GB" b="1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feel different emotions.</a:t>
            </a:r>
            <a:r>
              <a:rPr lang="en-GB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 Some songs make you feel happy or excited, while others make you feel sad or scared. </a:t>
            </a:r>
          </a:p>
          <a:p>
            <a:pPr marL="0" indent="0">
              <a:buNone/>
            </a:pPr>
            <a:endParaRPr lang="en-GB" dirty="0">
              <a:solidFill>
                <a:srgbClr val="7030A0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Listening to a happy piece of music</a:t>
            </a:r>
            <a:r>
              <a:rPr lang="en-GB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can be a good way of cheering </a:t>
            </a: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you </a:t>
            </a:r>
            <a:r>
              <a:rPr lang="en-GB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up when you are feeling sad!</a:t>
            </a:r>
          </a:p>
          <a:p>
            <a:pPr marL="0" indent="0">
              <a:buNone/>
            </a:pPr>
            <a:endParaRPr lang="en-GB" dirty="0">
              <a:solidFill>
                <a:srgbClr val="7030A0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Can you think of any songs which make you feel cheerful and happy?</a:t>
            </a: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This song always make</a:t>
            </a: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s Mrs Cripps feel happy! </a:t>
            </a:r>
            <a:endParaRPr lang="en-GB" dirty="0">
              <a:solidFill>
                <a:srgbClr val="7030A0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83F63AD9-EEB1-4BEC-9367-883988244A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89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22" y="78322"/>
            <a:ext cx="1677573" cy="1672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EEF4CEF1-F1EE-4DD9-A3B7-FA82CF54C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" b="100000" l="0" r="982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3190" y="-152039"/>
            <a:ext cx="1826414" cy="1902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hlinkClick r:id="rId6"/>
            <a:extLst>
              <a:ext uri="{FF2B5EF4-FFF2-40B4-BE49-F238E27FC236}">
                <a16:creationId xmlns:a16="http://schemas.microsoft.com/office/drawing/2014/main" id="{41307F10-8F97-4AD7-8C22-C66A028940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62060" y1="41960" x2="62060" y2="41960"/>
                        <a14:foregroundMark x1="62060" y1="41960" x2="50251" y2="30151"/>
                        <a14:foregroundMark x1="53015" y1="63568" x2="58543" y2="82663"/>
                        <a14:foregroundMark x1="63065" y1="73618" x2="59296" y2="63568"/>
                        <a14:foregroundMark x1="57538" y1="48241" x2="66583" y2="43719"/>
                        <a14:foregroundMark x1="75628" y1="62814" x2="81156" y2="68090"/>
                        <a14:foregroundMark x1="85427" y1="63568" x2="89950" y2="72613"/>
                        <a14:foregroundMark x1="19598" y1="69095" x2="24121" y2="69095"/>
                        <a14:foregroundMark x1="19598" y1="65327" x2="13317" y2="76382"/>
                        <a14:foregroundMark x1="27638" y1="79899" x2="28643" y2="854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7236" y="4887291"/>
            <a:ext cx="1970709" cy="1970709"/>
          </a:xfrm>
          <a:prstGeom prst="rect">
            <a:avLst/>
          </a:prstGeom>
        </p:spPr>
      </p:pic>
      <p:sp>
        <p:nvSpPr>
          <p:cNvPr id="5" name="Callout: Left Arrow 4">
            <a:extLst>
              <a:ext uri="{FF2B5EF4-FFF2-40B4-BE49-F238E27FC236}">
                <a16:creationId xmlns:a16="http://schemas.microsoft.com/office/drawing/2014/main" id="{53784B85-90A7-4550-99FB-1243C1D207A8}"/>
              </a:ext>
            </a:extLst>
          </p:cNvPr>
          <p:cNvSpPr/>
          <p:nvPr/>
        </p:nvSpPr>
        <p:spPr>
          <a:xfrm>
            <a:off x="10473731" y="5340626"/>
            <a:ext cx="1232454" cy="581715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here!</a:t>
            </a:r>
          </a:p>
        </p:txBody>
      </p:sp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34E985B-0FCE-4F6B-B384-90B4190F01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448339" y="632930"/>
            <a:ext cx="4951414" cy="79830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6000" b="1" u="sng" dirty="0">
                <a:solidFill>
                  <a:srgbClr val="00B050"/>
                </a:solidFill>
              </a:rPr>
              <a:t>Task 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6D604D-21F4-43B4-A7B4-A684A2F83599}"/>
              </a:ext>
            </a:extLst>
          </p:cNvPr>
          <p:cNvSpPr txBox="1"/>
          <p:nvPr/>
        </p:nvSpPr>
        <p:spPr>
          <a:xfrm>
            <a:off x="673290" y="1705969"/>
            <a:ext cx="10263116" cy="1146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solidFill>
                  <a:schemeClr val="tx2">
                    <a:lumMod val="95000"/>
                    <a:lumOff val="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Watch the following video. How do you feel when you hear the music?</a:t>
            </a:r>
          </a:p>
        </p:txBody>
      </p:sp>
      <p:pic>
        <p:nvPicPr>
          <p:cNvPr id="15" name="Picture 14">
            <a:hlinkClick r:id="rId2"/>
            <a:extLst>
              <a:ext uri="{FF2B5EF4-FFF2-40B4-BE49-F238E27FC236}">
                <a16:creationId xmlns:a16="http://schemas.microsoft.com/office/drawing/2014/main" id="{986E8C43-7C58-4193-B517-6EC8757C665F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350" y="3429000"/>
            <a:ext cx="4158520" cy="25421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2469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34E985B-0FCE-4F6B-B384-90B4190F01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953306" y="483862"/>
            <a:ext cx="4951414" cy="79830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6000" b="1" u="sng" dirty="0">
                <a:solidFill>
                  <a:srgbClr val="00B050"/>
                </a:solidFill>
              </a:rPr>
              <a:t>Task 2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31AA2A5-267A-46F8-89A9-BC332B2945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8071818"/>
              </p:ext>
            </p:extLst>
          </p:nvPr>
        </p:nvGraphicFramePr>
        <p:xfrm>
          <a:off x="1413474" y="2873393"/>
          <a:ext cx="9365052" cy="2673891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2341263">
                  <a:extLst>
                    <a:ext uri="{9D8B030D-6E8A-4147-A177-3AD203B41FA5}">
                      <a16:colId xmlns:a16="http://schemas.microsoft.com/office/drawing/2014/main" val="542184704"/>
                    </a:ext>
                  </a:extLst>
                </a:gridCol>
                <a:gridCol w="2341263">
                  <a:extLst>
                    <a:ext uri="{9D8B030D-6E8A-4147-A177-3AD203B41FA5}">
                      <a16:colId xmlns:a16="http://schemas.microsoft.com/office/drawing/2014/main" val="718987277"/>
                    </a:ext>
                  </a:extLst>
                </a:gridCol>
                <a:gridCol w="2341263">
                  <a:extLst>
                    <a:ext uri="{9D8B030D-6E8A-4147-A177-3AD203B41FA5}">
                      <a16:colId xmlns:a16="http://schemas.microsoft.com/office/drawing/2014/main" val="3340814638"/>
                    </a:ext>
                  </a:extLst>
                </a:gridCol>
                <a:gridCol w="2341263">
                  <a:extLst>
                    <a:ext uri="{9D8B030D-6E8A-4147-A177-3AD203B41FA5}">
                      <a16:colId xmlns:a16="http://schemas.microsoft.com/office/drawing/2014/main" val="1003868795"/>
                    </a:ext>
                  </a:extLst>
                </a:gridCol>
              </a:tblGrid>
              <a:tr h="14043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solidFill>
                            <a:srgbClr val="002060"/>
                          </a:solidFill>
                          <a:effectLst/>
                        </a:rPr>
                        <a:t>Emotion</a:t>
                      </a:r>
                      <a:endParaRPr lang="en-GB" sz="28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4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4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Excited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4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4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Sad</a:t>
                      </a:r>
                      <a:endParaRPr lang="en-GB" sz="24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4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4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92D050"/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Calm</a:t>
                      </a:r>
                      <a:endParaRPr lang="en-GB" sz="2400" dirty="0">
                        <a:solidFill>
                          <a:srgbClr val="92D050"/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0240096"/>
                  </a:ext>
                </a:extLst>
              </a:tr>
              <a:tr h="126957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solidFill>
                            <a:srgbClr val="002060"/>
                          </a:solidFill>
                          <a:effectLst/>
                        </a:rPr>
                        <a:t>Song Title</a:t>
                      </a:r>
                      <a:endParaRPr lang="en-GB" sz="28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2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2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2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2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106753"/>
                  </a:ext>
                </a:extLst>
              </a:tr>
            </a:tbl>
          </a:graphicData>
        </a:graphic>
      </p:graphicFrame>
      <p:pic>
        <p:nvPicPr>
          <p:cNvPr id="4099" name="Picture 5">
            <a:extLst>
              <a:ext uri="{FF2B5EF4-FFF2-40B4-BE49-F238E27FC236}">
                <a16:creationId xmlns:a16="http://schemas.microsoft.com/office/drawing/2014/main" id="{D4CD1796-43A4-483F-A003-3785EA1CF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12740" y="3123460"/>
            <a:ext cx="422610" cy="48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7">
            <a:extLst>
              <a:ext uri="{FF2B5EF4-FFF2-40B4-BE49-F238E27FC236}">
                <a16:creationId xmlns:a16="http://schemas.microsoft.com/office/drawing/2014/main" id="{550B7F31-7EE9-4FD0-9B4C-CEB86E4B66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56651" y="3066310"/>
            <a:ext cx="472329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Picture 2">
            <a:extLst>
              <a:ext uri="{FF2B5EF4-FFF2-40B4-BE49-F238E27FC236}">
                <a16:creationId xmlns:a16="http://schemas.microsoft.com/office/drawing/2014/main" id="{854C6A32-B3D9-402C-B0BC-9D978583AA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7988" y="3056785"/>
            <a:ext cx="480615" cy="55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>
            <a:extLst>
              <a:ext uri="{FF2B5EF4-FFF2-40B4-BE49-F238E27FC236}">
                <a16:creationId xmlns:a16="http://schemas.microsoft.com/office/drawing/2014/main" id="{A940DBEC-53DA-4B17-86A3-F98B925584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9641" y="1617133"/>
            <a:ext cx="10606679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ea typeface="Calibri" panose="020F0502020204030204" pitchFamily="34" charset="0"/>
                <a:cs typeface="Aharoni" panose="02010803020104030203" pitchFamily="2" charset="-79"/>
              </a:rPr>
              <a:t>Can you think of any of your favourite songs which make you feel these emotions?</a:t>
            </a: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971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548793" y="-78580"/>
            <a:ext cx="10058402" cy="1219200"/>
          </a:xfrm>
        </p:spPr>
        <p:txBody>
          <a:bodyPr>
            <a:normAutofit/>
          </a:bodyPr>
          <a:lstStyle/>
          <a:p>
            <a:pPr algn="ctr"/>
            <a:r>
              <a:rPr lang="en-GB" sz="5400" u="sng" dirty="0">
                <a:solidFill>
                  <a:srgbClr val="00B050"/>
                </a:solidFill>
              </a:rPr>
              <a:t>Task 3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981036" y="1140620"/>
            <a:ext cx="10058400" cy="167215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GB" dirty="0">
              <a:solidFill>
                <a:srgbClr val="7030A0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1200" dirty="0">
                <a:solidFill>
                  <a:srgbClr val="7030A0"/>
                </a:solidFill>
                <a:effectLst/>
                <a:ea typeface="Times New Roman" panose="02020603050405020304" pitchFamily="18" charset="0"/>
              </a:rPr>
              <a:t>We are going to listen carefull</a:t>
            </a:r>
            <a:r>
              <a:rPr lang="en-GB" sz="11200" dirty="0">
                <a:solidFill>
                  <a:srgbClr val="7030A0"/>
                </a:solidFill>
                <a:ea typeface="Times New Roman" panose="02020603050405020304" pitchFamily="18" charset="0"/>
              </a:rPr>
              <a:t>y to some pieces of classical music and think about the emotions we feel when we are listening to them. </a:t>
            </a:r>
          </a:p>
          <a:p>
            <a:pPr marL="0" indent="0">
              <a:buNone/>
            </a:pPr>
            <a:endParaRPr lang="en-GB" sz="11200" dirty="0">
              <a:solidFill>
                <a:srgbClr val="7030A0"/>
              </a:solidFill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1200" dirty="0">
                <a:solidFill>
                  <a:srgbClr val="7030A0"/>
                </a:solidFill>
                <a:ea typeface="Times New Roman" panose="02020603050405020304" pitchFamily="18" charset="0"/>
              </a:rPr>
              <a:t>Try to describe how the music makes you feel. Is the music loud, quiet, fast or slow? What instruments can you hear being played? </a:t>
            </a:r>
          </a:p>
          <a:p>
            <a:pPr marL="0" indent="0">
              <a:buNone/>
            </a:pPr>
            <a:endParaRPr lang="en-GB" sz="11200" dirty="0">
              <a:solidFill>
                <a:srgbClr val="7030A0"/>
              </a:solidFill>
              <a:effectLst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1200" dirty="0">
                <a:solidFill>
                  <a:srgbClr val="7030A0"/>
                </a:solidFill>
                <a:ea typeface="Times New Roman" panose="02020603050405020304" pitchFamily="18" charset="0"/>
              </a:rPr>
              <a:t>Fill in the chart on the following page. The first example has been done for you! Click on the titles to hear each song!</a:t>
            </a:r>
            <a:endParaRPr lang="en-GB" sz="11200" dirty="0">
              <a:solidFill>
                <a:srgbClr val="7030A0"/>
              </a:solidFill>
              <a:effectLst/>
              <a:ea typeface="Times New Roman" panose="02020603050405020304" pitchFamily="18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83F63AD9-EEB1-4BEC-9367-883988244A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89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367" y="93992"/>
            <a:ext cx="1107730" cy="1104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EEF4CEF1-F1EE-4DD9-A3B7-FA82CF54C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" b="100000" l="0" r="982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3877" y="-43609"/>
            <a:ext cx="1170433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2870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D6F0C19-3FC0-4EAF-B17A-D4410A5C1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1707385"/>
              </p:ext>
            </p:extLst>
          </p:nvPr>
        </p:nvGraphicFramePr>
        <p:xfrm>
          <a:off x="1366934" y="130460"/>
          <a:ext cx="9698631" cy="6497469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232877">
                  <a:extLst>
                    <a:ext uri="{9D8B030D-6E8A-4147-A177-3AD203B41FA5}">
                      <a16:colId xmlns:a16="http://schemas.microsoft.com/office/drawing/2014/main" val="679608014"/>
                    </a:ext>
                  </a:extLst>
                </a:gridCol>
                <a:gridCol w="3232877">
                  <a:extLst>
                    <a:ext uri="{9D8B030D-6E8A-4147-A177-3AD203B41FA5}">
                      <a16:colId xmlns:a16="http://schemas.microsoft.com/office/drawing/2014/main" val="569696331"/>
                    </a:ext>
                  </a:extLst>
                </a:gridCol>
                <a:gridCol w="3232877">
                  <a:extLst>
                    <a:ext uri="{9D8B030D-6E8A-4147-A177-3AD203B41FA5}">
                      <a16:colId xmlns:a16="http://schemas.microsoft.com/office/drawing/2014/main" val="2339160326"/>
                    </a:ext>
                  </a:extLst>
                </a:gridCol>
              </a:tblGrid>
              <a:tr h="3326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Song Title</a:t>
                      </a:r>
                      <a:endParaRPr lang="en-GB" sz="20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Mood/Emotion</a:t>
                      </a:r>
                      <a:endParaRPr lang="en-GB" sz="20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Instruments</a:t>
                      </a:r>
                      <a:endParaRPr lang="en-GB" sz="20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8611750"/>
                  </a:ext>
                </a:extLst>
              </a:tr>
              <a:tr h="8519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u="sng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Danse Macabre by Camille Saint </a:t>
                      </a:r>
                      <a:r>
                        <a:rPr lang="en-GB" sz="2000" u="sng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Saëns</a:t>
                      </a: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Scared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Spooky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Nervous</a:t>
                      </a: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Violins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Xylophone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Trumpet</a:t>
                      </a: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9269169"/>
                  </a:ext>
                </a:extLst>
              </a:tr>
              <a:tr h="21013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u="sng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Tritsch-Tratsch-Polka by Johann Strauss II</a:t>
                      </a:r>
                      <a:endParaRPr lang="en-GB" sz="200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  <a:endParaRPr lang="en-GB" sz="200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8162676"/>
                  </a:ext>
                </a:extLst>
              </a:tr>
              <a:tr h="241455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u="sng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Clair de lune</a:t>
                      </a: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u="sng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By Claude Debussy</a:t>
                      </a: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44457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740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552B5989-A056-4A30-BE54-35B8775336E6}"/>
              </a:ext>
            </a:extLst>
          </p:cNvPr>
          <p:cNvSpPr txBox="1"/>
          <p:nvPr/>
        </p:nvSpPr>
        <p:spPr>
          <a:xfrm>
            <a:off x="2729742" y="369757"/>
            <a:ext cx="8110330" cy="49774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5400" b="1" u="sng" dirty="0">
                <a:solidFill>
                  <a:srgbClr val="00B05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Task 4</a:t>
            </a:r>
            <a:endParaRPr lang="en-GB" sz="5400" dirty="0">
              <a:solidFill>
                <a:srgbClr val="00B050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u="none" strike="noStrike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Choose one of your favourite songs or a classical piece of music from Task 3. How does this piece of music make you feel?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Draw pictures or create a scene to show your feelings and mood when you listen to your chosen song! What images do you creat</a:t>
            </a:r>
            <a:r>
              <a:rPr lang="en-GB" sz="2800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 in your mind?</a:t>
            </a:r>
            <a:endParaRPr lang="en-GB" sz="2800" dirty="0">
              <a:solidFill>
                <a:schemeClr val="tx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D3E7F42D-F731-41BC-A8EC-00B6EB73E0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34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734" y="105057"/>
            <a:ext cx="2743200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>
            <a:extLst>
              <a:ext uri="{FF2B5EF4-FFF2-40B4-BE49-F238E27FC236}">
                <a16:creationId xmlns:a16="http://schemas.microsoft.com/office/drawing/2014/main" id="{2625DF69-0BA3-4626-BE30-73A3512059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20339" y1="81366" x2="20339" y2="81366"/>
                        <a14:foregroundMark x1="67119" y1="88199" x2="96610" y2="84472"/>
                        <a14:foregroundMark x1="81695" y1="85714" x2="83051" y2="70807"/>
                        <a14:foregroundMark x1="77966" y1="83851" x2="70169" y2="86335"/>
                        <a14:foregroundMark x1="73559" y1="92547" x2="90508" y2="92547"/>
                        <a14:foregroundMark x1="5085" y1="85714" x2="20339" y2="70807"/>
                        <a14:foregroundMark x1="2712" y1="85714" x2="11186" y2="95031"/>
                        <a14:foregroundMark x1="10847" y1="91925" x2="29153" y2="88820"/>
                        <a14:foregroundMark x1="17288" y1="83230" x2="32542" y2="875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74" y="0"/>
            <a:ext cx="2809875" cy="153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>
            <a:extLst>
              <a:ext uri="{FF2B5EF4-FFF2-40B4-BE49-F238E27FC236}">
                <a16:creationId xmlns:a16="http://schemas.microsoft.com/office/drawing/2014/main" id="{DAEB268B-B12D-43F0-96CA-103BA3B365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0943" y="105057"/>
            <a:ext cx="2522883" cy="165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>
            <a:extLst>
              <a:ext uri="{FF2B5EF4-FFF2-40B4-BE49-F238E27FC236}">
                <a16:creationId xmlns:a16="http://schemas.microsoft.com/office/drawing/2014/main" id="{62B8E894-0901-432F-A0C6-7714F3E519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660" y="4920697"/>
            <a:ext cx="1417360" cy="1592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>
            <a:extLst>
              <a:ext uri="{FF2B5EF4-FFF2-40B4-BE49-F238E27FC236}">
                <a16:creationId xmlns:a16="http://schemas.microsoft.com/office/drawing/2014/main" id="{B90C4F90-DDF3-4B53-AE8A-EF452FA0D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54113" y1="23667" x2="54113" y2="23667"/>
                        <a14:foregroundMark x1="63203" y1="22333" x2="63203" y2="22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27" y="4088702"/>
            <a:ext cx="1841652" cy="2391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8B8F9DD-53E5-48B2-9788-9A747DCCADC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>
                        <a14:foregroundMark x1="20101" y1="27136" x2="20101" y2="27136"/>
                        <a14:foregroundMark x1="19095" y1="26382" x2="21859" y2="27136"/>
                        <a14:foregroundMark x1="28392" y1="31156" x2="28643" y2="26633"/>
                        <a14:foregroundMark x1="32412" y1="15075" x2="32663" y2="13819"/>
                        <a14:foregroundMark x1="36432" y1="14824" x2="37940" y2="14824"/>
                        <a14:foregroundMark x1="70352" y1="19598" x2="72613" y2="18593"/>
                        <a14:foregroundMark x1="64573" y1="34422" x2="64070" y2="36432"/>
                        <a14:foregroundMark x1="80653" y1="19095" x2="80151" y2="15578"/>
                        <a14:foregroundMark x1="75377" y1="27136" x2="74874" y2="29397"/>
                        <a14:foregroundMark x1="90955" y1="24874" x2="89950" y2="28894"/>
                        <a14:foregroundMark x1="69849" y1="34925" x2="69849" y2="36432"/>
                        <a14:foregroundMark x1="73116" y1="34673" x2="73116" y2="36181"/>
                        <a14:foregroundMark x1="32663" y1="29397" x2="32412" y2="31658"/>
                        <a14:foregroundMark x1="70101" y1="23116" x2="70101" y2="22362"/>
                        <a14:foregroundMark x1="72864" y1="22864" x2="73116" y2="23618"/>
                        <a14:foregroundMark x1="35176" y1="17839" x2="36181" y2="18090"/>
                        <a14:foregroundMark x1="38191" y1="18593" x2="37437" y2="173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6202" y="3959422"/>
            <a:ext cx="2986038" cy="2986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74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31377.potx" id="{56A48130-F36A-41C3-8C0C-0EF853C6708B}" vid="{0432F83B-7085-406B-BFE7-677E72A6CAD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Rainbow presentation</Template>
  <TotalTime>85</TotalTime>
  <Words>350</Words>
  <Application>Microsoft Office PowerPoint</Application>
  <PresentationFormat>Widescreen</PresentationFormat>
  <Paragraphs>70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Aharoni</vt:lpstr>
      <vt:lpstr>Arial</vt:lpstr>
      <vt:lpstr>Calibri</vt:lpstr>
      <vt:lpstr>Comic Sans MS</vt:lpstr>
      <vt:lpstr>Segoe Print</vt:lpstr>
      <vt:lpstr>Nature Illustration 16x9</vt:lpstr>
      <vt:lpstr>How does music make you feel?</vt:lpstr>
      <vt:lpstr>Emotions</vt:lpstr>
      <vt:lpstr>Mood of the Music</vt:lpstr>
      <vt:lpstr>PowerPoint Presentation</vt:lpstr>
      <vt:lpstr>PowerPoint Presentation</vt:lpstr>
      <vt:lpstr>Task 3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does music make you feel?</dc:title>
  <dc:creator>Joanne Cripps</dc:creator>
  <cp:lastModifiedBy>Joanne Cripps</cp:lastModifiedBy>
  <cp:revision>14</cp:revision>
  <dcterms:created xsi:type="dcterms:W3CDTF">2021-01-29T15:49:02Z</dcterms:created>
  <dcterms:modified xsi:type="dcterms:W3CDTF">2021-01-29T17:14:17Z</dcterms:modified>
</cp:coreProperties>
</file>