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64" r:id="rId2"/>
    <p:sldId id="263" r:id="rId3"/>
    <p:sldId id="258" r:id="rId4"/>
    <p:sldId id="259" r:id="rId5"/>
    <p:sldId id="266" r:id="rId6"/>
    <p:sldId id="267"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8" d="100"/>
          <a:sy n="68" d="100"/>
        </p:scale>
        <p:origin x="8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8F6E4F-83C6-43BB-BE6D-C6CA8A61F4FB}" type="datetimeFigureOut">
              <a:rPr lang="en-GB" smtClean="0"/>
              <a:t>08/01/2021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8CAC43-E114-4D5B-9144-F9ACD9AF93B2}" type="slidenum">
              <a:rPr lang="en-GB" smtClean="0"/>
              <a:t>‹#›</a:t>
            </a:fld>
            <a:endParaRPr lang="en-GB"/>
          </a:p>
        </p:txBody>
      </p:sp>
    </p:spTree>
    <p:extLst>
      <p:ext uri="{BB962C8B-B14F-4D97-AF65-F5344CB8AC3E}">
        <p14:creationId xmlns:p14="http://schemas.microsoft.com/office/powerpoint/2010/main" val="2423429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73C053-91E3-41AF-B85A-6263413B4D1D}" type="slidenum">
              <a:rPr lang="en-GB" smtClean="0"/>
              <a:t>2</a:t>
            </a:fld>
            <a:endParaRPr lang="en-GB"/>
          </a:p>
        </p:txBody>
      </p:sp>
    </p:spTree>
    <p:extLst>
      <p:ext uri="{BB962C8B-B14F-4D97-AF65-F5344CB8AC3E}">
        <p14:creationId xmlns:p14="http://schemas.microsoft.com/office/powerpoint/2010/main" val="31301350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You will need to include a resolution where the characters solve the dilemma.  In this story, the dilemma is solved when Grandad takes Tony for a ride in the trailer and their adventures begin.  They see escaped Monkeys.  How would you describe what they see, hear, feel and smell?  The canopy of leaves blocked the light.  Leaves rustled as curious monkeys, swung from tree to tree to investigate their visitors.  They could hear the monkey’s calling to one another which made Tony feel frightened. </a:t>
            </a: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You will need to include short, snappy sentences for effect.  For example:   Suddenly a waterfall was in front of them.  Without warning, the force of the current moved the boat quickly.  There was no time to turn.  The boat tipped over the edge and…</a:t>
            </a: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773C053-91E3-41AF-B85A-6263413B4D1D}" type="slidenum">
              <a:rPr lang="en-GB" smtClean="0"/>
              <a:t>3</a:t>
            </a:fld>
            <a:endParaRPr lang="en-GB"/>
          </a:p>
        </p:txBody>
      </p:sp>
    </p:spTree>
    <p:extLst>
      <p:ext uri="{BB962C8B-B14F-4D97-AF65-F5344CB8AC3E}">
        <p14:creationId xmlns:p14="http://schemas.microsoft.com/office/powerpoint/2010/main" val="10067575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Next they are flying?  Again how would you describe what they see, hear, smell and feel? Remember to add dialogue and short sentences.</a:t>
            </a:r>
            <a:endParaRPr lang="en-GB" dirty="0"/>
          </a:p>
          <a:p>
            <a:endParaRPr lang="en-GB" dirty="0"/>
          </a:p>
        </p:txBody>
      </p:sp>
      <p:sp>
        <p:nvSpPr>
          <p:cNvPr id="4" name="Slide Number Placeholder 3"/>
          <p:cNvSpPr>
            <a:spLocks noGrp="1"/>
          </p:cNvSpPr>
          <p:nvPr>
            <p:ph type="sldNum" sz="quarter" idx="5"/>
          </p:nvPr>
        </p:nvSpPr>
        <p:spPr/>
        <p:txBody>
          <a:bodyPr/>
          <a:lstStyle/>
          <a:p>
            <a:fld id="{B773C053-91E3-41AF-B85A-6263413B4D1D}" type="slidenum">
              <a:rPr lang="en-GB" smtClean="0"/>
              <a:t>4</a:t>
            </a:fld>
            <a:endParaRPr lang="en-GB"/>
          </a:p>
        </p:txBody>
      </p:sp>
    </p:spTree>
    <p:extLst>
      <p:ext uri="{BB962C8B-B14F-4D97-AF65-F5344CB8AC3E}">
        <p14:creationId xmlns:p14="http://schemas.microsoft.com/office/powerpoint/2010/main" val="3989027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73C053-91E3-41AF-B85A-6263413B4D1D}" type="slidenum">
              <a:rPr lang="en-GB" smtClean="0"/>
              <a:t>5</a:t>
            </a:fld>
            <a:endParaRPr lang="en-GB"/>
          </a:p>
        </p:txBody>
      </p:sp>
    </p:spTree>
    <p:extLst>
      <p:ext uri="{BB962C8B-B14F-4D97-AF65-F5344CB8AC3E}">
        <p14:creationId xmlns:p14="http://schemas.microsoft.com/office/powerpoint/2010/main" val="53828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Finally, they have an adventure in space.  Again, how would you describe what they see, hear, feel and smell?  Remember to add dialogue and short sentences.</a:t>
            </a:r>
            <a:endParaRPr lang="en-GB" dirty="0"/>
          </a:p>
          <a:p>
            <a:endParaRPr lang="en-GB" dirty="0"/>
          </a:p>
        </p:txBody>
      </p:sp>
      <p:sp>
        <p:nvSpPr>
          <p:cNvPr id="4" name="Slide Number Placeholder 3"/>
          <p:cNvSpPr>
            <a:spLocks noGrp="1"/>
          </p:cNvSpPr>
          <p:nvPr>
            <p:ph type="sldNum" sz="quarter" idx="5"/>
          </p:nvPr>
        </p:nvSpPr>
        <p:spPr/>
        <p:txBody>
          <a:bodyPr/>
          <a:lstStyle/>
          <a:p>
            <a:fld id="{B773C053-91E3-41AF-B85A-6263413B4D1D}" type="slidenum">
              <a:rPr lang="en-GB" smtClean="0"/>
              <a:t>6</a:t>
            </a:fld>
            <a:endParaRPr lang="en-GB"/>
          </a:p>
        </p:txBody>
      </p:sp>
    </p:spTree>
    <p:extLst>
      <p:ext uri="{BB962C8B-B14F-4D97-AF65-F5344CB8AC3E}">
        <p14:creationId xmlns:p14="http://schemas.microsoft.com/office/powerpoint/2010/main" val="3115169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015F-9239-4944-9CC6-0100681FA3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F65B64A-B246-496F-8C94-9EF48D8738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026CAD3-CBD3-428A-8D1B-41AF8E7AE6F7}"/>
              </a:ext>
            </a:extLst>
          </p:cNvPr>
          <p:cNvSpPr>
            <a:spLocks noGrp="1"/>
          </p:cNvSpPr>
          <p:nvPr>
            <p:ph type="dt" sz="half" idx="10"/>
          </p:nvPr>
        </p:nvSpPr>
        <p:spPr/>
        <p:txBody>
          <a:bodyPr/>
          <a:lstStyle/>
          <a:p>
            <a:fld id="{4B34DA59-1BBE-4FA1-98F2-3133B780D0A3}" type="datetimeFigureOut">
              <a:rPr lang="en-GB" smtClean="0"/>
              <a:t>08/01/2021</a:t>
            </a:fld>
            <a:endParaRPr lang="en-GB"/>
          </a:p>
        </p:txBody>
      </p:sp>
      <p:sp>
        <p:nvSpPr>
          <p:cNvPr id="5" name="Footer Placeholder 4">
            <a:extLst>
              <a:ext uri="{FF2B5EF4-FFF2-40B4-BE49-F238E27FC236}">
                <a16:creationId xmlns:a16="http://schemas.microsoft.com/office/drawing/2014/main" id="{4EA11AD2-FD9F-452E-88FB-1C1429AC3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8BF39B-EC3D-493F-8341-96FD0C989488}"/>
              </a:ext>
            </a:extLst>
          </p:cNvPr>
          <p:cNvSpPr>
            <a:spLocks noGrp="1"/>
          </p:cNvSpPr>
          <p:nvPr>
            <p:ph type="sldNum" sz="quarter" idx="12"/>
          </p:nvPr>
        </p:nvSpPr>
        <p:spPr/>
        <p:txBody>
          <a:bodyPr/>
          <a:lstStyle/>
          <a:p>
            <a:fld id="{5CC93BE8-73B0-48E6-8B45-6391D65F4E03}" type="slidenum">
              <a:rPr lang="en-GB" smtClean="0"/>
              <a:t>‹#›</a:t>
            </a:fld>
            <a:endParaRPr lang="en-GB"/>
          </a:p>
        </p:txBody>
      </p:sp>
    </p:spTree>
    <p:extLst>
      <p:ext uri="{BB962C8B-B14F-4D97-AF65-F5344CB8AC3E}">
        <p14:creationId xmlns:p14="http://schemas.microsoft.com/office/powerpoint/2010/main" val="1146552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193B6-1AC7-49F7-AF8B-308818EE67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A2C334-6790-4EDA-81F3-A73BBB3D43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1E617D-6932-4C7B-86A4-5A856F099B0E}"/>
              </a:ext>
            </a:extLst>
          </p:cNvPr>
          <p:cNvSpPr>
            <a:spLocks noGrp="1"/>
          </p:cNvSpPr>
          <p:nvPr>
            <p:ph type="dt" sz="half" idx="10"/>
          </p:nvPr>
        </p:nvSpPr>
        <p:spPr/>
        <p:txBody>
          <a:bodyPr/>
          <a:lstStyle/>
          <a:p>
            <a:fld id="{4B34DA59-1BBE-4FA1-98F2-3133B780D0A3}" type="datetimeFigureOut">
              <a:rPr lang="en-GB" smtClean="0"/>
              <a:t>08/01/2021</a:t>
            </a:fld>
            <a:endParaRPr lang="en-GB"/>
          </a:p>
        </p:txBody>
      </p:sp>
      <p:sp>
        <p:nvSpPr>
          <p:cNvPr id="5" name="Footer Placeholder 4">
            <a:extLst>
              <a:ext uri="{FF2B5EF4-FFF2-40B4-BE49-F238E27FC236}">
                <a16:creationId xmlns:a16="http://schemas.microsoft.com/office/drawing/2014/main" id="{E5DA48D2-4A0D-4559-A108-54E950E821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D85EBC-03BB-4C56-A8DA-9E564F4E41E0}"/>
              </a:ext>
            </a:extLst>
          </p:cNvPr>
          <p:cNvSpPr>
            <a:spLocks noGrp="1"/>
          </p:cNvSpPr>
          <p:nvPr>
            <p:ph type="sldNum" sz="quarter" idx="12"/>
          </p:nvPr>
        </p:nvSpPr>
        <p:spPr/>
        <p:txBody>
          <a:bodyPr/>
          <a:lstStyle/>
          <a:p>
            <a:fld id="{5CC93BE8-73B0-48E6-8B45-6391D65F4E03}" type="slidenum">
              <a:rPr lang="en-GB" smtClean="0"/>
              <a:t>‹#›</a:t>
            </a:fld>
            <a:endParaRPr lang="en-GB"/>
          </a:p>
        </p:txBody>
      </p:sp>
    </p:spTree>
    <p:extLst>
      <p:ext uri="{BB962C8B-B14F-4D97-AF65-F5344CB8AC3E}">
        <p14:creationId xmlns:p14="http://schemas.microsoft.com/office/powerpoint/2010/main" val="8286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78CB8-A3A9-47B8-AD69-CAE1BECB1FF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F02B33-E686-455F-B22A-FD630CDFA28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6023269-524D-4852-9DEF-8130820FD32B}"/>
              </a:ext>
            </a:extLst>
          </p:cNvPr>
          <p:cNvSpPr>
            <a:spLocks noGrp="1"/>
          </p:cNvSpPr>
          <p:nvPr>
            <p:ph type="dt" sz="half" idx="10"/>
          </p:nvPr>
        </p:nvSpPr>
        <p:spPr/>
        <p:txBody>
          <a:bodyPr/>
          <a:lstStyle/>
          <a:p>
            <a:fld id="{4B34DA59-1BBE-4FA1-98F2-3133B780D0A3}" type="datetimeFigureOut">
              <a:rPr lang="en-GB" smtClean="0"/>
              <a:t>08/01/2021</a:t>
            </a:fld>
            <a:endParaRPr lang="en-GB"/>
          </a:p>
        </p:txBody>
      </p:sp>
      <p:sp>
        <p:nvSpPr>
          <p:cNvPr id="5" name="Footer Placeholder 4">
            <a:extLst>
              <a:ext uri="{FF2B5EF4-FFF2-40B4-BE49-F238E27FC236}">
                <a16:creationId xmlns:a16="http://schemas.microsoft.com/office/drawing/2014/main" id="{D1C3C7A3-BCD5-48A7-B4B3-D78AA89A40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392869-F647-4FA4-A3E9-DED309885668}"/>
              </a:ext>
            </a:extLst>
          </p:cNvPr>
          <p:cNvSpPr>
            <a:spLocks noGrp="1"/>
          </p:cNvSpPr>
          <p:nvPr>
            <p:ph type="sldNum" sz="quarter" idx="12"/>
          </p:nvPr>
        </p:nvSpPr>
        <p:spPr/>
        <p:txBody>
          <a:bodyPr/>
          <a:lstStyle/>
          <a:p>
            <a:fld id="{5CC93BE8-73B0-48E6-8B45-6391D65F4E03}" type="slidenum">
              <a:rPr lang="en-GB" smtClean="0"/>
              <a:t>‹#›</a:t>
            </a:fld>
            <a:endParaRPr lang="en-GB"/>
          </a:p>
        </p:txBody>
      </p:sp>
    </p:spTree>
    <p:extLst>
      <p:ext uri="{BB962C8B-B14F-4D97-AF65-F5344CB8AC3E}">
        <p14:creationId xmlns:p14="http://schemas.microsoft.com/office/powerpoint/2010/main" val="937983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93615-CFAF-4118-A5D6-4E9719AC828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435C45-09C6-4DAA-B541-B4F0BC6FC25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BC2F5F-38AC-4331-845B-1AC8D753CF8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0853D43-76E7-48D1-87E5-78EFAF1D2194}"/>
              </a:ext>
            </a:extLst>
          </p:cNvPr>
          <p:cNvSpPr>
            <a:spLocks noGrp="1"/>
          </p:cNvSpPr>
          <p:nvPr>
            <p:ph type="dt" sz="half" idx="10"/>
          </p:nvPr>
        </p:nvSpPr>
        <p:spPr/>
        <p:txBody>
          <a:bodyPr/>
          <a:lstStyle/>
          <a:p>
            <a:fld id="{4B34DA59-1BBE-4FA1-98F2-3133B780D0A3}" type="datetimeFigureOut">
              <a:rPr lang="en-GB" smtClean="0"/>
              <a:t>08/01/2021</a:t>
            </a:fld>
            <a:endParaRPr lang="en-GB"/>
          </a:p>
        </p:txBody>
      </p:sp>
      <p:sp>
        <p:nvSpPr>
          <p:cNvPr id="6" name="Footer Placeholder 5">
            <a:extLst>
              <a:ext uri="{FF2B5EF4-FFF2-40B4-BE49-F238E27FC236}">
                <a16:creationId xmlns:a16="http://schemas.microsoft.com/office/drawing/2014/main" id="{EFFF48F2-FAF2-46C5-AD51-1F2DC1E178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51CFEE-7B5B-4BDE-BDBC-4220C379B200}"/>
              </a:ext>
            </a:extLst>
          </p:cNvPr>
          <p:cNvSpPr>
            <a:spLocks noGrp="1"/>
          </p:cNvSpPr>
          <p:nvPr>
            <p:ph type="sldNum" sz="quarter" idx="12"/>
          </p:nvPr>
        </p:nvSpPr>
        <p:spPr/>
        <p:txBody>
          <a:bodyPr/>
          <a:lstStyle/>
          <a:p>
            <a:fld id="{5CC93BE8-73B0-48E6-8B45-6391D65F4E03}" type="slidenum">
              <a:rPr lang="en-GB" smtClean="0"/>
              <a:t>‹#›</a:t>
            </a:fld>
            <a:endParaRPr lang="en-GB"/>
          </a:p>
        </p:txBody>
      </p:sp>
    </p:spTree>
    <p:extLst>
      <p:ext uri="{BB962C8B-B14F-4D97-AF65-F5344CB8AC3E}">
        <p14:creationId xmlns:p14="http://schemas.microsoft.com/office/powerpoint/2010/main" val="2554507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28ED0-B96A-497F-ADEF-09839EA9721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D4CE85-ECFC-4CDF-8695-988DC28709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DC53FED-BDD3-4183-8B1C-774A0BA25F8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19C6599-F962-49B5-828A-4EBE92641C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AC2EF93-B16E-4230-9E34-E15A3B538E5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0ED5A1C-464D-4E67-B7C9-D21BB9985A07}"/>
              </a:ext>
            </a:extLst>
          </p:cNvPr>
          <p:cNvSpPr>
            <a:spLocks noGrp="1"/>
          </p:cNvSpPr>
          <p:nvPr>
            <p:ph type="dt" sz="half" idx="10"/>
          </p:nvPr>
        </p:nvSpPr>
        <p:spPr/>
        <p:txBody>
          <a:bodyPr/>
          <a:lstStyle/>
          <a:p>
            <a:fld id="{4B34DA59-1BBE-4FA1-98F2-3133B780D0A3}" type="datetimeFigureOut">
              <a:rPr lang="en-GB" smtClean="0"/>
              <a:t>08/01/2021</a:t>
            </a:fld>
            <a:endParaRPr lang="en-GB"/>
          </a:p>
        </p:txBody>
      </p:sp>
      <p:sp>
        <p:nvSpPr>
          <p:cNvPr id="8" name="Footer Placeholder 7">
            <a:extLst>
              <a:ext uri="{FF2B5EF4-FFF2-40B4-BE49-F238E27FC236}">
                <a16:creationId xmlns:a16="http://schemas.microsoft.com/office/drawing/2014/main" id="{DD2E1A11-C040-402A-8C04-48275750BFB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694C6D8-9BB8-4DED-BF66-5165587533D8}"/>
              </a:ext>
            </a:extLst>
          </p:cNvPr>
          <p:cNvSpPr>
            <a:spLocks noGrp="1"/>
          </p:cNvSpPr>
          <p:nvPr>
            <p:ph type="sldNum" sz="quarter" idx="12"/>
          </p:nvPr>
        </p:nvSpPr>
        <p:spPr/>
        <p:txBody>
          <a:bodyPr/>
          <a:lstStyle/>
          <a:p>
            <a:fld id="{5CC93BE8-73B0-48E6-8B45-6391D65F4E03}" type="slidenum">
              <a:rPr lang="en-GB" smtClean="0"/>
              <a:t>‹#›</a:t>
            </a:fld>
            <a:endParaRPr lang="en-GB"/>
          </a:p>
        </p:txBody>
      </p:sp>
    </p:spTree>
    <p:extLst>
      <p:ext uri="{BB962C8B-B14F-4D97-AF65-F5344CB8AC3E}">
        <p14:creationId xmlns:p14="http://schemas.microsoft.com/office/powerpoint/2010/main" val="3709512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208B5-6423-4BD6-9662-ADF5DD24386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7970F7-3460-4101-8447-B5DAB1ADF40A}"/>
              </a:ext>
            </a:extLst>
          </p:cNvPr>
          <p:cNvSpPr>
            <a:spLocks noGrp="1"/>
          </p:cNvSpPr>
          <p:nvPr>
            <p:ph type="dt" sz="half" idx="10"/>
          </p:nvPr>
        </p:nvSpPr>
        <p:spPr/>
        <p:txBody>
          <a:bodyPr/>
          <a:lstStyle/>
          <a:p>
            <a:fld id="{4B34DA59-1BBE-4FA1-98F2-3133B780D0A3}" type="datetimeFigureOut">
              <a:rPr lang="en-GB" smtClean="0"/>
              <a:t>08/01/2021</a:t>
            </a:fld>
            <a:endParaRPr lang="en-GB"/>
          </a:p>
        </p:txBody>
      </p:sp>
      <p:sp>
        <p:nvSpPr>
          <p:cNvPr id="4" name="Footer Placeholder 3">
            <a:extLst>
              <a:ext uri="{FF2B5EF4-FFF2-40B4-BE49-F238E27FC236}">
                <a16:creationId xmlns:a16="http://schemas.microsoft.com/office/drawing/2014/main" id="{3B354B2D-0859-4D3E-8D29-19C2D72C22A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ED0FCF3-7A89-475B-B43E-D84EFDB94D5C}"/>
              </a:ext>
            </a:extLst>
          </p:cNvPr>
          <p:cNvSpPr>
            <a:spLocks noGrp="1"/>
          </p:cNvSpPr>
          <p:nvPr>
            <p:ph type="sldNum" sz="quarter" idx="12"/>
          </p:nvPr>
        </p:nvSpPr>
        <p:spPr/>
        <p:txBody>
          <a:bodyPr/>
          <a:lstStyle/>
          <a:p>
            <a:fld id="{5CC93BE8-73B0-48E6-8B45-6391D65F4E03}" type="slidenum">
              <a:rPr lang="en-GB" smtClean="0"/>
              <a:t>‹#›</a:t>
            </a:fld>
            <a:endParaRPr lang="en-GB"/>
          </a:p>
        </p:txBody>
      </p:sp>
    </p:spTree>
    <p:extLst>
      <p:ext uri="{BB962C8B-B14F-4D97-AF65-F5344CB8AC3E}">
        <p14:creationId xmlns:p14="http://schemas.microsoft.com/office/powerpoint/2010/main" val="3355424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50195C-61F7-4027-A64B-CD6DF8DDD854}"/>
              </a:ext>
            </a:extLst>
          </p:cNvPr>
          <p:cNvSpPr>
            <a:spLocks noGrp="1"/>
          </p:cNvSpPr>
          <p:nvPr>
            <p:ph type="dt" sz="half" idx="10"/>
          </p:nvPr>
        </p:nvSpPr>
        <p:spPr/>
        <p:txBody>
          <a:bodyPr/>
          <a:lstStyle/>
          <a:p>
            <a:fld id="{4B34DA59-1BBE-4FA1-98F2-3133B780D0A3}" type="datetimeFigureOut">
              <a:rPr lang="en-GB" smtClean="0"/>
              <a:t>08/01/2021</a:t>
            </a:fld>
            <a:endParaRPr lang="en-GB"/>
          </a:p>
        </p:txBody>
      </p:sp>
      <p:sp>
        <p:nvSpPr>
          <p:cNvPr id="3" name="Footer Placeholder 2">
            <a:extLst>
              <a:ext uri="{FF2B5EF4-FFF2-40B4-BE49-F238E27FC236}">
                <a16:creationId xmlns:a16="http://schemas.microsoft.com/office/drawing/2014/main" id="{22F83BAA-A8A6-42C2-86AB-A23EA240FA3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AF461DD-A555-4DF6-85D7-B202DC53AB80}"/>
              </a:ext>
            </a:extLst>
          </p:cNvPr>
          <p:cNvSpPr>
            <a:spLocks noGrp="1"/>
          </p:cNvSpPr>
          <p:nvPr>
            <p:ph type="sldNum" sz="quarter" idx="12"/>
          </p:nvPr>
        </p:nvSpPr>
        <p:spPr/>
        <p:txBody>
          <a:bodyPr/>
          <a:lstStyle/>
          <a:p>
            <a:fld id="{5CC93BE8-73B0-48E6-8B45-6391D65F4E03}" type="slidenum">
              <a:rPr lang="en-GB" smtClean="0"/>
              <a:t>‹#›</a:t>
            </a:fld>
            <a:endParaRPr lang="en-GB"/>
          </a:p>
        </p:txBody>
      </p:sp>
    </p:spTree>
    <p:extLst>
      <p:ext uri="{BB962C8B-B14F-4D97-AF65-F5344CB8AC3E}">
        <p14:creationId xmlns:p14="http://schemas.microsoft.com/office/powerpoint/2010/main" val="3316516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9BB4A-8E37-47C5-93E4-7CF0C556AC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D9CEEB2-4DC9-4DB4-AFB4-9AFEE6E6DC4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C10D18-4B8E-4591-BD37-5D036E9253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B3AF50-8116-4ABA-A535-24911C92B380}"/>
              </a:ext>
            </a:extLst>
          </p:cNvPr>
          <p:cNvSpPr>
            <a:spLocks noGrp="1"/>
          </p:cNvSpPr>
          <p:nvPr>
            <p:ph type="dt" sz="half" idx="10"/>
          </p:nvPr>
        </p:nvSpPr>
        <p:spPr/>
        <p:txBody>
          <a:bodyPr/>
          <a:lstStyle/>
          <a:p>
            <a:fld id="{4B34DA59-1BBE-4FA1-98F2-3133B780D0A3}" type="datetimeFigureOut">
              <a:rPr lang="en-GB" smtClean="0"/>
              <a:t>08/01/2021</a:t>
            </a:fld>
            <a:endParaRPr lang="en-GB"/>
          </a:p>
        </p:txBody>
      </p:sp>
      <p:sp>
        <p:nvSpPr>
          <p:cNvPr id="6" name="Footer Placeholder 5">
            <a:extLst>
              <a:ext uri="{FF2B5EF4-FFF2-40B4-BE49-F238E27FC236}">
                <a16:creationId xmlns:a16="http://schemas.microsoft.com/office/drawing/2014/main" id="{3766785F-78D0-439F-AA18-8C032B7C96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39BB21-D137-4E50-9B52-AEA3E89523BD}"/>
              </a:ext>
            </a:extLst>
          </p:cNvPr>
          <p:cNvSpPr>
            <a:spLocks noGrp="1"/>
          </p:cNvSpPr>
          <p:nvPr>
            <p:ph type="sldNum" sz="quarter" idx="12"/>
          </p:nvPr>
        </p:nvSpPr>
        <p:spPr/>
        <p:txBody>
          <a:bodyPr/>
          <a:lstStyle/>
          <a:p>
            <a:fld id="{5CC93BE8-73B0-48E6-8B45-6391D65F4E03}" type="slidenum">
              <a:rPr lang="en-GB" smtClean="0"/>
              <a:t>‹#›</a:t>
            </a:fld>
            <a:endParaRPr lang="en-GB"/>
          </a:p>
        </p:txBody>
      </p:sp>
    </p:spTree>
    <p:extLst>
      <p:ext uri="{BB962C8B-B14F-4D97-AF65-F5344CB8AC3E}">
        <p14:creationId xmlns:p14="http://schemas.microsoft.com/office/powerpoint/2010/main" val="2461220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D21F2-34AF-4390-8874-4B21D6F155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B78677C-C87F-47DA-B824-50F0CF73A7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DB8F907-FFF4-4987-A7EB-28C41E3E29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C4ADC8-D48F-47A5-BC57-B92802392B3A}"/>
              </a:ext>
            </a:extLst>
          </p:cNvPr>
          <p:cNvSpPr>
            <a:spLocks noGrp="1"/>
          </p:cNvSpPr>
          <p:nvPr>
            <p:ph type="dt" sz="half" idx="10"/>
          </p:nvPr>
        </p:nvSpPr>
        <p:spPr/>
        <p:txBody>
          <a:bodyPr/>
          <a:lstStyle/>
          <a:p>
            <a:fld id="{4B34DA59-1BBE-4FA1-98F2-3133B780D0A3}" type="datetimeFigureOut">
              <a:rPr lang="en-GB" smtClean="0"/>
              <a:t>08/01/2021</a:t>
            </a:fld>
            <a:endParaRPr lang="en-GB"/>
          </a:p>
        </p:txBody>
      </p:sp>
      <p:sp>
        <p:nvSpPr>
          <p:cNvPr id="6" name="Footer Placeholder 5">
            <a:extLst>
              <a:ext uri="{FF2B5EF4-FFF2-40B4-BE49-F238E27FC236}">
                <a16:creationId xmlns:a16="http://schemas.microsoft.com/office/drawing/2014/main" id="{A0CDB59D-BBEB-4789-BD99-2BEEB248B4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94B41C-D5A7-41A4-80A5-7B1223B1A472}"/>
              </a:ext>
            </a:extLst>
          </p:cNvPr>
          <p:cNvSpPr>
            <a:spLocks noGrp="1"/>
          </p:cNvSpPr>
          <p:nvPr>
            <p:ph type="sldNum" sz="quarter" idx="12"/>
          </p:nvPr>
        </p:nvSpPr>
        <p:spPr/>
        <p:txBody>
          <a:bodyPr/>
          <a:lstStyle/>
          <a:p>
            <a:fld id="{5CC93BE8-73B0-48E6-8B45-6391D65F4E03}" type="slidenum">
              <a:rPr lang="en-GB" smtClean="0"/>
              <a:t>‹#›</a:t>
            </a:fld>
            <a:endParaRPr lang="en-GB"/>
          </a:p>
        </p:txBody>
      </p:sp>
    </p:spTree>
    <p:extLst>
      <p:ext uri="{BB962C8B-B14F-4D97-AF65-F5344CB8AC3E}">
        <p14:creationId xmlns:p14="http://schemas.microsoft.com/office/powerpoint/2010/main" val="2915387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5523C-72C3-4A45-8976-45390A53752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2C3AA6-EA06-4095-A61D-F69414F143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0610464-BBE6-4ACE-8A55-78984C7EB3BC}"/>
              </a:ext>
            </a:extLst>
          </p:cNvPr>
          <p:cNvSpPr>
            <a:spLocks noGrp="1"/>
          </p:cNvSpPr>
          <p:nvPr>
            <p:ph type="dt" sz="half" idx="10"/>
          </p:nvPr>
        </p:nvSpPr>
        <p:spPr/>
        <p:txBody>
          <a:bodyPr/>
          <a:lstStyle/>
          <a:p>
            <a:fld id="{4B34DA59-1BBE-4FA1-98F2-3133B780D0A3}" type="datetimeFigureOut">
              <a:rPr lang="en-GB" smtClean="0"/>
              <a:t>08/01/2021</a:t>
            </a:fld>
            <a:endParaRPr lang="en-GB"/>
          </a:p>
        </p:txBody>
      </p:sp>
      <p:sp>
        <p:nvSpPr>
          <p:cNvPr id="5" name="Footer Placeholder 4">
            <a:extLst>
              <a:ext uri="{FF2B5EF4-FFF2-40B4-BE49-F238E27FC236}">
                <a16:creationId xmlns:a16="http://schemas.microsoft.com/office/drawing/2014/main" id="{A704E7AC-CBA5-482C-A212-E8762911E7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868364-E7D7-4635-B93B-D5BE112127FE}"/>
              </a:ext>
            </a:extLst>
          </p:cNvPr>
          <p:cNvSpPr>
            <a:spLocks noGrp="1"/>
          </p:cNvSpPr>
          <p:nvPr>
            <p:ph type="sldNum" sz="quarter" idx="12"/>
          </p:nvPr>
        </p:nvSpPr>
        <p:spPr/>
        <p:txBody>
          <a:bodyPr/>
          <a:lstStyle/>
          <a:p>
            <a:fld id="{5CC93BE8-73B0-48E6-8B45-6391D65F4E03}" type="slidenum">
              <a:rPr lang="en-GB" smtClean="0"/>
              <a:t>‹#›</a:t>
            </a:fld>
            <a:endParaRPr lang="en-GB"/>
          </a:p>
        </p:txBody>
      </p:sp>
    </p:spTree>
    <p:extLst>
      <p:ext uri="{BB962C8B-B14F-4D97-AF65-F5344CB8AC3E}">
        <p14:creationId xmlns:p14="http://schemas.microsoft.com/office/powerpoint/2010/main" val="3082152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F0157C-8364-45E4-9562-12C237D9482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74E0A5E-219F-4364-A51A-0AD180B0104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9178A3-C7CC-4542-8256-2E5E6A842C94}"/>
              </a:ext>
            </a:extLst>
          </p:cNvPr>
          <p:cNvSpPr>
            <a:spLocks noGrp="1"/>
          </p:cNvSpPr>
          <p:nvPr>
            <p:ph type="dt" sz="half" idx="10"/>
          </p:nvPr>
        </p:nvSpPr>
        <p:spPr/>
        <p:txBody>
          <a:bodyPr/>
          <a:lstStyle/>
          <a:p>
            <a:fld id="{4B34DA59-1BBE-4FA1-98F2-3133B780D0A3}" type="datetimeFigureOut">
              <a:rPr lang="en-GB" smtClean="0"/>
              <a:t>08/01/2021</a:t>
            </a:fld>
            <a:endParaRPr lang="en-GB"/>
          </a:p>
        </p:txBody>
      </p:sp>
      <p:sp>
        <p:nvSpPr>
          <p:cNvPr id="5" name="Footer Placeholder 4">
            <a:extLst>
              <a:ext uri="{FF2B5EF4-FFF2-40B4-BE49-F238E27FC236}">
                <a16:creationId xmlns:a16="http://schemas.microsoft.com/office/drawing/2014/main" id="{57F7AE29-248F-4C34-9EB0-FB1FEE9ED7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43FE04-EBBD-4265-93D1-42F111DB6280}"/>
              </a:ext>
            </a:extLst>
          </p:cNvPr>
          <p:cNvSpPr>
            <a:spLocks noGrp="1"/>
          </p:cNvSpPr>
          <p:nvPr>
            <p:ph type="sldNum" sz="quarter" idx="12"/>
          </p:nvPr>
        </p:nvSpPr>
        <p:spPr/>
        <p:txBody>
          <a:bodyPr/>
          <a:lstStyle/>
          <a:p>
            <a:fld id="{5CC93BE8-73B0-48E6-8B45-6391D65F4E03}" type="slidenum">
              <a:rPr lang="en-GB" smtClean="0"/>
              <a:t>‹#›</a:t>
            </a:fld>
            <a:endParaRPr lang="en-GB"/>
          </a:p>
        </p:txBody>
      </p:sp>
    </p:spTree>
    <p:extLst>
      <p:ext uri="{BB962C8B-B14F-4D97-AF65-F5344CB8AC3E}">
        <p14:creationId xmlns:p14="http://schemas.microsoft.com/office/powerpoint/2010/main" val="2024397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085DD33-FE12-4451-8313-FCEA3FD52F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AAB085-8663-4068-BE6D-9242B78E6CC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D9EC39-C741-42CE-8E49-D0ED8A415A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34DA59-1BBE-4FA1-98F2-3133B780D0A3}" type="datetimeFigureOut">
              <a:rPr lang="en-GB" smtClean="0"/>
              <a:t>08/01/2021</a:t>
            </a:fld>
            <a:endParaRPr lang="en-GB"/>
          </a:p>
        </p:txBody>
      </p:sp>
      <p:sp>
        <p:nvSpPr>
          <p:cNvPr id="5" name="Footer Placeholder 4">
            <a:extLst>
              <a:ext uri="{FF2B5EF4-FFF2-40B4-BE49-F238E27FC236}">
                <a16:creationId xmlns:a16="http://schemas.microsoft.com/office/drawing/2014/main" id="{5A1B2B74-72FF-40F5-BFD1-CBF94315B7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2A90A55-9815-47E5-81DC-4ED7A09363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C93BE8-73B0-48E6-8B45-6391D65F4E03}" type="slidenum">
              <a:rPr lang="en-GB" smtClean="0"/>
              <a:t>‹#›</a:t>
            </a:fld>
            <a:endParaRPr lang="en-GB"/>
          </a:p>
        </p:txBody>
      </p:sp>
    </p:spTree>
    <p:extLst>
      <p:ext uri="{BB962C8B-B14F-4D97-AF65-F5344CB8AC3E}">
        <p14:creationId xmlns:p14="http://schemas.microsoft.com/office/powerpoint/2010/main" val="10499717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literacyshed.com/takingflight.html" TargetMode="Externa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2.xml"/><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png"/><Relationship Id="rId11" Type="http://schemas.openxmlformats.org/officeDocument/2006/relationships/image" Target="../media/image5.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notesSlide" Target="../notesSlides/notesSlide3.xml"/><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7.xml"/><Relationship Id="rId7" Type="http://schemas.openxmlformats.org/officeDocument/2006/relationships/image" Target="../media/image16.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notesSlide" Target="../notesSlides/notesSlide5.xml"/><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2FE4F-520F-404C-AD8C-C50A1758E93C}"/>
              </a:ext>
            </a:extLst>
          </p:cNvPr>
          <p:cNvSpPr>
            <a:spLocks noGrp="1"/>
          </p:cNvSpPr>
          <p:nvPr>
            <p:ph type="title"/>
          </p:nvPr>
        </p:nvSpPr>
        <p:spPr/>
        <p:txBody>
          <a:bodyPr>
            <a:normAutofit fontScale="90000"/>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Please watch - Taking Flight</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2"/>
              </a:rPr>
              <a:t>https://www.literacyshed.com/takingflight.html</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Tree>
    <p:extLst>
      <p:ext uri="{BB962C8B-B14F-4D97-AF65-F5344CB8AC3E}">
        <p14:creationId xmlns:p14="http://schemas.microsoft.com/office/powerpoint/2010/main" val="1344866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DC2F1-6A60-46BF-A41A-9DFAA1715B8F}"/>
              </a:ext>
            </a:extLst>
          </p:cNvPr>
          <p:cNvSpPr>
            <a:spLocks noGrp="1"/>
          </p:cNvSpPr>
          <p:nvPr>
            <p:ph type="title"/>
          </p:nvPr>
        </p:nvSpPr>
        <p:spPr>
          <a:xfrm>
            <a:off x="838200" y="1237322"/>
            <a:ext cx="10515600" cy="1325563"/>
          </a:xfrm>
        </p:spPr>
        <p:txBody>
          <a:bodyPr>
            <a:noAutofit/>
          </a:bodyPr>
          <a:lstStyle/>
          <a:p>
            <a:pPr>
              <a:lnSpc>
                <a:spcPct val="107000"/>
              </a:lnSpc>
              <a:spcAft>
                <a:spcPts val="800"/>
              </a:spcAft>
            </a:pPr>
            <a:r>
              <a:rPr lang="en-GB" sz="4000" dirty="0">
                <a:effectLst/>
                <a:latin typeface="Calibri" panose="020F0502020204030204" pitchFamily="34" charset="0"/>
                <a:ea typeface="Calibri" panose="020F0502020204030204" pitchFamily="34" charset="0"/>
                <a:cs typeface="Times New Roman" panose="02020603050405020304" pitchFamily="18" charset="0"/>
              </a:rPr>
              <a:t>Today you are going to write the middle of your adventure story.</a:t>
            </a:r>
            <a:br>
              <a:rPr lang="en-GB" sz="4000" dirty="0">
                <a:effectLst/>
                <a:latin typeface="Calibri" panose="020F0502020204030204" pitchFamily="34" charset="0"/>
                <a:ea typeface="Calibri" panose="020F0502020204030204" pitchFamily="34" charset="0"/>
                <a:cs typeface="Times New Roman" panose="02020603050405020304" pitchFamily="18" charset="0"/>
              </a:rPr>
            </a:br>
            <a:r>
              <a:rPr lang="en-GB" sz="4000" dirty="0">
                <a:effectLst/>
                <a:latin typeface="Calibri" panose="020F0502020204030204" pitchFamily="34" charset="0"/>
                <a:ea typeface="Calibri" panose="020F0502020204030204" pitchFamily="34" charset="0"/>
                <a:cs typeface="Times New Roman" panose="02020603050405020304" pitchFamily="18" charset="0"/>
              </a:rPr>
              <a:t> </a:t>
            </a:r>
            <a:br>
              <a:rPr lang="en-GB" sz="4000" dirty="0">
                <a:effectLst/>
                <a:latin typeface="Calibri" panose="020F0502020204030204" pitchFamily="34" charset="0"/>
                <a:ea typeface="Calibri" panose="020F0502020204030204" pitchFamily="34" charset="0"/>
                <a:cs typeface="Times New Roman" panose="02020603050405020304" pitchFamily="18" charset="0"/>
              </a:rPr>
            </a:br>
            <a:endParaRPr lang="en-GB" sz="4000" dirty="0"/>
          </a:p>
        </p:txBody>
      </p:sp>
      <p:sp>
        <p:nvSpPr>
          <p:cNvPr id="4" name="TextBox 3">
            <a:extLst>
              <a:ext uri="{FF2B5EF4-FFF2-40B4-BE49-F238E27FC236}">
                <a16:creationId xmlns:a16="http://schemas.microsoft.com/office/drawing/2014/main" id="{F1DA5F86-D942-4618-970D-BC93823FA757}"/>
              </a:ext>
            </a:extLst>
          </p:cNvPr>
          <p:cNvSpPr txBox="1"/>
          <p:nvPr/>
        </p:nvSpPr>
        <p:spPr>
          <a:xfrm>
            <a:off x="838200" y="2331288"/>
            <a:ext cx="6098344" cy="2666692"/>
          </a:xfrm>
          <a:prstGeom prst="rect">
            <a:avLst/>
          </a:prstGeom>
          <a:noFill/>
        </p:spPr>
        <p:txBody>
          <a:bodyPr wrap="square">
            <a:spAutoFit/>
          </a:bodyPr>
          <a:lstStyle/>
          <a:p>
            <a:pPr>
              <a:lnSpc>
                <a:spcPct val="107000"/>
              </a:lnSpc>
              <a:spcAft>
                <a:spcPts val="800"/>
              </a:spcAft>
            </a:pPr>
            <a:r>
              <a:rPr lang="en-GB" sz="1800" b="1" u="sng" dirty="0">
                <a:effectLst/>
                <a:latin typeface="Calibri" panose="020F0502020204030204" pitchFamily="34" charset="0"/>
                <a:ea typeface="Calibri" panose="020F0502020204030204" pitchFamily="34" charset="0"/>
                <a:cs typeface="Times New Roman" panose="02020603050405020304" pitchFamily="18" charset="0"/>
              </a:rPr>
              <a:t>Success Criteria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u="none" strike="noStrike"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will need to include a resolution where the characters solve the dilemma.</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will need to include dialogue (speech)</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will need to include short, snappy sentences for effect.</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4198483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15D0A62-552E-486A-A46A-489731321784}"/>
              </a:ext>
            </a:extLst>
          </p:cNvPr>
          <p:cNvPicPr>
            <a:picLocks noChangeAspect="1"/>
          </p:cNvPicPr>
          <p:nvPr/>
        </p:nvPicPr>
        <p:blipFill>
          <a:blip r:embed="rId5"/>
          <a:stretch>
            <a:fillRect/>
          </a:stretch>
        </p:blipFill>
        <p:spPr>
          <a:xfrm>
            <a:off x="451555" y="305138"/>
            <a:ext cx="2955117" cy="1550166"/>
          </a:xfrm>
          <a:prstGeom prst="rect">
            <a:avLst/>
          </a:prstGeom>
        </p:spPr>
      </p:pic>
      <p:pic>
        <p:nvPicPr>
          <p:cNvPr id="13" name="Picture 12">
            <a:extLst>
              <a:ext uri="{FF2B5EF4-FFF2-40B4-BE49-F238E27FC236}">
                <a16:creationId xmlns:a16="http://schemas.microsoft.com/office/drawing/2014/main" id="{74433DD9-D0BF-464A-ABDF-3C1DC84CEABF}"/>
              </a:ext>
            </a:extLst>
          </p:cNvPr>
          <p:cNvPicPr>
            <a:picLocks noChangeAspect="1"/>
          </p:cNvPicPr>
          <p:nvPr/>
        </p:nvPicPr>
        <p:blipFill>
          <a:blip r:embed="rId6"/>
          <a:stretch>
            <a:fillRect/>
          </a:stretch>
        </p:blipFill>
        <p:spPr>
          <a:xfrm>
            <a:off x="3895418" y="305138"/>
            <a:ext cx="2955117" cy="1637467"/>
          </a:xfrm>
          <a:prstGeom prst="rect">
            <a:avLst/>
          </a:prstGeom>
        </p:spPr>
      </p:pic>
      <p:pic>
        <p:nvPicPr>
          <p:cNvPr id="15" name="Picture 14">
            <a:extLst>
              <a:ext uri="{FF2B5EF4-FFF2-40B4-BE49-F238E27FC236}">
                <a16:creationId xmlns:a16="http://schemas.microsoft.com/office/drawing/2014/main" id="{2E636592-DB72-48CA-BAD2-934655D560FE}"/>
              </a:ext>
            </a:extLst>
          </p:cNvPr>
          <p:cNvPicPr>
            <a:picLocks noChangeAspect="1"/>
          </p:cNvPicPr>
          <p:nvPr/>
        </p:nvPicPr>
        <p:blipFill>
          <a:blip r:embed="rId7"/>
          <a:stretch>
            <a:fillRect/>
          </a:stretch>
        </p:blipFill>
        <p:spPr>
          <a:xfrm>
            <a:off x="7199002" y="343824"/>
            <a:ext cx="3009021" cy="1637467"/>
          </a:xfrm>
          <a:prstGeom prst="rect">
            <a:avLst/>
          </a:prstGeom>
        </p:spPr>
      </p:pic>
      <p:pic>
        <p:nvPicPr>
          <p:cNvPr id="19" name="Picture 18">
            <a:extLst>
              <a:ext uri="{FF2B5EF4-FFF2-40B4-BE49-F238E27FC236}">
                <a16:creationId xmlns:a16="http://schemas.microsoft.com/office/drawing/2014/main" id="{4AE93E90-9E70-4032-AB69-922E38A9DCF3}"/>
              </a:ext>
            </a:extLst>
          </p:cNvPr>
          <p:cNvPicPr>
            <a:picLocks noChangeAspect="1"/>
          </p:cNvPicPr>
          <p:nvPr/>
        </p:nvPicPr>
        <p:blipFill>
          <a:blip r:embed="rId8"/>
          <a:stretch>
            <a:fillRect/>
          </a:stretch>
        </p:blipFill>
        <p:spPr>
          <a:xfrm>
            <a:off x="557388" y="3316458"/>
            <a:ext cx="4111093" cy="2235209"/>
          </a:xfrm>
          <a:prstGeom prst="rect">
            <a:avLst/>
          </a:prstGeom>
        </p:spPr>
      </p:pic>
      <p:sp>
        <p:nvSpPr>
          <p:cNvPr id="3" name="TextBox 2">
            <a:extLst>
              <a:ext uri="{FF2B5EF4-FFF2-40B4-BE49-F238E27FC236}">
                <a16:creationId xmlns:a16="http://schemas.microsoft.com/office/drawing/2014/main" id="{7B7B0D24-3572-4594-9A77-BD06784C000D}"/>
              </a:ext>
            </a:extLst>
          </p:cNvPr>
          <p:cNvSpPr txBox="1"/>
          <p:nvPr/>
        </p:nvSpPr>
        <p:spPr>
          <a:xfrm>
            <a:off x="168812" y="1981291"/>
            <a:ext cx="3237860" cy="1200329"/>
          </a:xfrm>
          <a:prstGeom prst="rect">
            <a:avLst/>
          </a:prstGeom>
          <a:noFill/>
        </p:spPr>
        <p:txBody>
          <a:bodyPr wrap="square" rtlCol="0">
            <a:spAutoFit/>
          </a:bodyPr>
          <a:lstStyle/>
          <a:p>
            <a:r>
              <a:rPr lang="en-GB" dirty="0"/>
              <a:t>New paragraph</a:t>
            </a:r>
          </a:p>
          <a:p>
            <a:r>
              <a:rPr lang="en-GB" dirty="0">
                <a:highlight>
                  <a:srgbClr val="00FF00"/>
                </a:highlight>
              </a:rPr>
              <a:t>What could your sentence opener be?  </a:t>
            </a:r>
            <a:r>
              <a:rPr lang="en-GB" dirty="0"/>
              <a:t>Try not to start with then, the, Tony or Grandad.</a:t>
            </a:r>
          </a:p>
        </p:txBody>
      </p:sp>
      <p:sp>
        <p:nvSpPr>
          <p:cNvPr id="4" name="TextBox 3">
            <a:extLst>
              <a:ext uri="{FF2B5EF4-FFF2-40B4-BE49-F238E27FC236}">
                <a16:creationId xmlns:a16="http://schemas.microsoft.com/office/drawing/2014/main" id="{22CF286D-9C47-48E0-993B-71BF1DC68A1A}"/>
              </a:ext>
            </a:extLst>
          </p:cNvPr>
          <p:cNvSpPr txBox="1"/>
          <p:nvPr/>
        </p:nvSpPr>
        <p:spPr>
          <a:xfrm>
            <a:off x="4668481" y="2152357"/>
            <a:ext cx="4348910" cy="646331"/>
          </a:xfrm>
          <a:prstGeom prst="rect">
            <a:avLst/>
          </a:prstGeom>
          <a:noFill/>
        </p:spPr>
        <p:txBody>
          <a:bodyPr wrap="square" rtlCol="0">
            <a:spAutoFit/>
          </a:bodyPr>
          <a:lstStyle/>
          <a:p>
            <a:r>
              <a:rPr lang="en-GB" dirty="0"/>
              <a:t>Escaped Monkeys.  Write some key words.  What do you see, hear, smell and feel?</a:t>
            </a:r>
          </a:p>
        </p:txBody>
      </p:sp>
      <p:sp>
        <p:nvSpPr>
          <p:cNvPr id="5" name="TextBox 4">
            <a:extLst>
              <a:ext uri="{FF2B5EF4-FFF2-40B4-BE49-F238E27FC236}">
                <a16:creationId xmlns:a16="http://schemas.microsoft.com/office/drawing/2014/main" id="{020C48A0-8EEB-444C-AD07-2659CBC0897B}"/>
              </a:ext>
            </a:extLst>
          </p:cNvPr>
          <p:cNvSpPr txBox="1"/>
          <p:nvPr/>
        </p:nvSpPr>
        <p:spPr>
          <a:xfrm>
            <a:off x="914399" y="5838092"/>
            <a:ext cx="5345723" cy="369332"/>
          </a:xfrm>
          <a:prstGeom prst="rect">
            <a:avLst/>
          </a:prstGeom>
          <a:noFill/>
        </p:spPr>
        <p:txBody>
          <a:bodyPr wrap="square" rtlCol="0">
            <a:spAutoFit/>
          </a:bodyPr>
          <a:lstStyle/>
          <a:p>
            <a:r>
              <a:rPr lang="en-GB" dirty="0"/>
              <a:t>Can you add the words buoyancy and float?</a:t>
            </a:r>
          </a:p>
        </p:txBody>
      </p:sp>
      <p:pic>
        <p:nvPicPr>
          <p:cNvPr id="6" name="Recorded Sound">
            <a:hlinkClick r:id="" action="ppaction://media"/>
            <a:extLst>
              <a:ext uri="{FF2B5EF4-FFF2-40B4-BE49-F238E27FC236}">
                <a16:creationId xmlns:a16="http://schemas.microsoft.com/office/drawing/2014/main" id="{FA2BB4DF-D7DA-4D2D-AC6A-497CDBBC768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00040" y="4374274"/>
            <a:ext cx="609600" cy="609600"/>
          </a:xfrm>
          <a:prstGeom prst="rect">
            <a:avLst/>
          </a:prstGeom>
        </p:spPr>
      </p:pic>
    </p:spTree>
    <p:extLst>
      <p:ext uri="{BB962C8B-B14F-4D97-AF65-F5344CB8AC3E}">
        <p14:creationId xmlns:p14="http://schemas.microsoft.com/office/powerpoint/2010/main" val="1596294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21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476B75-EB70-44B4-9B49-58DBC7A4E059}"/>
              </a:ext>
            </a:extLst>
          </p:cNvPr>
          <p:cNvPicPr>
            <a:picLocks noChangeAspect="1"/>
          </p:cNvPicPr>
          <p:nvPr/>
        </p:nvPicPr>
        <p:blipFill>
          <a:blip r:embed="rId5"/>
          <a:stretch>
            <a:fillRect/>
          </a:stretch>
        </p:blipFill>
        <p:spPr>
          <a:xfrm>
            <a:off x="235559" y="3734973"/>
            <a:ext cx="4259325" cy="2366950"/>
          </a:xfrm>
          <a:prstGeom prst="rect">
            <a:avLst/>
          </a:prstGeom>
        </p:spPr>
      </p:pic>
      <p:pic>
        <p:nvPicPr>
          <p:cNvPr id="5" name="Picture 4">
            <a:extLst>
              <a:ext uri="{FF2B5EF4-FFF2-40B4-BE49-F238E27FC236}">
                <a16:creationId xmlns:a16="http://schemas.microsoft.com/office/drawing/2014/main" id="{E60C1852-05D0-4C22-9A0A-C3BC2D09EAAB}"/>
              </a:ext>
            </a:extLst>
          </p:cNvPr>
          <p:cNvPicPr>
            <a:picLocks noChangeAspect="1"/>
          </p:cNvPicPr>
          <p:nvPr/>
        </p:nvPicPr>
        <p:blipFill>
          <a:blip r:embed="rId6"/>
          <a:stretch>
            <a:fillRect/>
          </a:stretch>
        </p:blipFill>
        <p:spPr>
          <a:xfrm>
            <a:off x="4812497" y="3734973"/>
            <a:ext cx="3936106" cy="2128302"/>
          </a:xfrm>
          <a:prstGeom prst="rect">
            <a:avLst/>
          </a:prstGeom>
        </p:spPr>
      </p:pic>
      <p:pic>
        <p:nvPicPr>
          <p:cNvPr id="7" name="Picture 6">
            <a:extLst>
              <a:ext uri="{FF2B5EF4-FFF2-40B4-BE49-F238E27FC236}">
                <a16:creationId xmlns:a16="http://schemas.microsoft.com/office/drawing/2014/main" id="{7DA7D3EE-6975-44CD-850C-EC9A3FE706D0}"/>
              </a:ext>
            </a:extLst>
          </p:cNvPr>
          <p:cNvPicPr>
            <a:picLocks noChangeAspect="1"/>
          </p:cNvPicPr>
          <p:nvPr/>
        </p:nvPicPr>
        <p:blipFill>
          <a:blip r:embed="rId7"/>
          <a:stretch>
            <a:fillRect/>
          </a:stretch>
        </p:blipFill>
        <p:spPr>
          <a:xfrm>
            <a:off x="3289321" y="756077"/>
            <a:ext cx="3491229" cy="1986546"/>
          </a:xfrm>
          <a:prstGeom prst="rect">
            <a:avLst/>
          </a:prstGeom>
        </p:spPr>
      </p:pic>
      <p:pic>
        <p:nvPicPr>
          <p:cNvPr id="9" name="Picture 8">
            <a:extLst>
              <a:ext uri="{FF2B5EF4-FFF2-40B4-BE49-F238E27FC236}">
                <a16:creationId xmlns:a16="http://schemas.microsoft.com/office/drawing/2014/main" id="{457DE844-9368-4A9A-84FD-FB2CCA5594A4}"/>
              </a:ext>
            </a:extLst>
          </p:cNvPr>
          <p:cNvPicPr>
            <a:picLocks noChangeAspect="1"/>
          </p:cNvPicPr>
          <p:nvPr/>
        </p:nvPicPr>
        <p:blipFill>
          <a:blip r:embed="rId8"/>
          <a:stretch>
            <a:fillRect/>
          </a:stretch>
        </p:blipFill>
        <p:spPr>
          <a:xfrm>
            <a:off x="7452083" y="728519"/>
            <a:ext cx="3576738" cy="1986546"/>
          </a:xfrm>
          <a:prstGeom prst="rect">
            <a:avLst/>
          </a:prstGeom>
        </p:spPr>
      </p:pic>
      <p:pic>
        <p:nvPicPr>
          <p:cNvPr id="11" name="Picture 10">
            <a:extLst>
              <a:ext uri="{FF2B5EF4-FFF2-40B4-BE49-F238E27FC236}">
                <a16:creationId xmlns:a16="http://schemas.microsoft.com/office/drawing/2014/main" id="{DDB5A5C3-10C9-45FA-BE89-653D3EBA0EDA}"/>
              </a:ext>
            </a:extLst>
          </p:cNvPr>
          <p:cNvPicPr>
            <a:picLocks noChangeAspect="1"/>
          </p:cNvPicPr>
          <p:nvPr/>
        </p:nvPicPr>
        <p:blipFill>
          <a:blip r:embed="rId9"/>
          <a:stretch>
            <a:fillRect/>
          </a:stretch>
        </p:blipFill>
        <p:spPr>
          <a:xfrm>
            <a:off x="9066216" y="4213829"/>
            <a:ext cx="2936907" cy="1649445"/>
          </a:xfrm>
          <a:prstGeom prst="rect">
            <a:avLst/>
          </a:prstGeom>
        </p:spPr>
      </p:pic>
      <p:pic>
        <p:nvPicPr>
          <p:cNvPr id="12" name="Picture 11">
            <a:extLst>
              <a:ext uri="{FF2B5EF4-FFF2-40B4-BE49-F238E27FC236}">
                <a16:creationId xmlns:a16="http://schemas.microsoft.com/office/drawing/2014/main" id="{5E64ADC7-7BC4-45C1-8F61-842B29D32BE6}"/>
              </a:ext>
            </a:extLst>
          </p:cNvPr>
          <p:cNvPicPr>
            <a:picLocks noChangeAspect="1"/>
          </p:cNvPicPr>
          <p:nvPr/>
        </p:nvPicPr>
        <p:blipFill>
          <a:blip r:embed="rId10"/>
          <a:stretch>
            <a:fillRect/>
          </a:stretch>
        </p:blipFill>
        <p:spPr>
          <a:xfrm>
            <a:off x="349245" y="728519"/>
            <a:ext cx="2932887" cy="1578583"/>
          </a:xfrm>
          <a:prstGeom prst="rect">
            <a:avLst/>
          </a:prstGeom>
        </p:spPr>
      </p:pic>
      <p:sp>
        <p:nvSpPr>
          <p:cNvPr id="2" name="TextBox 1">
            <a:extLst>
              <a:ext uri="{FF2B5EF4-FFF2-40B4-BE49-F238E27FC236}">
                <a16:creationId xmlns:a16="http://schemas.microsoft.com/office/drawing/2014/main" id="{1AA0AADA-EEDB-4166-8C53-1670DA26C0D8}"/>
              </a:ext>
            </a:extLst>
          </p:cNvPr>
          <p:cNvSpPr txBox="1"/>
          <p:nvPr/>
        </p:nvSpPr>
        <p:spPr>
          <a:xfrm>
            <a:off x="406043" y="2384363"/>
            <a:ext cx="2876089" cy="1200329"/>
          </a:xfrm>
          <a:prstGeom prst="rect">
            <a:avLst/>
          </a:prstGeom>
          <a:noFill/>
        </p:spPr>
        <p:txBody>
          <a:bodyPr wrap="square" rtlCol="0">
            <a:spAutoFit/>
          </a:bodyPr>
          <a:lstStyle/>
          <a:p>
            <a:r>
              <a:rPr lang="en-GB" dirty="0"/>
              <a:t>New paragraph.  </a:t>
            </a:r>
            <a:r>
              <a:rPr lang="en-GB" dirty="0">
                <a:highlight>
                  <a:srgbClr val="00FF00"/>
                </a:highlight>
              </a:rPr>
              <a:t>Think of a sentence starter that starts with an adverb. </a:t>
            </a:r>
            <a:r>
              <a:rPr lang="en-GB" dirty="0"/>
              <a:t> For example:  Quickly</a:t>
            </a:r>
          </a:p>
        </p:txBody>
      </p:sp>
      <p:sp>
        <p:nvSpPr>
          <p:cNvPr id="4" name="TextBox 3">
            <a:extLst>
              <a:ext uri="{FF2B5EF4-FFF2-40B4-BE49-F238E27FC236}">
                <a16:creationId xmlns:a16="http://schemas.microsoft.com/office/drawing/2014/main" id="{39DBECB6-B737-4781-89BB-48A32EB2B630}"/>
              </a:ext>
            </a:extLst>
          </p:cNvPr>
          <p:cNvSpPr txBox="1"/>
          <p:nvPr/>
        </p:nvSpPr>
        <p:spPr>
          <a:xfrm>
            <a:off x="4494884" y="2926080"/>
            <a:ext cx="4414986" cy="646331"/>
          </a:xfrm>
          <a:prstGeom prst="rect">
            <a:avLst/>
          </a:prstGeom>
          <a:noFill/>
        </p:spPr>
        <p:txBody>
          <a:bodyPr wrap="square" rtlCol="0">
            <a:spAutoFit/>
          </a:bodyPr>
          <a:lstStyle/>
          <a:p>
            <a:r>
              <a:rPr lang="en-GB" dirty="0">
                <a:highlight>
                  <a:srgbClr val="FF0000"/>
                </a:highlight>
              </a:rPr>
              <a:t>Dialogue  (speech) </a:t>
            </a:r>
            <a:r>
              <a:rPr lang="en-GB" dirty="0"/>
              <a:t>What do Tony and grandad say to each other?</a:t>
            </a:r>
          </a:p>
        </p:txBody>
      </p:sp>
      <p:sp>
        <p:nvSpPr>
          <p:cNvPr id="6" name="TextBox 5">
            <a:extLst>
              <a:ext uri="{FF2B5EF4-FFF2-40B4-BE49-F238E27FC236}">
                <a16:creationId xmlns:a16="http://schemas.microsoft.com/office/drawing/2014/main" id="{EC4C9E56-55CC-474E-9C71-D699AA4B3D5A}"/>
              </a:ext>
            </a:extLst>
          </p:cNvPr>
          <p:cNvSpPr txBox="1"/>
          <p:nvPr/>
        </p:nvSpPr>
        <p:spPr>
          <a:xfrm>
            <a:off x="3438750" y="6101923"/>
            <a:ext cx="3263627" cy="646331"/>
          </a:xfrm>
          <a:prstGeom prst="rect">
            <a:avLst/>
          </a:prstGeom>
          <a:noFill/>
        </p:spPr>
        <p:txBody>
          <a:bodyPr wrap="square" rtlCol="0">
            <a:spAutoFit/>
          </a:bodyPr>
          <a:lstStyle/>
          <a:p>
            <a:r>
              <a:rPr lang="en-GB" dirty="0"/>
              <a:t>What can they see, hear, smell and feel?</a:t>
            </a:r>
          </a:p>
        </p:txBody>
      </p:sp>
      <p:pic>
        <p:nvPicPr>
          <p:cNvPr id="10" name="Recorded Sound">
            <a:hlinkClick r:id="" action="ppaction://media"/>
            <a:extLst>
              <a:ext uri="{FF2B5EF4-FFF2-40B4-BE49-F238E27FC236}">
                <a16:creationId xmlns:a16="http://schemas.microsoft.com/office/drawing/2014/main" id="{ECCDC11C-EB5E-48C4-BCAC-BE7DE9D6EAB6}"/>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395554" y="146477"/>
            <a:ext cx="609600" cy="609600"/>
          </a:xfrm>
          <a:prstGeom prst="rect">
            <a:avLst/>
          </a:prstGeom>
        </p:spPr>
      </p:pic>
    </p:spTree>
    <p:extLst>
      <p:ext uri="{BB962C8B-B14F-4D97-AF65-F5344CB8AC3E}">
        <p14:creationId xmlns:p14="http://schemas.microsoft.com/office/powerpoint/2010/main" val="507546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6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0088A5F-9F3F-46A9-AE30-3C49F10A0A65}"/>
              </a:ext>
            </a:extLst>
          </p:cNvPr>
          <p:cNvPicPr>
            <a:picLocks noChangeAspect="1"/>
          </p:cNvPicPr>
          <p:nvPr/>
        </p:nvPicPr>
        <p:blipFill>
          <a:blip r:embed="rId5"/>
          <a:stretch>
            <a:fillRect/>
          </a:stretch>
        </p:blipFill>
        <p:spPr>
          <a:xfrm>
            <a:off x="4904943" y="926692"/>
            <a:ext cx="6271160" cy="2941924"/>
          </a:xfrm>
          <a:prstGeom prst="rect">
            <a:avLst/>
          </a:prstGeom>
        </p:spPr>
      </p:pic>
      <p:pic>
        <p:nvPicPr>
          <p:cNvPr id="9" name="Picture 8">
            <a:extLst>
              <a:ext uri="{FF2B5EF4-FFF2-40B4-BE49-F238E27FC236}">
                <a16:creationId xmlns:a16="http://schemas.microsoft.com/office/drawing/2014/main" id="{E113901B-66B9-4DCE-B761-59A7B888E68F}"/>
              </a:ext>
            </a:extLst>
          </p:cNvPr>
          <p:cNvPicPr>
            <a:picLocks noChangeAspect="1"/>
          </p:cNvPicPr>
          <p:nvPr/>
        </p:nvPicPr>
        <p:blipFill>
          <a:blip r:embed="rId6"/>
          <a:stretch>
            <a:fillRect/>
          </a:stretch>
        </p:blipFill>
        <p:spPr>
          <a:xfrm>
            <a:off x="229040" y="926693"/>
            <a:ext cx="4307666" cy="2111930"/>
          </a:xfrm>
          <a:prstGeom prst="rect">
            <a:avLst/>
          </a:prstGeom>
        </p:spPr>
      </p:pic>
      <p:sp>
        <p:nvSpPr>
          <p:cNvPr id="2" name="TextBox 1">
            <a:extLst>
              <a:ext uri="{FF2B5EF4-FFF2-40B4-BE49-F238E27FC236}">
                <a16:creationId xmlns:a16="http://schemas.microsoft.com/office/drawing/2014/main" id="{7D87413C-62F6-420A-A665-6B0329E91968}"/>
              </a:ext>
            </a:extLst>
          </p:cNvPr>
          <p:cNvSpPr txBox="1"/>
          <p:nvPr/>
        </p:nvSpPr>
        <p:spPr>
          <a:xfrm>
            <a:off x="229040" y="3819378"/>
            <a:ext cx="4825218" cy="1754326"/>
          </a:xfrm>
          <a:prstGeom prst="rect">
            <a:avLst/>
          </a:prstGeom>
          <a:noFill/>
        </p:spPr>
        <p:txBody>
          <a:bodyPr wrap="square" rtlCol="0">
            <a:spAutoFit/>
          </a:bodyPr>
          <a:lstStyle/>
          <a:p>
            <a:r>
              <a:rPr lang="en-GB" dirty="0"/>
              <a:t>Can you add Scientific vocabulary in this part of the story?</a:t>
            </a:r>
          </a:p>
          <a:p>
            <a:endParaRPr lang="en-GB" dirty="0"/>
          </a:p>
          <a:p>
            <a:r>
              <a:rPr lang="en-GB" dirty="0"/>
              <a:t>Gravity, falling and air resistance?</a:t>
            </a:r>
          </a:p>
          <a:p>
            <a:endParaRPr lang="en-GB" dirty="0"/>
          </a:p>
          <a:p>
            <a:r>
              <a:rPr lang="en-GB" dirty="0"/>
              <a:t>What is Tony feeling?</a:t>
            </a:r>
          </a:p>
        </p:txBody>
      </p:sp>
      <p:pic>
        <p:nvPicPr>
          <p:cNvPr id="3" name="Recorded Sound">
            <a:hlinkClick r:id="" action="ppaction://media"/>
            <a:extLst>
              <a:ext uri="{FF2B5EF4-FFF2-40B4-BE49-F238E27FC236}">
                <a16:creationId xmlns:a16="http://schemas.microsoft.com/office/drawing/2014/main" id="{03E529C9-FD5B-46C7-9818-56C0E6F777F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566503" y="4735227"/>
            <a:ext cx="609600" cy="609600"/>
          </a:xfrm>
          <a:prstGeom prst="rect">
            <a:avLst/>
          </a:prstGeom>
        </p:spPr>
      </p:pic>
    </p:spTree>
    <p:extLst>
      <p:ext uri="{BB962C8B-B14F-4D97-AF65-F5344CB8AC3E}">
        <p14:creationId xmlns:p14="http://schemas.microsoft.com/office/powerpoint/2010/main" val="1507497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48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2884962-568A-442F-97BB-6EC3C589782A}"/>
              </a:ext>
            </a:extLst>
          </p:cNvPr>
          <p:cNvPicPr>
            <a:picLocks noChangeAspect="1"/>
          </p:cNvPicPr>
          <p:nvPr/>
        </p:nvPicPr>
        <p:blipFill>
          <a:blip r:embed="rId5"/>
          <a:stretch>
            <a:fillRect/>
          </a:stretch>
        </p:blipFill>
        <p:spPr>
          <a:xfrm>
            <a:off x="307256" y="369527"/>
            <a:ext cx="3332606" cy="1955532"/>
          </a:xfrm>
          <a:prstGeom prst="rect">
            <a:avLst/>
          </a:prstGeom>
        </p:spPr>
      </p:pic>
      <p:pic>
        <p:nvPicPr>
          <p:cNvPr id="5" name="Picture 4">
            <a:extLst>
              <a:ext uri="{FF2B5EF4-FFF2-40B4-BE49-F238E27FC236}">
                <a16:creationId xmlns:a16="http://schemas.microsoft.com/office/drawing/2014/main" id="{EE6192A3-67D4-4617-A4FD-535D6F28B838}"/>
              </a:ext>
            </a:extLst>
          </p:cNvPr>
          <p:cNvPicPr>
            <a:picLocks noChangeAspect="1"/>
          </p:cNvPicPr>
          <p:nvPr/>
        </p:nvPicPr>
        <p:blipFill>
          <a:blip r:embed="rId6"/>
          <a:stretch>
            <a:fillRect/>
          </a:stretch>
        </p:blipFill>
        <p:spPr>
          <a:xfrm>
            <a:off x="8047165" y="473266"/>
            <a:ext cx="3826182" cy="2105148"/>
          </a:xfrm>
          <a:prstGeom prst="rect">
            <a:avLst/>
          </a:prstGeom>
        </p:spPr>
      </p:pic>
      <p:pic>
        <p:nvPicPr>
          <p:cNvPr id="7" name="Picture 6">
            <a:extLst>
              <a:ext uri="{FF2B5EF4-FFF2-40B4-BE49-F238E27FC236}">
                <a16:creationId xmlns:a16="http://schemas.microsoft.com/office/drawing/2014/main" id="{4F1B82F8-B465-4D25-8AE5-BDBCC7C9233C}"/>
              </a:ext>
            </a:extLst>
          </p:cNvPr>
          <p:cNvPicPr>
            <a:picLocks noChangeAspect="1"/>
          </p:cNvPicPr>
          <p:nvPr/>
        </p:nvPicPr>
        <p:blipFill>
          <a:blip r:embed="rId7"/>
          <a:stretch>
            <a:fillRect/>
          </a:stretch>
        </p:blipFill>
        <p:spPr>
          <a:xfrm>
            <a:off x="122974" y="3708285"/>
            <a:ext cx="3965599" cy="2208886"/>
          </a:xfrm>
          <a:prstGeom prst="rect">
            <a:avLst/>
          </a:prstGeom>
        </p:spPr>
      </p:pic>
      <p:pic>
        <p:nvPicPr>
          <p:cNvPr id="9" name="Picture 8">
            <a:extLst>
              <a:ext uri="{FF2B5EF4-FFF2-40B4-BE49-F238E27FC236}">
                <a16:creationId xmlns:a16="http://schemas.microsoft.com/office/drawing/2014/main" id="{7CE54391-F9D1-43A8-B974-00B246D486FD}"/>
              </a:ext>
            </a:extLst>
          </p:cNvPr>
          <p:cNvPicPr>
            <a:picLocks noChangeAspect="1"/>
          </p:cNvPicPr>
          <p:nvPr/>
        </p:nvPicPr>
        <p:blipFill>
          <a:blip r:embed="rId8"/>
          <a:stretch>
            <a:fillRect/>
          </a:stretch>
        </p:blipFill>
        <p:spPr>
          <a:xfrm>
            <a:off x="3882986" y="369527"/>
            <a:ext cx="3766053" cy="2208887"/>
          </a:xfrm>
          <a:prstGeom prst="rect">
            <a:avLst/>
          </a:prstGeom>
        </p:spPr>
      </p:pic>
      <p:sp>
        <p:nvSpPr>
          <p:cNvPr id="2" name="TextBox 1">
            <a:extLst>
              <a:ext uri="{FF2B5EF4-FFF2-40B4-BE49-F238E27FC236}">
                <a16:creationId xmlns:a16="http://schemas.microsoft.com/office/drawing/2014/main" id="{C655625D-A408-4CFF-8CFA-FFFA60B96E46}"/>
              </a:ext>
            </a:extLst>
          </p:cNvPr>
          <p:cNvSpPr txBox="1"/>
          <p:nvPr/>
        </p:nvSpPr>
        <p:spPr>
          <a:xfrm>
            <a:off x="122974" y="2433711"/>
            <a:ext cx="4021862" cy="1200329"/>
          </a:xfrm>
          <a:prstGeom prst="rect">
            <a:avLst/>
          </a:prstGeom>
          <a:noFill/>
        </p:spPr>
        <p:txBody>
          <a:bodyPr wrap="square" rtlCol="0">
            <a:spAutoFit/>
          </a:bodyPr>
          <a:lstStyle/>
          <a:p>
            <a:r>
              <a:rPr lang="en-GB" dirty="0"/>
              <a:t>New paragraph.</a:t>
            </a:r>
          </a:p>
          <a:p>
            <a:r>
              <a:rPr lang="en-GB" dirty="0">
                <a:highlight>
                  <a:srgbClr val="00FF00"/>
                </a:highlight>
              </a:rPr>
              <a:t>Think about your sentence opener</a:t>
            </a:r>
            <a:r>
              <a:rPr lang="en-GB" dirty="0"/>
              <a:t>:  After a tiring morning, Grandad and Tony enjoyed a rest in the park when…</a:t>
            </a:r>
          </a:p>
        </p:txBody>
      </p:sp>
      <p:sp>
        <p:nvSpPr>
          <p:cNvPr id="4" name="TextBox 3">
            <a:extLst>
              <a:ext uri="{FF2B5EF4-FFF2-40B4-BE49-F238E27FC236}">
                <a16:creationId xmlns:a16="http://schemas.microsoft.com/office/drawing/2014/main" id="{29EE1B7E-F49B-4784-813C-F485FD86C876}"/>
              </a:ext>
            </a:extLst>
          </p:cNvPr>
          <p:cNvSpPr txBox="1"/>
          <p:nvPr/>
        </p:nvSpPr>
        <p:spPr>
          <a:xfrm>
            <a:off x="6344528" y="2771335"/>
            <a:ext cx="5106573" cy="1200329"/>
          </a:xfrm>
          <a:prstGeom prst="rect">
            <a:avLst/>
          </a:prstGeom>
          <a:noFill/>
        </p:spPr>
        <p:txBody>
          <a:bodyPr wrap="square" rtlCol="0">
            <a:spAutoFit/>
          </a:bodyPr>
          <a:lstStyle/>
          <a:p>
            <a:r>
              <a:rPr lang="en-GB" dirty="0"/>
              <a:t>Write </a:t>
            </a:r>
            <a:r>
              <a:rPr lang="en-GB" dirty="0">
                <a:highlight>
                  <a:srgbClr val="00FFFF"/>
                </a:highlight>
              </a:rPr>
              <a:t>key words </a:t>
            </a:r>
            <a:r>
              <a:rPr lang="en-GB" dirty="0"/>
              <a:t>to describe how they are feeling, what they see, hear and smell.</a:t>
            </a:r>
          </a:p>
          <a:p>
            <a:endParaRPr lang="en-GB" dirty="0"/>
          </a:p>
          <a:p>
            <a:r>
              <a:rPr lang="en-GB" dirty="0">
                <a:highlight>
                  <a:srgbClr val="FF0000"/>
                </a:highlight>
              </a:rPr>
              <a:t>Dialogue</a:t>
            </a:r>
            <a:r>
              <a:rPr lang="en-GB" dirty="0"/>
              <a:t> (speech) What do they say to each other?</a:t>
            </a:r>
          </a:p>
        </p:txBody>
      </p:sp>
      <p:pic>
        <p:nvPicPr>
          <p:cNvPr id="8" name="Recorded Sound">
            <a:hlinkClick r:id="" action="ppaction://media"/>
            <a:extLst>
              <a:ext uri="{FF2B5EF4-FFF2-40B4-BE49-F238E27FC236}">
                <a16:creationId xmlns:a16="http://schemas.microsoft.com/office/drawing/2014/main" id="{A64CC87C-2046-457B-A7B9-E2E91416DC5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847801" y="4492507"/>
            <a:ext cx="609600" cy="609600"/>
          </a:xfrm>
          <a:prstGeom prst="rect">
            <a:avLst/>
          </a:prstGeom>
        </p:spPr>
      </p:pic>
    </p:spTree>
    <p:extLst>
      <p:ext uri="{BB962C8B-B14F-4D97-AF65-F5344CB8AC3E}">
        <p14:creationId xmlns:p14="http://schemas.microsoft.com/office/powerpoint/2010/main" val="3473266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548"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TotalTime>
  <Words>460</Words>
  <Application>Microsoft Office PowerPoint</Application>
  <PresentationFormat>Widescreen</PresentationFormat>
  <Paragraphs>34</Paragraphs>
  <Slides>6</Slides>
  <Notes>5</Notes>
  <HiddenSlides>0</HiddenSlides>
  <MMClips>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Please watch - Taking Flight   https://www.literacyshed.com/takingflight.html </vt:lpstr>
      <vt:lpstr>Today you are going to write the middle of your adventure story.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week you are going to write an adventure story.   </dc:title>
  <dc:creator>Hayley Excell</dc:creator>
  <cp:lastModifiedBy>Hayley Excell</cp:lastModifiedBy>
  <cp:revision>4</cp:revision>
  <dcterms:created xsi:type="dcterms:W3CDTF">2021-01-08T17:50:54Z</dcterms:created>
  <dcterms:modified xsi:type="dcterms:W3CDTF">2021-01-08T22:02:11Z</dcterms:modified>
</cp:coreProperties>
</file>