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81"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9" autoAdjust="0"/>
    <p:restoredTop sz="94660"/>
  </p:normalViewPr>
  <p:slideViewPr>
    <p:cSldViewPr snapToGrid="0">
      <p:cViewPr varScale="1">
        <p:scale>
          <a:sx n="67" d="100"/>
          <a:sy n="67" d="100"/>
        </p:scale>
        <p:origin x="90" y="4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D00FEF-7F96-495A-AB6A-9C60F8762E20}" type="datetimeFigureOut">
              <a:rPr lang="en-GB" smtClean="0"/>
              <a:t>04/01/2021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C84D3B-C3DD-495B-8F1A-C408D0CEF659}" type="slidenum">
              <a:rPr lang="en-GB" smtClean="0"/>
              <a:t>‹#›</a:t>
            </a:fld>
            <a:endParaRPr lang="en-GB"/>
          </a:p>
        </p:txBody>
      </p:sp>
    </p:spTree>
    <p:extLst>
      <p:ext uri="{BB962C8B-B14F-4D97-AF65-F5344CB8AC3E}">
        <p14:creationId xmlns:p14="http://schemas.microsoft.com/office/powerpoint/2010/main" val="3900339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have sent this worksheet to your parents email to print, or you can type on the slide, save and send back to me.  You only need to record when the pieces of paper landed, 1</a:t>
            </a:r>
            <a:r>
              <a:rPr lang="en-GB" baseline="30000" dirty="0"/>
              <a:t>st</a:t>
            </a:r>
            <a:r>
              <a:rPr lang="en-GB" dirty="0"/>
              <a:t>, 2</a:t>
            </a:r>
            <a:r>
              <a:rPr lang="en-GB" baseline="30000" dirty="0"/>
              <a:t>nd</a:t>
            </a:r>
            <a:r>
              <a:rPr lang="en-GB" dirty="0"/>
              <a:t> and 3</a:t>
            </a:r>
            <a:r>
              <a:rPr lang="en-GB" baseline="30000" dirty="0"/>
              <a:t>rd</a:t>
            </a:r>
            <a:r>
              <a:rPr lang="en-GB" dirty="0"/>
              <a:t> on the table. You will need to complete this table and underneath write or type what happened along with your scientific question.  Before we finish today, lets quickly discuss why we should repeat a test.</a:t>
            </a:r>
          </a:p>
        </p:txBody>
      </p:sp>
      <p:sp>
        <p:nvSpPr>
          <p:cNvPr id="4" name="Slide Number Placeholder 3"/>
          <p:cNvSpPr>
            <a:spLocks noGrp="1"/>
          </p:cNvSpPr>
          <p:nvPr>
            <p:ph type="sldNum" sz="quarter" idx="5"/>
          </p:nvPr>
        </p:nvSpPr>
        <p:spPr/>
        <p:txBody>
          <a:bodyPr/>
          <a:lstStyle/>
          <a:p>
            <a:fld id="{564C667B-4A1C-47E7-B467-31A5132BC72F}" type="slidenum">
              <a:rPr lang="en-GB" smtClean="0"/>
              <a:t>1</a:t>
            </a:fld>
            <a:endParaRPr lang="en-GB"/>
          </a:p>
        </p:txBody>
      </p:sp>
    </p:spTree>
    <p:extLst>
      <p:ext uri="{BB962C8B-B14F-4D97-AF65-F5344CB8AC3E}">
        <p14:creationId xmlns:p14="http://schemas.microsoft.com/office/powerpoint/2010/main" val="19257643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945FF-5C1F-4F9B-93D8-35DD7478F91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7E74689-8490-4BD7-9C96-E1BCCBA0C1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F2A8FE-D707-4CD7-B791-F8C6A2F5D4BC}"/>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5" name="Footer Placeholder 4">
            <a:extLst>
              <a:ext uri="{FF2B5EF4-FFF2-40B4-BE49-F238E27FC236}">
                <a16:creationId xmlns:a16="http://schemas.microsoft.com/office/drawing/2014/main" id="{91DC53FA-3354-42BC-A551-04B35D6470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A3010E-8E89-42B3-B739-1BA30C5FA466}"/>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14639767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64653-28C3-4DDA-9A8D-465B999FA9C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42C94DC-1204-4471-92B3-F85DF3019BC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D0145F-C19B-488F-B25F-085E50B39A1C}"/>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5" name="Footer Placeholder 4">
            <a:extLst>
              <a:ext uri="{FF2B5EF4-FFF2-40B4-BE49-F238E27FC236}">
                <a16:creationId xmlns:a16="http://schemas.microsoft.com/office/drawing/2014/main" id="{0437C806-8C42-4679-B422-CB733AB29D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453FD9-E87C-4BBA-9893-5DC60838C68D}"/>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29991824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34E884-7C2B-4092-9DA4-6F5C77D67F2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342BC2D-B783-4FFE-A514-CD569746340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EBDF952-ACB9-460F-88CB-6E0F75AC2FA9}"/>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5" name="Footer Placeholder 4">
            <a:extLst>
              <a:ext uri="{FF2B5EF4-FFF2-40B4-BE49-F238E27FC236}">
                <a16:creationId xmlns:a16="http://schemas.microsoft.com/office/drawing/2014/main" id="{14A9CB37-C768-45F4-88DD-664101A7BA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3D8F29-94C1-4EAF-AFBA-6921AB19A4EB}"/>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22955957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AF2D93-C56A-4B4C-87C0-C673D5E3C3A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37C8E1-9B54-4990-83A5-DF566028031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3212C35-93A2-4231-8D37-E66CC0C105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A84CD4-3FE0-496B-A906-62BE2DDCC610}"/>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6" name="Footer Placeholder 5">
            <a:extLst>
              <a:ext uri="{FF2B5EF4-FFF2-40B4-BE49-F238E27FC236}">
                <a16:creationId xmlns:a16="http://schemas.microsoft.com/office/drawing/2014/main" id="{7C4CDB96-223C-43EF-B0E1-8A06978CCF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F83DF1-3353-49A2-B712-524662D9833C}"/>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627773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A812CD-CE4D-4510-B60C-0A97F528F03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7C19E08-E467-4EAE-8C19-51133A11892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F2C54A3-51D3-4A6E-8AFC-54F82B6D03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C6AD02-54B5-4673-A9C3-69D080CA228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CF4C6E0-1511-4CE4-B0AD-3316207E03C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B6AEFC-41EC-4C3C-9474-0455A4F8650D}"/>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8" name="Footer Placeholder 7">
            <a:extLst>
              <a:ext uri="{FF2B5EF4-FFF2-40B4-BE49-F238E27FC236}">
                <a16:creationId xmlns:a16="http://schemas.microsoft.com/office/drawing/2014/main" id="{8B942195-D42C-4A6A-84CA-41EFC524611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048D3C6-8280-42FE-A8F6-9C8F8918769E}"/>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24011241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F38C8-D27D-48A0-8D39-3670CF95EF1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DE2B732-B1CA-42DF-B698-7ACFEC98FCC8}"/>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4" name="Footer Placeholder 3">
            <a:extLst>
              <a:ext uri="{FF2B5EF4-FFF2-40B4-BE49-F238E27FC236}">
                <a16:creationId xmlns:a16="http://schemas.microsoft.com/office/drawing/2014/main" id="{47EA7E8E-7E8B-469B-8319-428385CB0F7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5A76D64-B8C9-40AF-B98E-ED077FAF5D07}"/>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42063419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D2A09D0-4D2E-4D34-81AD-269B55C1495D}"/>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3" name="Footer Placeholder 2">
            <a:extLst>
              <a:ext uri="{FF2B5EF4-FFF2-40B4-BE49-F238E27FC236}">
                <a16:creationId xmlns:a16="http://schemas.microsoft.com/office/drawing/2014/main" id="{CB04669C-27D5-4124-AB99-23829AEBB4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204D0B1-14EA-497C-8FF9-FE1F204AC859}"/>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8578797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C4D10-4DF0-4238-83AF-DE6FB92C6C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44379D3-81E2-4D24-92B1-6362C5FA6C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7F6B51C-2DFC-4CCF-9676-D2B3A437CA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480835-4CCA-4180-AEA7-42B675AD5ABF}"/>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6" name="Footer Placeholder 5">
            <a:extLst>
              <a:ext uri="{FF2B5EF4-FFF2-40B4-BE49-F238E27FC236}">
                <a16:creationId xmlns:a16="http://schemas.microsoft.com/office/drawing/2014/main" id="{EDDEFE4F-8DC6-4901-8F23-96DBF1CA8AA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3F6138-63E2-485B-9182-F004DD2A4302}"/>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4183519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114337-FB1C-4A79-AFD7-583571689FF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235D296-B86B-49B9-9CA9-C2D629708A0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70BC593-8601-48E5-9FE5-A309930B4B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ED9DA-3E19-4428-B380-83AC1D860886}"/>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6" name="Footer Placeholder 5">
            <a:extLst>
              <a:ext uri="{FF2B5EF4-FFF2-40B4-BE49-F238E27FC236}">
                <a16:creationId xmlns:a16="http://schemas.microsoft.com/office/drawing/2014/main" id="{A76944A8-E898-434E-B811-C604C31851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545839-647B-4EC4-B4AD-9CE0B3DD6CBA}"/>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935276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0276D-F5FF-4289-B66A-A6FB0616B9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325504D-1579-4568-95AC-A5FDB0E546F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F5ED45-5FBF-4EBD-9F17-4FAA5E6890D1}"/>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5" name="Footer Placeholder 4">
            <a:extLst>
              <a:ext uri="{FF2B5EF4-FFF2-40B4-BE49-F238E27FC236}">
                <a16:creationId xmlns:a16="http://schemas.microsoft.com/office/drawing/2014/main" id="{DADE575E-BC63-4F22-894C-4AE83174D8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7D543CB-464C-44CB-BB32-856E0F79E254}"/>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2537464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0FC32E9-631A-4D91-84F1-AB4FF252D12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9A7F19-B177-462A-AAB8-8BC9BF92C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58C4F1C-3F33-4025-8073-03F0D24E835F}"/>
              </a:ext>
            </a:extLst>
          </p:cNvPr>
          <p:cNvSpPr>
            <a:spLocks noGrp="1"/>
          </p:cNvSpPr>
          <p:nvPr>
            <p:ph type="dt" sz="half" idx="10"/>
          </p:nvPr>
        </p:nvSpPr>
        <p:spPr/>
        <p:txBody>
          <a:bodyPr/>
          <a:lstStyle/>
          <a:p>
            <a:fld id="{CE260DC2-8923-415E-8C2E-9B3AB7F76D5C}" type="datetimeFigureOut">
              <a:rPr lang="en-GB" smtClean="0"/>
              <a:t>04/01/2021</a:t>
            </a:fld>
            <a:endParaRPr lang="en-GB"/>
          </a:p>
        </p:txBody>
      </p:sp>
      <p:sp>
        <p:nvSpPr>
          <p:cNvPr id="5" name="Footer Placeholder 4">
            <a:extLst>
              <a:ext uri="{FF2B5EF4-FFF2-40B4-BE49-F238E27FC236}">
                <a16:creationId xmlns:a16="http://schemas.microsoft.com/office/drawing/2014/main" id="{2D990EA0-EDDA-40EA-8608-D510F310AA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2F976B-062A-4922-8CC0-35E928640499}"/>
              </a:ext>
            </a:extLst>
          </p:cNvPr>
          <p:cNvSpPr>
            <a:spLocks noGrp="1"/>
          </p:cNvSpPr>
          <p:nvPr>
            <p:ph type="sldNum" sz="quarter" idx="12"/>
          </p:nvPr>
        </p:nvSpPr>
        <p:spPr/>
        <p:txBody>
          <a:bodyPr/>
          <a:lstStyle/>
          <a:p>
            <a:fld id="{02D9B0E5-3270-40C8-A0FA-54D5A4C9B922}" type="slidenum">
              <a:rPr lang="en-GB" smtClean="0"/>
              <a:t>‹#›</a:t>
            </a:fld>
            <a:endParaRPr lang="en-GB"/>
          </a:p>
        </p:txBody>
      </p:sp>
    </p:spTree>
    <p:extLst>
      <p:ext uri="{BB962C8B-B14F-4D97-AF65-F5344CB8AC3E}">
        <p14:creationId xmlns:p14="http://schemas.microsoft.com/office/powerpoint/2010/main" val="984249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2B816B-F054-4587-B7AC-CA9A699F619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C29249-2317-45E1-8D61-A2A4FB64458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0F5A1F-7048-4E6F-8C02-9C47DA902E2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E260DC2-8923-415E-8C2E-9B3AB7F76D5C}" type="datetimeFigureOut">
              <a:rPr lang="en-GB" smtClean="0"/>
              <a:t>04/01/2021</a:t>
            </a:fld>
            <a:endParaRPr lang="en-GB"/>
          </a:p>
        </p:txBody>
      </p:sp>
      <p:sp>
        <p:nvSpPr>
          <p:cNvPr id="5" name="Footer Placeholder 4">
            <a:extLst>
              <a:ext uri="{FF2B5EF4-FFF2-40B4-BE49-F238E27FC236}">
                <a16:creationId xmlns:a16="http://schemas.microsoft.com/office/drawing/2014/main" id="{4C5C5C47-8453-41AE-AAA7-2D19331CE01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E3C4E2C-E851-43D1-AF8A-44C0535AD8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D9B0E5-3270-40C8-A0FA-54D5A4C9B922}" type="slidenum">
              <a:rPr lang="en-GB" smtClean="0"/>
              <a:t>‹#›</a:t>
            </a:fld>
            <a:endParaRPr lang="en-GB"/>
          </a:p>
        </p:txBody>
      </p:sp>
    </p:spTree>
    <p:extLst>
      <p:ext uri="{BB962C8B-B14F-4D97-AF65-F5344CB8AC3E}">
        <p14:creationId xmlns:p14="http://schemas.microsoft.com/office/powerpoint/2010/main" val="1479757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image" Target="../media/image2.jpeg"/><Relationship Id="rId4" Type="http://schemas.openxmlformats.org/officeDocument/2006/relationships/hyperlink" Target="https://www.google.co.uk/url?sa=i&amp;url=https%3A%2F%2Fpcforms.com%2Fdiy-printing-blog%2Fhow-to-correctly-print-on-folding-paper%2F&amp;psig=AOvVaw0fOoxPBIB8GnpuCJrBbYY5&amp;ust=1608648828957000&amp;source=images&amp;cd=vfe&amp;ved=0CAIQjRxqFwoTCLjXsIKq3-0CFQAAAAAdAAAAABA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2CB0D3A8-2182-4B00-950C-17CD0CDC1572}"/>
              </a:ext>
            </a:extLst>
          </p:cNvPr>
          <p:cNvSpPr txBox="1"/>
          <p:nvPr/>
        </p:nvSpPr>
        <p:spPr>
          <a:xfrm>
            <a:off x="-38081" y="1931638"/>
            <a:ext cx="10103556" cy="276999"/>
          </a:xfrm>
          <a:prstGeom prst="rect">
            <a:avLst/>
          </a:prstGeom>
          <a:noFill/>
        </p:spPr>
        <p:txBody>
          <a:bodyPr wrap="square">
            <a:spAutoFit/>
          </a:bodyPr>
          <a:lstStyle/>
          <a:p>
            <a:pPr marL="114935">
              <a:spcBef>
                <a:spcPts val="600"/>
              </a:spcBef>
              <a:spcAft>
                <a:spcPts val="0"/>
              </a:spcAft>
            </a:pPr>
            <a:r>
              <a:rPr lang="en-GB" sz="1200" b="1" dirty="0">
                <a:effectLst/>
                <a:latin typeface="Arial" panose="020B0604020202020204" pitchFamily="34" charset="0"/>
                <a:ea typeface="Times New Roman" panose="02020603050405020304" pitchFamily="18" charset="0"/>
                <a:cs typeface="Arial" panose="020B0604020202020204" pitchFamily="34" charset="0"/>
              </a:rPr>
              <a:t>Illustrative fair-test – How does the surface area of a piece of paper affect how quickly it falls?</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p:txBody>
      </p:sp>
      <p:graphicFrame>
        <p:nvGraphicFramePr>
          <p:cNvPr id="11" name="Table 11">
            <a:extLst>
              <a:ext uri="{FF2B5EF4-FFF2-40B4-BE49-F238E27FC236}">
                <a16:creationId xmlns:a16="http://schemas.microsoft.com/office/drawing/2014/main" id="{10412D30-0BA6-463E-BC4A-16ABCB10C947}"/>
              </a:ext>
            </a:extLst>
          </p:cNvPr>
          <p:cNvGraphicFramePr>
            <a:graphicFrameLocks noGrp="1"/>
          </p:cNvGraphicFramePr>
          <p:nvPr/>
        </p:nvGraphicFramePr>
        <p:xfrm>
          <a:off x="162467" y="2233686"/>
          <a:ext cx="8128000" cy="2743200"/>
        </p:xfrm>
        <a:graphic>
          <a:graphicData uri="http://schemas.openxmlformats.org/drawingml/2006/table">
            <a:tbl>
              <a:tblPr firstRow="1" bandRow="1">
                <a:tableStyleId>{5940675A-B579-460E-94D1-54222C63F5DA}</a:tableStyleId>
              </a:tblPr>
              <a:tblGrid>
                <a:gridCol w="2032000">
                  <a:extLst>
                    <a:ext uri="{9D8B030D-6E8A-4147-A177-3AD203B41FA5}">
                      <a16:colId xmlns:a16="http://schemas.microsoft.com/office/drawing/2014/main" val="1439412726"/>
                    </a:ext>
                  </a:extLst>
                </a:gridCol>
                <a:gridCol w="2032000">
                  <a:extLst>
                    <a:ext uri="{9D8B030D-6E8A-4147-A177-3AD203B41FA5}">
                      <a16:colId xmlns:a16="http://schemas.microsoft.com/office/drawing/2014/main" val="2516345393"/>
                    </a:ext>
                  </a:extLst>
                </a:gridCol>
                <a:gridCol w="2032000">
                  <a:extLst>
                    <a:ext uri="{9D8B030D-6E8A-4147-A177-3AD203B41FA5}">
                      <a16:colId xmlns:a16="http://schemas.microsoft.com/office/drawing/2014/main" val="2453287137"/>
                    </a:ext>
                  </a:extLst>
                </a:gridCol>
                <a:gridCol w="2032000">
                  <a:extLst>
                    <a:ext uri="{9D8B030D-6E8A-4147-A177-3AD203B41FA5}">
                      <a16:colId xmlns:a16="http://schemas.microsoft.com/office/drawing/2014/main" val="4119814467"/>
                    </a:ext>
                  </a:extLst>
                </a:gridCol>
              </a:tblGrid>
              <a:tr h="370840">
                <a:tc>
                  <a:txBody>
                    <a:bodyPr/>
                    <a:lstStyle/>
                    <a:p>
                      <a:endParaRPr lang="en-GB" sz="1200" dirty="0"/>
                    </a:p>
                    <a:p>
                      <a:r>
                        <a:rPr lang="en-GB" sz="1200" dirty="0"/>
                        <a:t>Surface Area</a:t>
                      </a:r>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1</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2</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p>
                    <a:p>
                      <a:r>
                        <a:rPr lang="en-GB" sz="1200" dirty="0"/>
                        <a:t>Test 3</a:t>
                      </a:r>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747798423"/>
                  </a:ext>
                </a:extLst>
              </a:tr>
              <a:tr h="370840">
                <a:tc>
                  <a:txBody>
                    <a:bodyPr/>
                    <a:lstStyle/>
                    <a:p>
                      <a:endParaRPr lang="en-GB" sz="1200" dirty="0"/>
                    </a:p>
                    <a:p>
                      <a:endParaRPr lang="en-GB" sz="1200" dirty="0"/>
                    </a:p>
                    <a:p>
                      <a:r>
                        <a:rPr lang="en-GB" sz="1200" dirty="0"/>
                        <a:t>                crunched up</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57066183"/>
                  </a:ext>
                </a:extLst>
              </a:tr>
              <a:tr h="370840">
                <a:tc>
                  <a:txBody>
                    <a:bodyPr/>
                    <a:lstStyle/>
                    <a:p>
                      <a:endParaRPr lang="en-GB" sz="1200" dirty="0"/>
                    </a:p>
                    <a:p>
                      <a:endParaRPr lang="en-GB" sz="1200" dirty="0"/>
                    </a:p>
                    <a:p>
                      <a:r>
                        <a:rPr lang="en-GB" sz="1200" dirty="0"/>
                        <a:t>                                      flat</a:t>
                      </a:r>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472543965"/>
                  </a:ext>
                </a:extLst>
              </a:tr>
              <a:tr h="370840">
                <a:tc>
                  <a:txBody>
                    <a:bodyPr/>
                    <a:lstStyle/>
                    <a:p>
                      <a:endParaRPr lang="en-GB" sz="1200" dirty="0"/>
                    </a:p>
                    <a:p>
                      <a:r>
                        <a:rPr lang="en-GB" sz="1200" dirty="0"/>
                        <a:t>                         folded</a:t>
                      </a:r>
                    </a:p>
                    <a:p>
                      <a:endParaRPr lang="en-GB" sz="1200" dirty="0"/>
                    </a:p>
                    <a:p>
                      <a:endParaRPr lang="en-GB" sz="1200" dirty="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tc>
                  <a:txBody>
                    <a:bodyPr/>
                    <a:lstStyle/>
                    <a:p>
                      <a:endParaRPr lang="en-GB" sz="1200">
                        <a:latin typeface="Arial" panose="020B0604020202020204" pitchFamily="34" charset="0"/>
                        <a:cs typeface="Arial" panose="020B0604020202020204" pitchFamily="34" charset="0"/>
                      </a:endParaRPr>
                    </a:p>
                  </a:txBody>
                  <a:tcPr/>
                </a:tc>
                <a:tc>
                  <a:txBody>
                    <a:bodyPr/>
                    <a:lstStyle/>
                    <a:p>
                      <a:endParaRPr lang="en-GB" sz="120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44146616"/>
                  </a:ext>
                </a:extLst>
              </a:tr>
            </a:tbl>
          </a:graphicData>
        </a:graphic>
      </p:graphicFrame>
      <p:pic>
        <p:nvPicPr>
          <p:cNvPr id="12" name="Picture 11">
            <a:extLst>
              <a:ext uri="{FF2B5EF4-FFF2-40B4-BE49-F238E27FC236}">
                <a16:creationId xmlns:a16="http://schemas.microsoft.com/office/drawing/2014/main" id="{AA0AF5EA-6E5F-463C-B628-CFBCA9EEA250}"/>
              </a:ext>
            </a:extLst>
          </p:cNvPr>
          <p:cNvPicPr>
            <a:picLocks noChangeAspect="1"/>
          </p:cNvPicPr>
          <p:nvPr/>
        </p:nvPicPr>
        <p:blipFill>
          <a:blip r:embed="rId3"/>
          <a:stretch>
            <a:fillRect/>
          </a:stretch>
        </p:blipFill>
        <p:spPr>
          <a:xfrm>
            <a:off x="306637" y="2933233"/>
            <a:ext cx="520465" cy="557808"/>
          </a:xfrm>
          <a:prstGeom prst="rect">
            <a:avLst/>
          </a:prstGeom>
        </p:spPr>
      </p:pic>
      <p:pic>
        <p:nvPicPr>
          <p:cNvPr id="14" name="Picture 2" descr="How To Correctly Print On Folding Paper. - Burris Computer Forms">
            <a:hlinkClick r:id="rId4"/>
            <a:extLst>
              <a:ext uri="{FF2B5EF4-FFF2-40B4-BE49-F238E27FC236}">
                <a16:creationId xmlns:a16="http://schemas.microsoft.com/office/drawing/2014/main" id="{774640C1-FC71-42AF-B14D-A3B57531628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6637" y="3588239"/>
            <a:ext cx="854750" cy="48204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Text&#10;&#10;Description automatically generated with medium confidence">
            <a:extLst>
              <a:ext uri="{FF2B5EF4-FFF2-40B4-BE49-F238E27FC236}">
                <a16:creationId xmlns:a16="http://schemas.microsoft.com/office/drawing/2014/main" id="{425E5871-325F-4E7B-B8C5-2588169D7C3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7964" y="4206822"/>
            <a:ext cx="799519" cy="633526"/>
          </a:xfrm>
          <a:prstGeom prst="rect">
            <a:avLst/>
          </a:prstGeom>
        </p:spPr>
      </p:pic>
      <p:sp>
        <p:nvSpPr>
          <p:cNvPr id="13" name="Star: 5 Points 12">
            <a:extLst>
              <a:ext uri="{FF2B5EF4-FFF2-40B4-BE49-F238E27FC236}">
                <a16:creationId xmlns:a16="http://schemas.microsoft.com/office/drawing/2014/main" id="{67F50688-9EAE-49AB-9644-C684C2227C7A}"/>
              </a:ext>
            </a:extLst>
          </p:cNvPr>
          <p:cNvSpPr/>
          <p:nvPr/>
        </p:nvSpPr>
        <p:spPr>
          <a:xfrm>
            <a:off x="227964" y="1040350"/>
            <a:ext cx="227964" cy="276999"/>
          </a:xfrm>
          <a:prstGeom prst="star5">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2F113A42-AAD5-44A1-B619-7EFDAA13F015}"/>
              </a:ext>
            </a:extLst>
          </p:cNvPr>
          <p:cNvSpPr txBox="1"/>
          <p:nvPr/>
        </p:nvSpPr>
        <p:spPr>
          <a:xfrm>
            <a:off x="276449" y="146526"/>
            <a:ext cx="9358489" cy="1754326"/>
          </a:xfrm>
          <a:prstGeom prst="rect">
            <a:avLst/>
          </a:prstGeom>
          <a:noFill/>
        </p:spPr>
        <p:txBody>
          <a:bodyPr wrap="square" rtlCol="0">
            <a:spAutoFit/>
          </a:bodyPr>
          <a:lstStyle/>
          <a:p>
            <a:r>
              <a:rPr lang="en-GB" sz="1200" b="1" u="sng" dirty="0">
                <a:latin typeface="Arial" panose="020B0604020202020204" pitchFamily="34" charset="0"/>
                <a:cs typeface="Arial" panose="020B0604020202020204" pitchFamily="34" charset="0"/>
              </a:rPr>
              <a:t>Tuesday 5</a:t>
            </a:r>
            <a:r>
              <a:rPr lang="en-GB" sz="1200" b="1" u="sng" baseline="30000" dirty="0">
                <a:latin typeface="Arial" panose="020B0604020202020204" pitchFamily="34" charset="0"/>
                <a:cs typeface="Arial" panose="020B0604020202020204" pitchFamily="34" charset="0"/>
              </a:rPr>
              <a:t>th</a:t>
            </a:r>
            <a:r>
              <a:rPr lang="en-GB" sz="1200" b="1" u="sng" dirty="0">
                <a:latin typeface="Arial" panose="020B0604020202020204" pitchFamily="34" charset="0"/>
                <a:cs typeface="Arial" panose="020B0604020202020204" pitchFamily="34" charset="0"/>
              </a:rPr>
              <a:t> January 2021</a:t>
            </a:r>
          </a:p>
          <a:p>
            <a:endParaRPr lang="en-GB" sz="1200" b="1" u="sng" dirty="0">
              <a:latin typeface="Arial" panose="020B0604020202020204" pitchFamily="34" charset="0"/>
              <a:cs typeface="Arial" panose="020B0604020202020204" pitchFamily="34" charset="0"/>
            </a:endParaRPr>
          </a:p>
          <a:p>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LI:  To be able to explain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unsupported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towards</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because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force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of</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gravity</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acting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between</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Earth</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and</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falling</a:t>
            </a:r>
            <a:r>
              <a:rPr lang="en-GB" sz="1200" b="1" u="sng" dirty="0">
                <a:effectLst/>
                <a:latin typeface="Arial" panose="020B0604020202020204" pitchFamily="34" charset="0"/>
                <a:ea typeface="Times New Roman" panose="02020603050405020304" pitchFamily="18" charset="0"/>
                <a:cs typeface="Arial" panose="020B0604020202020204" pitchFamily="34" charset="0"/>
              </a:rPr>
              <a:t> </a:t>
            </a:r>
            <a:r>
              <a:rPr lang="en-GB" sz="1200" b="1" u="sng"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object.</a:t>
            </a:r>
            <a:endParaRPr lang="en-GB" sz="1200" b="1" u="sng" dirty="0">
              <a:effectLst/>
              <a:latin typeface="Arial" panose="020B0604020202020204" pitchFamily="34" charset="0"/>
              <a:ea typeface="Times New Roman" panose="02020603050405020304" pitchFamily="18"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a:p>
            <a:r>
              <a:rPr lang="en-GB" sz="1200" dirty="0">
                <a:latin typeface="Arial" panose="020B0604020202020204" pitchFamily="34" charset="0"/>
                <a:cs typeface="Arial" panose="020B0604020202020204" pitchFamily="34" charset="0"/>
              </a:rPr>
              <a:t>   </a:t>
            </a:r>
            <a:r>
              <a:rPr lang="en-GB" sz="1200" b="1" u="sng" dirty="0">
                <a:latin typeface="Arial" panose="020B0604020202020204" pitchFamily="34" charset="0"/>
                <a:cs typeface="Arial" panose="020B0604020202020204" pitchFamily="34" charset="0"/>
              </a:rPr>
              <a:t>Success criteria:</a:t>
            </a:r>
          </a:p>
          <a:p>
            <a:r>
              <a:rPr lang="en-GB" sz="1200" dirty="0">
                <a:latin typeface="Arial" panose="020B0604020202020204" pitchFamily="34" charset="0"/>
                <a:cs typeface="Arial" panose="020B0604020202020204" pitchFamily="34" charset="0"/>
              </a:rPr>
              <a:t>   I can record results fairly</a:t>
            </a:r>
          </a:p>
          <a:p>
            <a:r>
              <a:rPr lang="en-GB" sz="1200" dirty="0">
                <a:latin typeface="Arial" panose="020B0604020202020204" pitchFamily="34" charset="0"/>
                <a:cs typeface="Arial" panose="020B0604020202020204" pitchFamily="34" charset="0"/>
              </a:rPr>
              <a:t>   I can explain what happened</a:t>
            </a:r>
          </a:p>
          <a:p>
            <a:r>
              <a:rPr lang="en-GB" sz="1200" dirty="0">
                <a:latin typeface="Arial" panose="020B0604020202020204" pitchFamily="34" charset="0"/>
                <a:cs typeface="Arial" panose="020B0604020202020204" pitchFamily="34" charset="0"/>
              </a:rPr>
              <a:t>   I can use scientific vocabulary </a:t>
            </a:r>
          </a:p>
        </p:txBody>
      </p:sp>
    </p:spTree>
    <p:extLst>
      <p:ext uri="{BB962C8B-B14F-4D97-AF65-F5344CB8AC3E}">
        <p14:creationId xmlns:p14="http://schemas.microsoft.com/office/powerpoint/2010/main" val="39824898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173</Words>
  <Application>Microsoft Office PowerPoint</Application>
  <PresentationFormat>Widescreen</PresentationFormat>
  <Paragraphs>27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Hayley Excell</dc:creator>
  <cp:lastModifiedBy>Hayley Excell</cp:lastModifiedBy>
  <cp:revision>1</cp:revision>
  <dcterms:created xsi:type="dcterms:W3CDTF">2021-01-04T21:16:32Z</dcterms:created>
  <dcterms:modified xsi:type="dcterms:W3CDTF">2021-01-04T21:18:45Z</dcterms:modified>
</cp:coreProperties>
</file>