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312" r:id="rId2"/>
    <p:sldId id="311" r:id="rId3"/>
    <p:sldId id="313" r:id="rId4"/>
    <p:sldId id="259" r:id="rId5"/>
    <p:sldId id="256" r:id="rId6"/>
    <p:sldId id="260" r:id="rId7"/>
    <p:sldId id="257" r:id="rId8"/>
    <p:sldId id="258" r:id="rId9"/>
    <p:sldId id="314" r:id="rId10"/>
    <p:sldId id="261" r:id="rId11"/>
    <p:sldId id="263" r:id="rId12"/>
    <p:sldId id="264" r:id="rId13"/>
    <p:sldId id="265"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64" d="100"/>
          <a:sy n="64" d="100"/>
        </p:scale>
        <p:origin x="84" y="4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06B72FB-A669-4184-BDFE-9CFDE1D2C572}" type="datetimeFigureOut">
              <a:rPr lang="en-GB" smtClean="0"/>
              <a:t>06/01/2021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CAE8C8-6B96-4926-A347-07AA14DC6541}" type="slidenum">
              <a:rPr lang="en-GB" smtClean="0"/>
              <a:t>‹#›</a:t>
            </a:fld>
            <a:endParaRPr lang="en-GB"/>
          </a:p>
        </p:txBody>
      </p:sp>
    </p:spTree>
    <p:extLst>
      <p:ext uri="{BB962C8B-B14F-4D97-AF65-F5344CB8AC3E}">
        <p14:creationId xmlns:p14="http://schemas.microsoft.com/office/powerpoint/2010/main" val="29232187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read the above explanation of friction.  Let’s see friction in action on the next slide.</a:t>
            </a:r>
          </a:p>
        </p:txBody>
      </p:sp>
      <p:sp>
        <p:nvSpPr>
          <p:cNvPr id="4" name="Slide Number Placeholder 3"/>
          <p:cNvSpPr>
            <a:spLocks noGrp="1"/>
          </p:cNvSpPr>
          <p:nvPr>
            <p:ph type="sldNum" sz="quarter" idx="5"/>
          </p:nvPr>
        </p:nvSpPr>
        <p:spPr/>
        <p:txBody>
          <a:bodyPr/>
          <a:lstStyle/>
          <a:p>
            <a:fld id="{CBCAE8C8-6B96-4926-A347-07AA14DC6541}" type="slidenum">
              <a:rPr lang="en-GB" smtClean="0"/>
              <a:t>1</a:t>
            </a:fld>
            <a:endParaRPr lang="en-GB"/>
          </a:p>
        </p:txBody>
      </p:sp>
    </p:spTree>
    <p:extLst>
      <p:ext uri="{BB962C8B-B14F-4D97-AF65-F5344CB8AC3E}">
        <p14:creationId xmlns:p14="http://schemas.microsoft.com/office/powerpoint/2010/main" val="34914841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Hover over the hyperlinks, right click and select open hyperlink.  Watch all three BBC clips.</a:t>
            </a:r>
          </a:p>
        </p:txBody>
      </p:sp>
      <p:sp>
        <p:nvSpPr>
          <p:cNvPr id="4" name="Slide Number Placeholder 3"/>
          <p:cNvSpPr>
            <a:spLocks noGrp="1"/>
          </p:cNvSpPr>
          <p:nvPr>
            <p:ph type="sldNum" sz="quarter" idx="5"/>
          </p:nvPr>
        </p:nvSpPr>
        <p:spPr/>
        <p:txBody>
          <a:bodyPr/>
          <a:lstStyle/>
          <a:p>
            <a:fld id="{CBCAE8C8-6B96-4926-A347-07AA14DC6541}" type="slidenum">
              <a:rPr lang="en-GB" smtClean="0"/>
              <a:t>2</a:t>
            </a:fld>
            <a:endParaRPr lang="en-GB"/>
          </a:p>
        </p:txBody>
      </p:sp>
    </p:spTree>
    <p:extLst>
      <p:ext uri="{BB962C8B-B14F-4D97-AF65-F5344CB8AC3E}">
        <p14:creationId xmlns:p14="http://schemas.microsoft.com/office/powerpoint/2010/main" val="305615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read the rice bottle instructions and watch the you tube videos.  Then choose one or two of the investigations to try at home.  Please ask an adult to record your investigating or if an adult is unable to record you, please write about the investigations you chose to perform.  We hope you have fun and look forward to seeing your work.</a:t>
            </a:r>
          </a:p>
        </p:txBody>
      </p:sp>
      <p:sp>
        <p:nvSpPr>
          <p:cNvPr id="4" name="Slide Number Placeholder 3"/>
          <p:cNvSpPr>
            <a:spLocks noGrp="1"/>
          </p:cNvSpPr>
          <p:nvPr>
            <p:ph type="sldNum" sz="quarter" idx="5"/>
          </p:nvPr>
        </p:nvSpPr>
        <p:spPr/>
        <p:txBody>
          <a:bodyPr/>
          <a:lstStyle/>
          <a:p>
            <a:fld id="{CBCAE8C8-6B96-4926-A347-07AA14DC6541}" type="slidenum">
              <a:rPr lang="en-GB" smtClean="0"/>
              <a:t>3</a:t>
            </a:fld>
            <a:endParaRPr lang="en-GB"/>
          </a:p>
        </p:txBody>
      </p:sp>
    </p:spTree>
    <p:extLst>
      <p:ext uri="{BB962C8B-B14F-4D97-AF65-F5344CB8AC3E}">
        <p14:creationId xmlns:p14="http://schemas.microsoft.com/office/powerpoint/2010/main" val="21924435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 read what is on the slide</a:t>
            </a:r>
          </a:p>
        </p:txBody>
      </p:sp>
      <p:sp>
        <p:nvSpPr>
          <p:cNvPr id="4" name="Slide Number Placeholder 3"/>
          <p:cNvSpPr>
            <a:spLocks noGrp="1"/>
          </p:cNvSpPr>
          <p:nvPr>
            <p:ph type="sldNum" sz="quarter" idx="5"/>
          </p:nvPr>
        </p:nvSpPr>
        <p:spPr/>
        <p:txBody>
          <a:bodyPr/>
          <a:lstStyle/>
          <a:p>
            <a:fld id="{CBCAE8C8-6B96-4926-A347-07AA14DC6541}" type="slidenum">
              <a:rPr lang="en-GB" smtClean="0"/>
              <a:t>10</a:t>
            </a:fld>
            <a:endParaRPr lang="en-GB"/>
          </a:p>
        </p:txBody>
      </p:sp>
    </p:spTree>
    <p:extLst>
      <p:ext uri="{BB962C8B-B14F-4D97-AF65-F5344CB8AC3E}">
        <p14:creationId xmlns:p14="http://schemas.microsoft.com/office/powerpoint/2010/main" val="39134446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52132-B71A-4FB5-8B16-826EB455771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C7E7DFF-134C-421D-896B-DB8A5EF77A2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805420-E04D-4D49-AEAD-34F3E7D90F81}"/>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5" name="Footer Placeholder 4">
            <a:extLst>
              <a:ext uri="{FF2B5EF4-FFF2-40B4-BE49-F238E27FC236}">
                <a16:creationId xmlns:a16="http://schemas.microsoft.com/office/drawing/2014/main" id="{90FF67D6-DED4-4F2D-A3AE-A8E6D5F1CF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CA304D-80F0-49C2-B037-02CBF7701D91}"/>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5505923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32239-A22D-4899-8946-252D87F648B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9335161-9B76-4B57-A5E3-78C4AC11815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013A8F-1503-435C-B1C8-C551A3C40E7E}"/>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5" name="Footer Placeholder 4">
            <a:extLst>
              <a:ext uri="{FF2B5EF4-FFF2-40B4-BE49-F238E27FC236}">
                <a16:creationId xmlns:a16="http://schemas.microsoft.com/office/drawing/2014/main" id="{AC921B15-580A-46FC-95C3-01D30AAD69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0746086-54FD-4E23-B1BD-3A51D5694C0F}"/>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8763227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06215F-D185-4318-BCCE-FA2A44D4648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CAFB7C2-ECB5-4FE8-860A-5D0B04BE327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0F5E04A-057F-4732-82B2-FC9B19346AD8}"/>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5" name="Footer Placeholder 4">
            <a:extLst>
              <a:ext uri="{FF2B5EF4-FFF2-40B4-BE49-F238E27FC236}">
                <a16:creationId xmlns:a16="http://schemas.microsoft.com/office/drawing/2014/main" id="{C8D45EE9-8BAE-41BA-A3DC-AB51929BA0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69E615-D03E-4B51-8D35-41B9C70BC3E8}"/>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3139455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C51E4-BF4D-41F2-8821-63EFBF829D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2CE640-1067-40CD-9D77-B3190A14E5C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AC1A5BA-D37C-4819-888F-F2BDF734D6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1E8BFF6-0AA7-4F2D-8CF3-B6DEBE2F889C}"/>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6" name="Footer Placeholder 5">
            <a:extLst>
              <a:ext uri="{FF2B5EF4-FFF2-40B4-BE49-F238E27FC236}">
                <a16:creationId xmlns:a16="http://schemas.microsoft.com/office/drawing/2014/main" id="{0B751B65-4A46-4AEB-B7C0-EF23E05D8E7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110B8C8-87F7-4DF7-AB22-9E7AD81DAC53}"/>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1477001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7B517-D384-47B4-A397-C04BC67E33F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97E5BBB-BB08-43FF-BBC1-8AC744037F3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12A518C-3616-47A8-8B1A-8CC9867CB8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979BD03-8544-40EF-829B-0159075ED0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D446E42-923B-4566-BDF6-3FFF542408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E26D9C-84D9-41C5-B3EC-124395DE1B37}"/>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8" name="Footer Placeholder 7">
            <a:extLst>
              <a:ext uri="{FF2B5EF4-FFF2-40B4-BE49-F238E27FC236}">
                <a16:creationId xmlns:a16="http://schemas.microsoft.com/office/drawing/2014/main" id="{FAC8BE3D-523E-4A99-B7A9-F3D771ABFC6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69CB89E-3C3A-4FA3-98EC-50DAE8ED30B2}"/>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1700279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463D6-6DEA-4856-9045-FA468B7C0C7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DC9EE9F-6E6D-4F11-85BC-D098AEE0B8C1}"/>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4" name="Footer Placeholder 3">
            <a:extLst>
              <a:ext uri="{FF2B5EF4-FFF2-40B4-BE49-F238E27FC236}">
                <a16:creationId xmlns:a16="http://schemas.microsoft.com/office/drawing/2014/main" id="{513FE7F0-4E48-4341-B96B-61C0BA1F45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E73E775-2517-4E65-89CA-630322FCDF70}"/>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33444836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E1A0137-3BD3-4E39-AC49-EF7FAB528F33}"/>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3" name="Footer Placeholder 2">
            <a:extLst>
              <a:ext uri="{FF2B5EF4-FFF2-40B4-BE49-F238E27FC236}">
                <a16:creationId xmlns:a16="http://schemas.microsoft.com/office/drawing/2014/main" id="{CD612A40-E514-48C6-9728-97201702FEF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1BC829F-DA54-4D68-99BE-923CACB573FE}"/>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38076512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6BA689-D371-441C-9CA2-26E344AC985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1542889-D4CE-45DD-90FB-C6E1603FE9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FFF4F7C-BA1E-49F6-A7FA-6C234E891A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51D0459-0BB4-46C6-8AD0-3894003262F0}"/>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6" name="Footer Placeholder 5">
            <a:extLst>
              <a:ext uri="{FF2B5EF4-FFF2-40B4-BE49-F238E27FC236}">
                <a16:creationId xmlns:a16="http://schemas.microsoft.com/office/drawing/2014/main" id="{6DCDBA49-5F32-4167-A913-8A69D908A4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8FEC811-2496-4672-B148-E0368273C688}"/>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36037493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D1EC29-BE6C-4AFE-B36E-BB102A6376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1B2C258-8D49-4C9A-8146-DD9505FF259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8883D7D-3054-48C7-B40C-031F10B5AF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E41E31-EB16-46DB-85E6-6986E77A8A4A}"/>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6" name="Footer Placeholder 5">
            <a:extLst>
              <a:ext uri="{FF2B5EF4-FFF2-40B4-BE49-F238E27FC236}">
                <a16:creationId xmlns:a16="http://schemas.microsoft.com/office/drawing/2014/main" id="{F3D56C2C-9402-4AB7-B921-F84C301D5DA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91C74FF-B2E2-4D4D-84EC-BA934208B3B4}"/>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2758991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8FA36E-B38C-4FB7-BE18-B9584E98E8D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C0C2D88-5F35-4817-910F-B6782EC709A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AC1076-3E87-4571-BE40-06392B4F83CA}"/>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5" name="Footer Placeholder 4">
            <a:extLst>
              <a:ext uri="{FF2B5EF4-FFF2-40B4-BE49-F238E27FC236}">
                <a16:creationId xmlns:a16="http://schemas.microsoft.com/office/drawing/2014/main" id="{E82966EB-9D43-4D40-B27F-9A2901645E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19192D-13FB-48F5-976A-9B4DC7BD9525}"/>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5085852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966711-636D-4459-A6F8-DBEE78D4B52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FD282D7-EF99-44FC-A4A1-C1B45A28C1A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73BAEA-C971-46D5-ABB1-15AD8450A069}"/>
              </a:ext>
            </a:extLst>
          </p:cNvPr>
          <p:cNvSpPr>
            <a:spLocks noGrp="1"/>
          </p:cNvSpPr>
          <p:nvPr>
            <p:ph type="dt" sz="half" idx="10"/>
          </p:nvPr>
        </p:nvSpPr>
        <p:spPr/>
        <p:txBody>
          <a:bodyPr/>
          <a:lstStyle/>
          <a:p>
            <a:fld id="{E26CA528-4A17-4918-B6D0-EA46EC875511}" type="datetimeFigureOut">
              <a:rPr lang="en-GB" smtClean="0"/>
              <a:t>06/01/2021</a:t>
            </a:fld>
            <a:endParaRPr lang="en-GB"/>
          </a:p>
        </p:txBody>
      </p:sp>
      <p:sp>
        <p:nvSpPr>
          <p:cNvPr id="5" name="Footer Placeholder 4">
            <a:extLst>
              <a:ext uri="{FF2B5EF4-FFF2-40B4-BE49-F238E27FC236}">
                <a16:creationId xmlns:a16="http://schemas.microsoft.com/office/drawing/2014/main" id="{9A783196-82C7-41A3-A3F4-AD2574548B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43E781-0F3A-479E-9DE1-7250E7A1BC5D}"/>
              </a:ext>
            </a:extLst>
          </p:cNvPr>
          <p:cNvSpPr>
            <a:spLocks noGrp="1"/>
          </p:cNvSpPr>
          <p:nvPr>
            <p:ph type="sldNum" sz="quarter" idx="12"/>
          </p:nvPr>
        </p:nvSpPr>
        <p:spPr/>
        <p:txBody>
          <a:bodyPr/>
          <a:lstStyle/>
          <a:p>
            <a:fld id="{C73DEF0C-E49F-4A30-AB2C-90A1465F2979}" type="slidenum">
              <a:rPr lang="en-GB" smtClean="0"/>
              <a:t>‹#›</a:t>
            </a:fld>
            <a:endParaRPr lang="en-GB"/>
          </a:p>
        </p:txBody>
      </p:sp>
    </p:spTree>
    <p:extLst>
      <p:ext uri="{BB962C8B-B14F-4D97-AF65-F5344CB8AC3E}">
        <p14:creationId xmlns:p14="http://schemas.microsoft.com/office/powerpoint/2010/main" val="36115032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676FD5-C5E0-47B5-ABFC-E72EA5F33D4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39233C6-3BA6-4A20-BF55-C9A77C70BE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7965E7B-8DC7-4D94-8050-D7AE02F2133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A528-4A17-4918-B6D0-EA46EC875511}" type="datetimeFigureOut">
              <a:rPr lang="en-GB" smtClean="0"/>
              <a:t>06/01/2021</a:t>
            </a:fld>
            <a:endParaRPr lang="en-GB"/>
          </a:p>
        </p:txBody>
      </p:sp>
      <p:sp>
        <p:nvSpPr>
          <p:cNvPr id="5" name="Footer Placeholder 4">
            <a:extLst>
              <a:ext uri="{FF2B5EF4-FFF2-40B4-BE49-F238E27FC236}">
                <a16:creationId xmlns:a16="http://schemas.microsoft.com/office/drawing/2014/main" id="{A696B615-0776-436E-A1FF-1E17740D47E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2771C8-2D81-4692-A2B3-8EA2BD75C0A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3DEF0C-E49F-4A30-AB2C-90A1465F2979}" type="slidenum">
              <a:rPr lang="en-GB" smtClean="0"/>
              <a:t>‹#›</a:t>
            </a:fld>
            <a:endParaRPr lang="en-GB"/>
          </a:p>
        </p:txBody>
      </p:sp>
    </p:spTree>
    <p:extLst>
      <p:ext uri="{BB962C8B-B14F-4D97-AF65-F5344CB8AC3E}">
        <p14:creationId xmlns:p14="http://schemas.microsoft.com/office/powerpoint/2010/main" val="33285874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6.xml"/><Relationship Id="rId7" Type="http://schemas.openxmlformats.org/officeDocument/2006/relationships/hyperlink" Target="https://www.bbc.co.uk/bitesize/clips/zkhxpv4" TargetMode="Externa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hyperlink" Target="https://www.bbc.co.uk/bitesize/clips/z462tfr" TargetMode="External"/><Relationship Id="rId5" Type="http://schemas.openxmlformats.org/officeDocument/2006/relationships/hyperlink" Target="https://www.bbc.co.uk/bitesize/clips/zcx76sg" TargetMode="External"/><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png"/><Relationship Id="rId4" Type="http://schemas.openxmlformats.org/officeDocument/2006/relationships/notesSlide" Target="../notesSlides/notesSlide4.xml"/></Relationships>
</file>

<file path=ppt/slides/_rels/slide11.xml.rels><?xml version="1.0" encoding="UTF-8" standalone="yes"?>
<Relationships xmlns="http://schemas.openxmlformats.org/package/2006/relationships"><Relationship Id="rId2" Type="http://schemas.openxmlformats.org/officeDocument/2006/relationships/hyperlink" Target="https://www.youtube.com/watch?v=24f_cKLJRNY"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hyperlink" Target="https://www.youtube.com/watch?v=wwO2KQ7uZxY"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hyperlink" Target="https://www.youtube.com/watch?v=_LdcxCdB-s8" TargetMode="Externa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AB7995-D9F0-4761-A55E-512638DEB274}"/>
              </a:ext>
            </a:extLst>
          </p:cNvPr>
          <p:cNvSpPr>
            <a:spLocks noGrp="1"/>
          </p:cNvSpPr>
          <p:nvPr>
            <p:ph type="title"/>
          </p:nvPr>
        </p:nvSpPr>
        <p:spPr>
          <a:xfrm>
            <a:off x="709246" y="1549156"/>
            <a:ext cx="10515600" cy="1325563"/>
          </a:xfrm>
        </p:spPr>
        <p:txBody>
          <a:bodyPr>
            <a:normAutofit fontScale="90000"/>
          </a:bodyPr>
          <a:lstStyle/>
          <a:p>
            <a:r>
              <a:rPr lang="en-GB" b="1" i="0" u="none" strike="noStrike" dirty="0">
                <a:solidFill>
                  <a:srgbClr val="202124"/>
                </a:solidFill>
                <a:effectLst/>
                <a:latin typeface="arial" panose="020B0604020202020204" pitchFamily="34" charset="0"/>
              </a:rPr>
              <a:t>Friction</a:t>
            </a:r>
            <a:r>
              <a:rPr lang="en-GB" b="0" i="0" u="none" strike="noStrike" dirty="0">
                <a:solidFill>
                  <a:srgbClr val="202124"/>
                </a:solidFill>
                <a:effectLst/>
                <a:latin typeface="arial" panose="020B0604020202020204" pitchFamily="34" charset="0"/>
              </a:rPr>
              <a:t> is the resistance of motion when one object rubs against another. Anytime two objects rub against each other, they cause </a:t>
            </a:r>
            <a:r>
              <a:rPr lang="en-GB" b="1" i="0" u="none" strike="noStrike" dirty="0">
                <a:solidFill>
                  <a:srgbClr val="202124"/>
                </a:solidFill>
                <a:effectLst/>
                <a:latin typeface="arial" panose="020B0604020202020204" pitchFamily="34" charset="0"/>
              </a:rPr>
              <a:t>friction</a:t>
            </a:r>
            <a:r>
              <a:rPr lang="en-GB" b="0" i="0" u="none" strike="noStrike" dirty="0">
                <a:solidFill>
                  <a:srgbClr val="202124"/>
                </a:solidFill>
                <a:effectLst/>
                <a:latin typeface="arial" panose="020B0604020202020204" pitchFamily="34" charset="0"/>
              </a:rPr>
              <a:t>. </a:t>
            </a:r>
            <a:r>
              <a:rPr lang="en-GB" b="1" i="0" u="none" strike="noStrike" dirty="0">
                <a:solidFill>
                  <a:srgbClr val="202124"/>
                </a:solidFill>
                <a:effectLst/>
                <a:latin typeface="arial" panose="020B0604020202020204" pitchFamily="34" charset="0"/>
              </a:rPr>
              <a:t>Friction</a:t>
            </a:r>
            <a:r>
              <a:rPr lang="en-GB" b="0" i="0" u="none" strike="noStrike" dirty="0">
                <a:solidFill>
                  <a:srgbClr val="202124"/>
                </a:solidFill>
                <a:effectLst/>
                <a:latin typeface="arial" panose="020B0604020202020204" pitchFamily="34" charset="0"/>
              </a:rPr>
              <a:t> works against the motion and acts in the opposite direction.</a:t>
            </a:r>
            <a:endParaRPr lang="en-GB" dirty="0"/>
          </a:p>
        </p:txBody>
      </p:sp>
      <p:pic>
        <p:nvPicPr>
          <p:cNvPr id="3" name="Recorded Sound">
            <a:hlinkClick r:id="" action="ppaction://media"/>
            <a:extLst>
              <a:ext uri="{FF2B5EF4-FFF2-40B4-BE49-F238E27FC236}">
                <a16:creationId xmlns:a16="http://schemas.microsoft.com/office/drawing/2014/main" id="{F7F30921-9DBF-4D77-833C-8A4C354366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063396" y="4009515"/>
            <a:ext cx="609600" cy="609600"/>
          </a:xfrm>
          <a:prstGeom prst="rect">
            <a:avLst/>
          </a:prstGeom>
        </p:spPr>
      </p:pic>
    </p:spTree>
    <p:extLst>
      <p:ext uri="{BB962C8B-B14F-4D97-AF65-F5344CB8AC3E}">
        <p14:creationId xmlns:p14="http://schemas.microsoft.com/office/powerpoint/2010/main" val="2050673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736"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B0229F1-1F33-40E3-AB35-125D053AA108}"/>
              </a:ext>
            </a:extLst>
          </p:cNvPr>
          <p:cNvSpPr>
            <a:spLocks noGrp="1"/>
          </p:cNvSpPr>
          <p:nvPr>
            <p:ph type="title"/>
          </p:nvPr>
        </p:nvSpPr>
        <p:spPr>
          <a:xfrm>
            <a:off x="934453" y="846388"/>
            <a:ext cx="10515600" cy="1325563"/>
          </a:xfrm>
        </p:spPr>
        <p:txBody>
          <a:bodyPr>
            <a:normAutofit fontScale="90000"/>
          </a:bodyPr>
          <a:lstStyle/>
          <a:p>
            <a:r>
              <a:rPr lang="en-GB" dirty="0">
                <a:hlinkClick r:id="rId5"/>
              </a:rPr>
              <a:t>Friction</a:t>
            </a:r>
            <a:br>
              <a:rPr lang="en-GB" dirty="0">
                <a:hlinkClick r:id="rId5"/>
              </a:rPr>
            </a:br>
            <a:br>
              <a:rPr lang="en-GB" dirty="0">
                <a:hlinkClick r:id="rId5"/>
              </a:rPr>
            </a:br>
            <a:r>
              <a:rPr lang="en-GB" dirty="0">
                <a:hlinkClick r:id="rId5"/>
              </a:rPr>
              <a:t>https://www.bbc.co.uk/bitesize/clips/zcx76sg</a:t>
            </a:r>
            <a:br>
              <a:rPr lang="en-GB" dirty="0"/>
            </a:br>
            <a:endParaRPr lang="en-GB" dirty="0"/>
          </a:p>
        </p:txBody>
      </p:sp>
      <p:sp>
        <p:nvSpPr>
          <p:cNvPr id="6" name="TextBox 5">
            <a:extLst>
              <a:ext uri="{FF2B5EF4-FFF2-40B4-BE49-F238E27FC236}">
                <a16:creationId xmlns:a16="http://schemas.microsoft.com/office/drawing/2014/main" id="{5471E3CD-615C-4D80-94C5-8449FD7081EE}"/>
              </a:ext>
            </a:extLst>
          </p:cNvPr>
          <p:cNvSpPr txBox="1"/>
          <p:nvPr/>
        </p:nvSpPr>
        <p:spPr>
          <a:xfrm>
            <a:off x="1097881" y="2426187"/>
            <a:ext cx="6093994" cy="646331"/>
          </a:xfrm>
          <a:prstGeom prst="rect">
            <a:avLst/>
          </a:prstGeom>
          <a:noFill/>
        </p:spPr>
        <p:txBody>
          <a:bodyPr wrap="square">
            <a:spAutoFit/>
          </a:bodyPr>
          <a:lstStyle/>
          <a:p>
            <a:r>
              <a:rPr lang="en-GB" dirty="0">
                <a:hlinkClick r:id="rId6"/>
              </a:rPr>
              <a:t>https://www.bbc.co.uk/bitesize/clips/z462tfr</a:t>
            </a:r>
            <a:endParaRPr lang="en-GB" dirty="0"/>
          </a:p>
          <a:p>
            <a:endParaRPr lang="en-GB" dirty="0"/>
          </a:p>
        </p:txBody>
      </p:sp>
      <p:sp>
        <p:nvSpPr>
          <p:cNvPr id="8" name="TextBox 7">
            <a:extLst>
              <a:ext uri="{FF2B5EF4-FFF2-40B4-BE49-F238E27FC236}">
                <a16:creationId xmlns:a16="http://schemas.microsoft.com/office/drawing/2014/main" id="{5B96C59B-7825-45A7-A0C0-4AFB8C7BB23D}"/>
              </a:ext>
            </a:extLst>
          </p:cNvPr>
          <p:cNvSpPr txBox="1"/>
          <p:nvPr/>
        </p:nvSpPr>
        <p:spPr>
          <a:xfrm>
            <a:off x="934453" y="3072518"/>
            <a:ext cx="6093994" cy="646331"/>
          </a:xfrm>
          <a:prstGeom prst="rect">
            <a:avLst/>
          </a:prstGeom>
          <a:noFill/>
        </p:spPr>
        <p:txBody>
          <a:bodyPr wrap="square">
            <a:spAutoFit/>
          </a:bodyPr>
          <a:lstStyle/>
          <a:p>
            <a:r>
              <a:rPr lang="en-GB" dirty="0">
                <a:hlinkClick r:id="rId7"/>
              </a:rPr>
              <a:t>https://www.bbc.co.uk/bitesize/clips/zkhxpv4</a:t>
            </a:r>
            <a:endParaRPr lang="en-GB" dirty="0"/>
          </a:p>
          <a:p>
            <a:endParaRPr lang="en-GB" dirty="0"/>
          </a:p>
        </p:txBody>
      </p:sp>
      <p:pic>
        <p:nvPicPr>
          <p:cNvPr id="2" name="Recorded Sound">
            <a:hlinkClick r:id="" action="ppaction://media"/>
            <a:extLst>
              <a:ext uri="{FF2B5EF4-FFF2-40B4-BE49-F238E27FC236}">
                <a16:creationId xmlns:a16="http://schemas.microsoft.com/office/drawing/2014/main" id="{155E17EB-69A9-462B-ADE4-DC51DD5B0D30}"/>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078387" y="3395683"/>
            <a:ext cx="609600" cy="609600"/>
          </a:xfrm>
          <a:prstGeom prst="rect">
            <a:avLst/>
          </a:prstGeom>
        </p:spPr>
      </p:pic>
    </p:spTree>
    <p:extLst>
      <p:ext uri="{BB962C8B-B14F-4D97-AF65-F5344CB8AC3E}">
        <p14:creationId xmlns:p14="http://schemas.microsoft.com/office/powerpoint/2010/main" val="340003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41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30619B-DAA1-4FD6-8C8B-E21D37535D7F}"/>
              </a:ext>
            </a:extLst>
          </p:cNvPr>
          <p:cNvSpPr>
            <a:spLocks noGrp="1"/>
          </p:cNvSpPr>
          <p:nvPr>
            <p:ph type="title"/>
          </p:nvPr>
        </p:nvSpPr>
        <p:spPr/>
        <p:txBody>
          <a:bodyPr/>
          <a:lstStyle/>
          <a:p>
            <a:r>
              <a:rPr lang="en-GB" dirty="0"/>
              <a:t>Time to investigate!</a:t>
            </a:r>
          </a:p>
        </p:txBody>
      </p:sp>
      <p:pic>
        <p:nvPicPr>
          <p:cNvPr id="5" name="Recorded Sound">
            <a:hlinkClick r:id="" action="ppaction://media"/>
            <a:extLst>
              <a:ext uri="{FF2B5EF4-FFF2-40B4-BE49-F238E27FC236}">
                <a16:creationId xmlns:a16="http://schemas.microsoft.com/office/drawing/2014/main" id="{1CF7DB18-8780-498A-A66E-A72CA9A32A0B}"/>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775031" y="1027906"/>
            <a:ext cx="609600" cy="609600"/>
          </a:xfrm>
          <a:prstGeom prst="rect">
            <a:avLst/>
          </a:prstGeom>
        </p:spPr>
      </p:pic>
    </p:spTree>
    <p:extLst>
      <p:ext uri="{BB962C8B-B14F-4D97-AF65-F5344CB8AC3E}">
        <p14:creationId xmlns:p14="http://schemas.microsoft.com/office/powerpoint/2010/main" val="1188722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34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A2BDA8-70F0-454E-8864-A0345EA380F1}"/>
              </a:ext>
            </a:extLst>
          </p:cNvPr>
          <p:cNvSpPr>
            <a:spLocks noGrp="1"/>
          </p:cNvSpPr>
          <p:nvPr>
            <p:ph type="title"/>
          </p:nvPr>
        </p:nvSpPr>
        <p:spPr>
          <a:xfrm>
            <a:off x="838200" y="857495"/>
            <a:ext cx="10515600" cy="1325563"/>
          </a:xfrm>
        </p:spPr>
        <p:txBody>
          <a:bodyPr>
            <a:normAutofit fontScale="90000"/>
          </a:bodyPr>
          <a:lstStyle/>
          <a:p>
            <a:r>
              <a:rPr lang="en-GB" b="0" i="1" u="none" strike="noStrike" dirty="0">
                <a:solidFill>
                  <a:srgbClr val="333333"/>
                </a:solidFill>
                <a:effectLst/>
                <a:latin typeface="Poppins"/>
              </a:rPr>
              <a:t>Do you think you can lift a bottle of rice with a chopstick?</a:t>
            </a:r>
            <a:br>
              <a:rPr lang="en-GB" b="0" i="0" u="none" strike="noStrike" dirty="0">
                <a:solidFill>
                  <a:srgbClr val="333333"/>
                </a:solidFill>
                <a:effectLst/>
                <a:latin typeface="Poppins"/>
              </a:rPr>
            </a:br>
            <a:endParaRPr lang="en-GB" dirty="0"/>
          </a:p>
        </p:txBody>
      </p:sp>
    </p:spTree>
    <p:extLst>
      <p:ext uri="{BB962C8B-B14F-4D97-AF65-F5344CB8AC3E}">
        <p14:creationId xmlns:p14="http://schemas.microsoft.com/office/powerpoint/2010/main" val="39851157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7FB21A4-770F-491C-BAA2-BA0486798553}"/>
              </a:ext>
            </a:extLst>
          </p:cNvPr>
          <p:cNvSpPr txBox="1"/>
          <p:nvPr/>
        </p:nvSpPr>
        <p:spPr>
          <a:xfrm>
            <a:off x="890336" y="517358"/>
            <a:ext cx="7676147" cy="3108543"/>
          </a:xfrm>
          <a:prstGeom prst="rect">
            <a:avLst/>
          </a:prstGeom>
          <a:noFill/>
        </p:spPr>
        <p:txBody>
          <a:bodyPr wrap="square" rtlCol="0">
            <a:spAutoFit/>
          </a:bodyPr>
          <a:lstStyle/>
          <a:p>
            <a:r>
              <a:rPr lang="en-GB" sz="2800" dirty="0">
                <a:solidFill>
                  <a:schemeClr val="accent1"/>
                </a:solidFill>
              </a:rPr>
              <a:t>Materials for Friction Experiment</a:t>
            </a:r>
          </a:p>
          <a:p>
            <a:endParaRPr lang="en-GB" sz="2800" dirty="0"/>
          </a:p>
          <a:p>
            <a:r>
              <a:rPr lang="en-GB" sz="2800" dirty="0"/>
              <a:t>Enough rice to fill a medium-sized plastic bottle</a:t>
            </a:r>
          </a:p>
          <a:p>
            <a:r>
              <a:rPr lang="en-GB" sz="2800" dirty="0"/>
              <a:t>Pencil or chopstick</a:t>
            </a:r>
          </a:p>
          <a:p>
            <a:r>
              <a:rPr lang="en-GB" sz="2800" dirty="0"/>
              <a:t>Funnel to get rice into the bottle</a:t>
            </a:r>
          </a:p>
          <a:p>
            <a:r>
              <a:rPr lang="en-GB" sz="2800" dirty="0"/>
              <a:t>Medium sized plastic or glass bottle</a:t>
            </a:r>
          </a:p>
          <a:p>
            <a:r>
              <a:rPr lang="en-GB" sz="2800" dirty="0"/>
              <a:t>A scoop to get rice to the funnel</a:t>
            </a:r>
          </a:p>
        </p:txBody>
      </p:sp>
    </p:spTree>
    <p:extLst>
      <p:ext uri="{BB962C8B-B14F-4D97-AF65-F5344CB8AC3E}">
        <p14:creationId xmlns:p14="http://schemas.microsoft.com/office/powerpoint/2010/main" val="23843153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02A05-43C1-45E2-8630-4FF7E0B9493C}"/>
              </a:ext>
            </a:extLst>
          </p:cNvPr>
          <p:cNvSpPr>
            <a:spLocks noGrp="1"/>
          </p:cNvSpPr>
          <p:nvPr>
            <p:ph type="title"/>
          </p:nvPr>
        </p:nvSpPr>
        <p:spPr/>
        <p:txBody>
          <a:bodyPr/>
          <a:lstStyle/>
          <a:p>
            <a:r>
              <a:rPr lang="en-GB" b="1" u="sng" dirty="0"/>
              <a:t>Steps to friction experiment</a:t>
            </a:r>
          </a:p>
        </p:txBody>
      </p:sp>
    </p:spTree>
    <p:extLst>
      <p:ext uri="{BB962C8B-B14F-4D97-AF65-F5344CB8AC3E}">
        <p14:creationId xmlns:p14="http://schemas.microsoft.com/office/powerpoint/2010/main" val="2726698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9B0DCA9-3D82-44C9-89C8-8DD90E940516}"/>
              </a:ext>
            </a:extLst>
          </p:cNvPr>
          <p:cNvPicPr>
            <a:picLocks noChangeAspect="1"/>
          </p:cNvPicPr>
          <p:nvPr/>
        </p:nvPicPr>
        <p:blipFill>
          <a:blip r:embed="rId2"/>
          <a:stretch>
            <a:fillRect/>
          </a:stretch>
        </p:blipFill>
        <p:spPr>
          <a:xfrm>
            <a:off x="372770" y="418501"/>
            <a:ext cx="3974377" cy="5460856"/>
          </a:xfrm>
          <a:prstGeom prst="rect">
            <a:avLst/>
          </a:prstGeom>
        </p:spPr>
      </p:pic>
      <p:sp>
        <p:nvSpPr>
          <p:cNvPr id="5" name="TextBox 4">
            <a:extLst>
              <a:ext uri="{FF2B5EF4-FFF2-40B4-BE49-F238E27FC236}">
                <a16:creationId xmlns:a16="http://schemas.microsoft.com/office/drawing/2014/main" id="{44CFD3D8-7CE2-423C-81BC-CD034C8CD8DB}"/>
              </a:ext>
            </a:extLst>
          </p:cNvPr>
          <p:cNvSpPr txBox="1"/>
          <p:nvPr/>
        </p:nvSpPr>
        <p:spPr>
          <a:xfrm>
            <a:off x="4796854" y="1173704"/>
            <a:ext cx="6562807" cy="1384995"/>
          </a:xfrm>
          <a:prstGeom prst="rect">
            <a:avLst/>
          </a:prstGeom>
          <a:noFill/>
        </p:spPr>
        <p:txBody>
          <a:bodyPr wrap="square">
            <a:spAutoFit/>
          </a:bodyPr>
          <a:lstStyle/>
          <a:p>
            <a:pPr algn="l">
              <a:buFont typeface="Arial" panose="020B0604020202020204" pitchFamily="34" charset="0"/>
              <a:buChar char="•"/>
            </a:pPr>
            <a:r>
              <a:rPr lang="en-GB" sz="2800" b="0" i="0" u="none" strike="noStrike" dirty="0">
                <a:solidFill>
                  <a:srgbClr val="333333"/>
                </a:solidFill>
                <a:effectLst/>
                <a:latin typeface="Poppins"/>
              </a:rPr>
              <a:t>Place the funnel into the bottle</a:t>
            </a:r>
          </a:p>
          <a:p>
            <a:pPr algn="l">
              <a:buFont typeface="Arial" panose="020B0604020202020204" pitchFamily="34" charset="0"/>
              <a:buChar char="•"/>
            </a:pPr>
            <a:r>
              <a:rPr lang="en-GB" sz="2800" b="0" i="0" u="none" strike="noStrike" dirty="0">
                <a:solidFill>
                  <a:srgbClr val="333333"/>
                </a:solidFill>
                <a:effectLst/>
                <a:latin typeface="Poppins"/>
              </a:rPr>
              <a:t>Scoop rice and pour into the funnel (that is already in the opening of the bottle</a:t>
            </a:r>
          </a:p>
        </p:txBody>
      </p:sp>
    </p:spTree>
    <p:extLst>
      <p:ext uri="{BB962C8B-B14F-4D97-AF65-F5344CB8AC3E}">
        <p14:creationId xmlns:p14="http://schemas.microsoft.com/office/powerpoint/2010/main" val="33415782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B84BBD-0A15-46A5-AF66-71EAA086F0AD}"/>
              </a:ext>
            </a:extLst>
          </p:cNvPr>
          <p:cNvPicPr>
            <a:picLocks noChangeAspect="1"/>
          </p:cNvPicPr>
          <p:nvPr/>
        </p:nvPicPr>
        <p:blipFill>
          <a:blip r:embed="rId2"/>
          <a:stretch>
            <a:fillRect/>
          </a:stretch>
        </p:blipFill>
        <p:spPr>
          <a:xfrm>
            <a:off x="408860" y="363744"/>
            <a:ext cx="4148150" cy="5804132"/>
          </a:xfrm>
          <a:prstGeom prst="rect">
            <a:avLst/>
          </a:prstGeom>
        </p:spPr>
      </p:pic>
      <p:sp>
        <p:nvSpPr>
          <p:cNvPr id="7" name="TextBox 6">
            <a:extLst>
              <a:ext uri="{FF2B5EF4-FFF2-40B4-BE49-F238E27FC236}">
                <a16:creationId xmlns:a16="http://schemas.microsoft.com/office/drawing/2014/main" id="{8C7F3559-3121-47EB-B570-E9331C313360}"/>
              </a:ext>
            </a:extLst>
          </p:cNvPr>
          <p:cNvSpPr txBox="1"/>
          <p:nvPr/>
        </p:nvSpPr>
        <p:spPr>
          <a:xfrm>
            <a:off x="5098289" y="957486"/>
            <a:ext cx="6093500" cy="2308324"/>
          </a:xfrm>
          <a:prstGeom prst="rect">
            <a:avLst/>
          </a:prstGeom>
          <a:noFill/>
        </p:spPr>
        <p:txBody>
          <a:bodyPr wrap="square">
            <a:spAutoFit/>
          </a:bodyPr>
          <a:lstStyle/>
          <a:p>
            <a:pPr algn="l">
              <a:buFont typeface="Arial" panose="020B0604020202020204" pitchFamily="34" charset="0"/>
              <a:buChar char="•"/>
            </a:pPr>
            <a:r>
              <a:rPr lang="en-GB" b="0" i="0" u="none" strike="noStrike" dirty="0">
                <a:solidFill>
                  <a:srgbClr val="333333"/>
                </a:solidFill>
                <a:effectLst/>
                <a:latin typeface="Poppins"/>
              </a:rPr>
              <a:t>Bang the bottle gently on the table to settle the rice (key point)</a:t>
            </a:r>
          </a:p>
          <a:p>
            <a:pPr algn="l">
              <a:buFont typeface="Arial" panose="020B0604020202020204" pitchFamily="34" charset="0"/>
              <a:buChar char="•"/>
            </a:pPr>
            <a:r>
              <a:rPr lang="en-GB" b="0" i="0" u="none" strike="noStrike" dirty="0">
                <a:solidFill>
                  <a:srgbClr val="333333"/>
                </a:solidFill>
                <a:effectLst/>
                <a:latin typeface="Poppins"/>
              </a:rPr>
              <a:t>Continue until mostly full</a:t>
            </a:r>
          </a:p>
          <a:p>
            <a:pPr algn="l">
              <a:buFont typeface="Arial" panose="020B0604020202020204" pitchFamily="34" charset="0"/>
              <a:buChar char="•"/>
            </a:pPr>
            <a:r>
              <a:rPr lang="en-GB" b="0" i="0" u="none" strike="noStrike" dirty="0">
                <a:solidFill>
                  <a:srgbClr val="333333"/>
                </a:solidFill>
                <a:effectLst/>
                <a:latin typeface="Poppins"/>
              </a:rPr>
              <a:t>Place the chopstick into the bottle</a:t>
            </a:r>
          </a:p>
          <a:p>
            <a:pPr algn="l">
              <a:buFont typeface="Arial" panose="020B0604020202020204" pitchFamily="34" charset="0"/>
              <a:buChar char="•"/>
            </a:pPr>
            <a:r>
              <a:rPr lang="en-GB" b="0" i="0" u="none" strike="noStrike" dirty="0">
                <a:solidFill>
                  <a:srgbClr val="333333"/>
                </a:solidFill>
                <a:effectLst/>
                <a:latin typeface="Poppins"/>
              </a:rPr>
              <a:t>Work it into the rice, gently banging the bottle to get the chopstick worked well into the rice</a:t>
            </a:r>
          </a:p>
          <a:p>
            <a:pPr algn="l">
              <a:buFont typeface="Arial" panose="020B0604020202020204" pitchFamily="34" charset="0"/>
              <a:buChar char="•"/>
            </a:pPr>
            <a:r>
              <a:rPr lang="en-GB" b="0" i="0" u="none" strike="noStrike" dirty="0">
                <a:solidFill>
                  <a:srgbClr val="333333"/>
                </a:solidFill>
                <a:effectLst/>
                <a:latin typeface="Poppins"/>
              </a:rPr>
              <a:t>Once worked into the rice, grab the chopstick and try to lift the bottle</a:t>
            </a:r>
          </a:p>
        </p:txBody>
      </p:sp>
    </p:spTree>
    <p:extLst>
      <p:ext uri="{BB962C8B-B14F-4D97-AF65-F5344CB8AC3E}">
        <p14:creationId xmlns:p14="http://schemas.microsoft.com/office/powerpoint/2010/main" val="2945361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F02C20-2598-43A9-AF24-08AAD87A83C3}"/>
              </a:ext>
            </a:extLst>
          </p:cNvPr>
          <p:cNvSpPr>
            <a:spLocks noGrp="1"/>
          </p:cNvSpPr>
          <p:nvPr>
            <p:ph type="title"/>
          </p:nvPr>
        </p:nvSpPr>
        <p:spPr/>
        <p:txBody>
          <a:bodyPr/>
          <a:lstStyle/>
          <a:p>
            <a:r>
              <a:rPr lang="en-GB" dirty="0"/>
              <a:t>Why were you able to pick up a bottle of rice by the chopstick </a:t>
            </a:r>
            <a:r>
              <a:rPr lang="en-GB"/>
              <a:t>or pencil </a:t>
            </a:r>
            <a:r>
              <a:rPr lang="en-GB" dirty="0"/>
              <a:t>inside?</a:t>
            </a:r>
          </a:p>
        </p:txBody>
      </p:sp>
      <p:pic>
        <p:nvPicPr>
          <p:cNvPr id="1026" name="Picture 2" descr="Thinking Face Emoticon Images, Stock Photos &amp; Vectors | Shutterstock">
            <a:extLst>
              <a:ext uri="{FF2B5EF4-FFF2-40B4-BE49-F238E27FC236}">
                <a16:creationId xmlns:a16="http://schemas.microsoft.com/office/drawing/2014/main" id="{D10485D2-9F55-499C-8CC6-1241969F88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43607" y="4565440"/>
            <a:ext cx="1964335" cy="210464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A3EE8C1D-9B47-4B4C-BD34-E84258817DE8}"/>
              </a:ext>
            </a:extLst>
          </p:cNvPr>
          <p:cNvPicPr>
            <a:picLocks noChangeAspect="1"/>
          </p:cNvPicPr>
          <p:nvPr/>
        </p:nvPicPr>
        <p:blipFill>
          <a:blip r:embed="rId3"/>
          <a:stretch>
            <a:fillRect/>
          </a:stretch>
        </p:blipFill>
        <p:spPr>
          <a:xfrm>
            <a:off x="2308296" y="2086449"/>
            <a:ext cx="3496842" cy="4406426"/>
          </a:xfrm>
          <a:prstGeom prst="rect">
            <a:avLst/>
          </a:prstGeom>
        </p:spPr>
      </p:pic>
      <p:pic>
        <p:nvPicPr>
          <p:cNvPr id="5" name="Picture 4">
            <a:extLst>
              <a:ext uri="{FF2B5EF4-FFF2-40B4-BE49-F238E27FC236}">
                <a16:creationId xmlns:a16="http://schemas.microsoft.com/office/drawing/2014/main" id="{22FA9327-E01D-48F9-AB16-5DE1E8C2D2D4}"/>
              </a:ext>
            </a:extLst>
          </p:cNvPr>
          <p:cNvPicPr>
            <a:picLocks noChangeAspect="1"/>
          </p:cNvPicPr>
          <p:nvPr/>
        </p:nvPicPr>
        <p:blipFill>
          <a:blip r:embed="rId4"/>
          <a:stretch>
            <a:fillRect/>
          </a:stretch>
        </p:blipFill>
        <p:spPr>
          <a:xfrm>
            <a:off x="6235908" y="1925786"/>
            <a:ext cx="2414441" cy="4474468"/>
          </a:xfrm>
          <a:prstGeom prst="rect">
            <a:avLst/>
          </a:prstGeom>
        </p:spPr>
      </p:pic>
    </p:spTree>
    <p:extLst>
      <p:ext uri="{BB962C8B-B14F-4D97-AF65-F5344CB8AC3E}">
        <p14:creationId xmlns:p14="http://schemas.microsoft.com/office/powerpoint/2010/main" val="30338049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14A1A69-2CB0-4F7E-9A04-BBAACF07C1DF}"/>
              </a:ext>
            </a:extLst>
          </p:cNvPr>
          <p:cNvSpPr txBox="1"/>
          <p:nvPr/>
        </p:nvSpPr>
        <p:spPr>
          <a:xfrm>
            <a:off x="609599" y="643153"/>
            <a:ext cx="10937631" cy="1477328"/>
          </a:xfrm>
          <a:prstGeom prst="rect">
            <a:avLst/>
          </a:prstGeom>
          <a:noFill/>
        </p:spPr>
        <p:txBody>
          <a:bodyPr wrap="square">
            <a:spAutoFit/>
          </a:bodyPr>
          <a:lstStyle/>
          <a:p>
            <a:pPr algn="l"/>
            <a:r>
              <a:rPr lang="en-GB" b="0" i="0" u="none" strike="noStrike" dirty="0">
                <a:solidFill>
                  <a:srgbClr val="006288"/>
                </a:solidFill>
                <a:effectLst/>
                <a:latin typeface="Poppins"/>
              </a:rPr>
              <a:t>What is Friction?</a:t>
            </a:r>
          </a:p>
          <a:p>
            <a:pPr algn="l"/>
            <a:endParaRPr lang="en-GB" b="0" i="0" u="none" strike="noStrike" dirty="0">
              <a:solidFill>
                <a:srgbClr val="333333"/>
              </a:solidFill>
              <a:effectLst/>
              <a:latin typeface="Poppins"/>
            </a:endParaRPr>
          </a:p>
          <a:p>
            <a:pPr algn="l"/>
            <a:r>
              <a:rPr lang="en-GB" b="0" i="0" u="none" strike="noStrike" dirty="0">
                <a:solidFill>
                  <a:srgbClr val="333333"/>
                </a:solidFill>
                <a:effectLst/>
                <a:latin typeface="Poppins"/>
              </a:rPr>
              <a:t>Friction is a force we experience every day, all day. We can’t see it. So, we tend not to notice it. Friction is the force that opposes the movement of one substance against another. In this case, we had rice and a chopstick.  As the rice sits in the bottle, there are air pockets around most grains, which prevents friction.</a:t>
            </a:r>
          </a:p>
        </p:txBody>
      </p:sp>
      <p:pic>
        <p:nvPicPr>
          <p:cNvPr id="4" name="Recorded Sound">
            <a:hlinkClick r:id="" action="ppaction://media"/>
            <a:extLst>
              <a:ext uri="{FF2B5EF4-FFF2-40B4-BE49-F238E27FC236}">
                <a16:creationId xmlns:a16="http://schemas.microsoft.com/office/drawing/2014/main" id="{8B0ED0C1-9AAD-4849-93AB-27E4771549FF}"/>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0748211" y="2955758"/>
            <a:ext cx="609600" cy="609600"/>
          </a:xfrm>
          <a:prstGeom prst="rect">
            <a:avLst/>
          </a:prstGeom>
        </p:spPr>
      </p:pic>
    </p:spTree>
    <p:extLst>
      <p:ext uri="{BB962C8B-B14F-4D97-AF65-F5344CB8AC3E}">
        <p14:creationId xmlns:p14="http://schemas.microsoft.com/office/powerpoint/2010/main" val="3472185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8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2C787-184C-4F23-A9BD-3C24DE0F35DB}"/>
              </a:ext>
            </a:extLst>
          </p:cNvPr>
          <p:cNvSpPr>
            <a:spLocks noGrp="1"/>
          </p:cNvSpPr>
          <p:nvPr>
            <p:ph type="title"/>
          </p:nvPr>
        </p:nvSpPr>
        <p:spPr/>
        <p:txBody>
          <a:bodyPr>
            <a:normAutofit fontScale="90000"/>
          </a:bodyPr>
          <a:lstStyle/>
          <a:p>
            <a:r>
              <a:rPr lang="en-GB" dirty="0">
                <a:hlinkClick r:id="rId2"/>
              </a:rPr>
              <a:t>https://www.youtube.com/watch?v=24f_cKLJRNY</a:t>
            </a:r>
            <a:br>
              <a:rPr lang="en-GB" dirty="0"/>
            </a:br>
            <a:endParaRPr lang="en-GB" dirty="0"/>
          </a:p>
        </p:txBody>
      </p:sp>
      <p:sp>
        <p:nvSpPr>
          <p:cNvPr id="3" name="TextBox 2">
            <a:extLst>
              <a:ext uri="{FF2B5EF4-FFF2-40B4-BE49-F238E27FC236}">
                <a16:creationId xmlns:a16="http://schemas.microsoft.com/office/drawing/2014/main" id="{8A533023-28B1-4C33-8E00-78FF8B492E2A}"/>
              </a:ext>
            </a:extLst>
          </p:cNvPr>
          <p:cNvSpPr txBox="1"/>
          <p:nvPr/>
        </p:nvSpPr>
        <p:spPr>
          <a:xfrm>
            <a:off x="937846" y="1817077"/>
            <a:ext cx="4595446" cy="923330"/>
          </a:xfrm>
          <a:prstGeom prst="rect">
            <a:avLst/>
          </a:prstGeom>
          <a:noFill/>
        </p:spPr>
        <p:txBody>
          <a:bodyPr wrap="square" rtlCol="0">
            <a:spAutoFit/>
          </a:bodyPr>
          <a:lstStyle/>
          <a:p>
            <a:r>
              <a:rPr lang="en-GB" dirty="0"/>
              <a:t>If you would like to try this experiment you will need:</a:t>
            </a:r>
          </a:p>
          <a:p>
            <a:r>
              <a:rPr lang="en-GB" dirty="0"/>
              <a:t>A calculator and a book</a:t>
            </a:r>
          </a:p>
        </p:txBody>
      </p:sp>
    </p:spTree>
    <p:extLst>
      <p:ext uri="{BB962C8B-B14F-4D97-AF65-F5344CB8AC3E}">
        <p14:creationId xmlns:p14="http://schemas.microsoft.com/office/powerpoint/2010/main" val="33807354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270C0-C594-4A27-8089-434F0924C2F9}"/>
              </a:ext>
            </a:extLst>
          </p:cNvPr>
          <p:cNvSpPr>
            <a:spLocks noGrp="1"/>
          </p:cNvSpPr>
          <p:nvPr>
            <p:ph type="title"/>
          </p:nvPr>
        </p:nvSpPr>
        <p:spPr/>
        <p:txBody>
          <a:bodyPr>
            <a:normAutofit fontScale="90000"/>
          </a:bodyPr>
          <a:lstStyle/>
          <a:p>
            <a:r>
              <a:rPr lang="en-GB" dirty="0">
                <a:hlinkClick r:id="rId2"/>
              </a:rPr>
              <a:t>https://www.youtube.com/watch?v=wwO2KQ7uZxY</a:t>
            </a:r>
            <a:br>
              <a:rPr lang="en-GB" dirty="0"/>
            </a:br>
            <a:endParaRPr lang="en-GB" dirty="0"/>
          </a:p>
        </p:txBody>
      </p:sp>
      <p:sp>
        <p:nvSpPr>
          <p:cNvPr id="3" name="TextBox 2">
            <a:extLst>
              <a:ext uri="{FF2B5EF4-FFF2-40B4-BE49-F238E27FC236}">
                <a16:creationId xmlns:a16="http://schemas.microsoft.com/office/drawing/2014/main" id="{4E7A8C7E-2505-4175-80CC-4AD1D1513F6E}"/>
              </a:ext>
            </a:extLst>
          </p:cNvPr>
          <p:cNvSpPr txBox="1"/>
          <p:nvPr/>
        </p:nvSpPr>
        <p:spPr>
          <a:xfrm>
            <a:off x="750277" y="1934308"/>
            <a:ext cx="9988061" cy="1200329"/>
          </a:xfrm>
          <a:prstGeom prst="rect">
            <a:avLst/>
          </a:prstGeom>
          <a:noFill/>
        </p:spPr>
        <p:txBody>
          <a:bodyPr wrap="square" rtlCol="0">
            <a:spAutoFit/>
          </a:bodyPr>
          <a:lstStyle/>
          <a:p>
            <a:r>
              <a:rPr lang="en-GB" dirty="0"/>
              <a:t>If you would like to perform this experiment you will need a piece of card, aluminium foil and bubble wrap an object like a piece of wood.   You could put the different materials on your ramp and have an object that you use to slide down the ramp if you haven’t got a piece of wood (or something similar) to wrap in the different materials.</a:t>
            </a:r>
          </a:p>
        </p:txBody>
      </p:sp>
    </p:spTree>
    <p:extLst>
      <p:ext uri="{BB962C8B-B14F-4D97-AF65-F5344CB8AC3E}">
        <p14:creationId xmlns:p14="http://schemas.microsoft.com/office/powerpoint/2010/main" val="1748527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84AB1-F81D-4F56-B883-A0E8B762A9C2}"/>
              </a:ext>
            </a:extLst>
          </p:cNvPr>
          <p:cNvSpPr>
            <a:spLocks noGrp="1"/>
          </p:cNvSpPr>
          <p:nvPr>
            <p:ph type="title"/>
          </p:nvPr>
        </p:nvSpPr>
        <p:spPr/>
        <p:txBody>
          <a:bodyPr>
            <a:normAutofit fontScale="90000"/>
          </a:bodyPr>
          <a:lstStyle/>
          <a:p>
            <a:r>
              <a:rPr lang="en-GB" dirty="0">
                <a:hlinkClick r:id="rId2"/>
              </a:rPr>
              <a:t>https://www.youtube.com/watch?v=_LdcxCdB-s8</a:t>
            </a:r>
            <a:br>
              <a:rPr lang="en-GB" dirty="0"/>
            </a:br>
            <a:endParaRPr lang="en-GB" dirty="0"/>
          </a:p>
        </p:txBody>
      </p:sp>
      <p:sp>
        <p:nvSpPr>
          <p:cNvPr id="3" name="TextBox 2">
            <a:extLst>
              <a:ext uri="{FF2B5EF4-FFF2-40B4-BE49-F238E27FC236}">
                <a16:creationId xmlns:a16="http://schemas.microsoft.com/office/drawing/2014/main" id="{863138DE-9EBF-4138-82CB-3CE542B1EDBC}"/>
              </a:ext>
            </a:extLst>
          </p:cNvPr>
          <p:cNvSpPr txBox="1"/>
          <p:nvPr/>
        </p:nvSpPr>
        <p:spPr>
          <a:xfrm>
            <a:off x="1008185" y="1690688"/>
            <a:ext cx="9777046" cy="646331"/>
          </a:xfrm>
          <a:prstGeom prst="rect">
            <a:avLst/>
          </a:prstGeom>
          <a:noFill/>
        </p:spPr>
        <p:txBody>
          <a:bodyPr wrap="square" rtlCol="0">
            <a:spAutoFit/>
          </a:bodyPr>
          <a:lstStyle/>
          <a:p>
            <a:r>
              <a:rPr lang="en-GB" dirty="0"/>
              <a:t>If you would like to perform this experiment you will need a balloon, a straw and string (or fishing wire).</a:t>
            </a:r>
          </a:p>
        </p:txBody>
      </p:sp>
    </p:spTree>
    <p:extLst>
      <p:ext uri="{BB962C8B-B14F-4D97-AF65-F5344CB8AC3E}">
        <p14:creationId xmlns:p14="http://schemas.microsoft.com/office/powerpoint/2010/main" val="89485826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47D85B90-8214-4639-9670-7FD8435B7D6E}"/>
              </a:ext>
            </a:extLst>
          </p:cNvPr>
          <p:cNvSpPr>
            <a:spLocks noGrp="1"/>
          </p:cNvSpPr>
          <p:nvPr>
            <p:ph type="title"/>
          </p:nvPr>
        </p:nvSpPr>
        <p:spPr>
          <a:xfrm>
            <a:off x="838200" y="904771"/>
            <a:ext cx="10515600" cy="1325563"/>
          </a:xfrm>
        </p:spPr>
        <p:txBody>
          <a:bodyPr>
            <a:normAutofit fontScale="90000"/>
          </a:bodyPr>
          <a:lstStyle/>
          <a:p>
            <a:r>
              <a:rPr lang="en-GB" dirty="0"/>
              <a:t>I have also uploaded some other investigations about what we have been learning this week onto our class page.</a:t>
            </a:r>
          </a:p>
        </p:txBody>
      </p:sp>
    </p:spTree>
    <p:extLst>
      <p:ext uri="{BB962C8B-B14F-4D97-AF65-F5344CB8AC3E}">
        <p14:creationId xmlns:p14="http://schemas.microsoft.com/office/powerpoint/2010/main" val="17548698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TotalTime>
  <Words>608</Words>
  <Application>Microsoft Office PowerPoint</Application>
  <PresentationFormat>Widescreen</PresentationFormat>
  <Paragraphs>41</Paragraphs>
  <Slides>14</Slides>
  <Notes>4</Notes>
  <HiddenSlides>0</HiddenSlides>
  <MMClips>4</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Arial</vt:lpstr>
      <vt:lpstr>Calibri</vt:lpstr>
      <vt:lpstr>Calibri Light</vt:lpstr>
      <vt:lpstr>Poppins</vt:lpstr>
      <vt:lpstr>Office Theme</vt:lpstr>
      <vt:lpstr>Friction is the resistance of motion when one object rubs against another. Anytime two objects rub against each other, they cause friction. Friction works against the motion and acts in the opposite direction.</vt:lpstr>
      <vt:lpstr>Friction  https://www.bbc.co.uk/bitesize/clips/zcx76sg </vt:lpstr>
      <vt:lpstr>Time to investigate!</vt:lpstr>
      <vt:lpstr>Do you think you can lift a bottle of rice with a chopstick? </vt:lpstr>
      <vt:lpstr>PowerPoint Presentation</vt:lpstr>
      <vt:lpstr>Steps to friction experiment</vt:lpstr>
      <vt:lpstr>PowerPoint Presentation</vt:lpstr>
      <vt:lpstr>PowerPoint Presentation</vt:lpstr>
      <vt:lpstr>Why were you able to pick up a bottle of rice by the chopstick or pencil inside?</vt:lpstr>
      <vt:lpstr>PowerPoint Presentation</vt:lpstr>
      <vt:lpstr>https://www.youtube.com/watch?v=24f_cKLJRNY </vt:lpstr>
      <vt:lpstr>https://www.youtube.com/watch?v=wwO2KQ7uZxY </vt:lpstr>
      <vt:lpstr>https://www.youtube.com/watch?v=_LdcxCdB-s8 </vt:lpstr>
      <vt:lpstr>I have also uploaded some other investigations about what we have been learning this week onto our class page.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 you think you can lift a bottle of rice with a chopstick?</dc:title>
  <dc:creator>Hayley Excell</dc:creator>
  <cp:lastModifiedBy>Hayley Excell</cp:lastModifiedBy>
  <cp:revision>11</cp:revision>
  <dcterms:created xsi:type="dcterms:W3CDTF">2021-01-06T11:05:21Z</dcterms:created>
  <dcterms:modified xsi:type="dcterms:W3CDTF">2021-01-06T13:54:24Z</dcterms:modified>
</cp:coreProperties>
</file>