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7" r:id="rId2"/>
    <p:sldId id="258" r:id="rId3"/>
    <p:sldId id="275" r:id="rId4"/>
    <p:sldId id="276" r:id="rId5"/>
    <p:sldId id="283" r:id="rId6"/>
    <p:sldId id="284" r:id="rId7"/>
    <p:sldId id="285" r:id="rId8"/>
    <p:sldId id="286" r:id="rId9"/>
    <p:sldId id="280" r:id="rId10"/>
    <p:sldId id="287" r:id="rId11"/>
    <p:sldId id="288" r:id="rId12"/>
    <p:sldId id="279" r:id="rId13"/>
    <p:sldId id="29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7" autoAdjust="0"/>
    <p:restoredTop sz="94660"/>
  </p:normalViewPr>
  <p:slideViewPr>
    <p:cSldViewPr snapToGrid="0">
      <p:cViewPr varScale="1">
        <p:scale>
          <a:sx n="72" d="100"/>
          <a:sy n="72" d="100"/>
        </p:scale>
        <p:origin x="45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5FE6F8-84B0-4CD7-AEB5-A96656A054D1}" type="datetimeFigureOut">
              <a:rPr lang="en-GB" smtClean="0"/>
              <a:t>08/01/2021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331FE5-438C-4C58-B18E-D1D56D98380C}" type="slidenum">
              <a:rPr lang="en-GB" smtClean="0"/>
              <a:t>‹#›</a:t>
            </a:fld>
            <a:endParaRPr lang="en-GB"/>
          </a:p>
        </p:txBody>
      </p:sp>
    </p:spTree>
    <p:extLst>
      <p:ext uri="{BB962C8B-B14F-4D97-AF65-F5344CB8AC3E}">
        <p14:creationId xmlns:p14="http://schemas.microsoft.com/office/powerpoint/2010/main" val="39095272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4410A3B3-E890-4A0E-96B9-4A25A9EDADE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4D82DCA7-226F-45DD-B01B-7273E0163B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To the teacher: Click on the red dots to toggle the Key Terms and their corresponding definitions on and off.</a:t>
            </a:r>
          </a:p>
        </p:txBody>
      </p:sp>
      <p:sp>
        <p:nvSpPr>
          <p:cNvPr id="17412" name="Slide Number Placeholder 3">
            <a:extLst>
              <a:ext uri="{FF2B5EF4-FFF2-40B4-BE49-F238E27FC236}">
                <a16:creationId xmlns:a16="http://schemas.microsoft.com/office/drawing/2014/main" id="{A258C7D3-2CE4-4F0F-96C1-419377C1CF1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fld id="{09CFC26E-C021-40E2-B820-6CA788A6357A}" type="slidenum">
              <a:rPr lang="en-GB" altLang="en-US">
                <a:latin typeface="Calibri" panose="020F0502020204030204" pitchFamily="34" charset="0"/>
              </a:rPr>
              <a:pPr/>
              <a:t>12</a:t>
            </a:fld>
            <a:endParaRPr lang="en-GB" altLang="en-US">
              <a:latin typeface="Calibri" panose="020F0502020204030204" pitchFamily="34" charset="0"/>
            </a:endParaRPr>
          </a:p>
        </p:txBody>
      </p:sp>
    </p:spTree>
    <p:extLst>
      <p:ext uri="{BB962C8B-B14F-4D97-AF65-F5344CB8AC3E}">
        <p14:creationId xmlns:p14="http://schemas.microsoft.com/office/powerpoint/2010/main" val="2295037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4FF06-368C-4CFF-83B0-D5788A8D64D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FBC626E-4201-431D-AB89-B7D3502EBE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DE0123F-06FB-4771-9B02-830C2CF6D8E1}"/>
              </a:ext>
            </a:extLst>
          </p:cNvPr>
          <p:cNvSpPr>
            <a:spLocks noGrp="1"/>
          </p:cNvSpPr>
          <p:nvPr>
            <p:ph type="dt" sz="half" idx="10"/>
          </p:nvPr>
        </p:nvSpPr>
        <p:spPr/>
        <p:txBody>
          <a:bodyPr/>
          <a:lstStyle/>
          <a:p>
            <a:fld id="{2C50B16B-7927-4A01-A8E9-80F2906B87FD}" type="datetimeFigureOut">
              <a:rPr lang="en-GB" smtClean="0"/>
              <a:t>08/01/2021</a:t>
            </a:fld>
            <a:endParaRPr lang="en-GB"/>
          </a:p>
        </p:txBody>
      </p:sp>
      <p:sp>
        <p:nvSpPr>
          <p:cNvPr id="5" name="Footer Placeholder 4">
            <a:extLst>
              <a:ext uri="{FF2B5EF4-FFF2-40B4-BE49-F238E27FC236}">
                <a16:creationId xmlns:a16="http://schemas.microsoft.com/office/drawing/2014/main" id="{68AC61EB-F1EB-4337-A2AC-64587367AB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CB4617-7DAE-49FD-815D-A3A69C810DE3}"/>
              </a:ext>
            </a:extLst>
          </p:cNvPr>
          <p:cNvSpPr>
            <a:spLocks noGrp="1"/>
          </p:cNvSpPr>
          <p:nvPr>
            <p:ph type="sldNum" sz="quarter" idx="12"/>
          </p:nvPr>
        </p:nvSpPr>
        <p:spPr/>
        <p:txBody>
          <a:bodyPr/>
          <a:lstStyle/>
          <a:p>
            <a:fld id="{212A8B19-7574-401D-8C41-752D9561E29F}" type="slidenum">
              <a:rPr lang="en-GB" smtClean="0"/>
              <a:t>‹#›</a:t>
            </a:fld>
            <a:endParaRPr lang="en-GB"/>
          </a:p>
        </p:txBody>
      </p:sp>
    </p:spTree>
    <p:extLst>
      <p:ext uri="{BB962C8B-B14F-4D97-AF65-F5344CB8AC3E}">
        <p14:creationId xmlns:p14="http://schemas.microsoft.com/office/powerpoint/2010/main" val="26364495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7B535-3585-4870-906A-EE878494227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A142EB-9465-4774-9DB7-CD97F460C3D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825DB5-C76B-46B3-AA69-D1FD88707E44}"/>
              </a:ext>
            </a:extLst>
          </p:cNvPr>
          <p:cNvSpPr>
            <a:spLocks noGrp="1"/>
          </p:cNvSpPr>
          <p:nvPr>
            <p:ph type="dt" sz="half" idx="10"/>
          </p:nvPr>
        </p:nvSpPr>
        <p:spPr/>
        <p:txBody>
          <a:bodyPr/>
          <a:lstStyle/>
          <a:p>
            <a:fld id="{2C50B16B-7927-4A01-A8E9-80F2906B87FD}" type="datetimeFigureOut">
              <a:rPr lang="en-GB" smtClean="0"/>
              <a:t>08/01/2021</a:t>
            </a:fld>
            <a:endParaRPr lang="en-GB"/>
          </a:p>
        </p:txBody>
      </p:sp>
      <p:sp>
        <p:nvSpPr>
          <p:cNvPr id="5" name="Footer Placeholder 4">
            <a:extLst>
              <a:ext uri="{FF2B5EF4-FFF2-40B4-BE49-F238E27FC236}">
                <a16:creationId xmlns:a16="http://schemas.microsoft.com/office/drawing/2014/main" id="{47BA27B8-6C05-48C4-A4C0-FAACFE87A4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4125A0-E983-4359-A0FB-5489DA984D17}"/>
              </a:ext>
            </a:extLst>
          </p:cNvPr>
          <p:cNvSpPr>
            <a:spLocks noGrp="1"/>
          </p:cNvSpPr>
          <p:nvPr>
            <p:ph type="sldNum" sz="quarter" idx="12"/>
          </p:nvPr>
        </p:nvSpPr>
        <p:spPr/>
        <p:txBody>
          <a:bodyPr/>
          <a:lstStyle/>
          <a:p>
            <a:fld id="{212A8B19-7574-401D-8C41-752D9561E29F}" type="slidenum">
              <a:rPr lang="en-GB" smtClean="0"/>
              <a:t>‹#›</a:t>
            </a:fld>
            <a:endParaRPr lang="en-GB"/>
          </a:p>
        </p:txBody>
      </p:sp>
    </p:spTree>
    <p:extLst>
      <p:ext uri="{BB962C8B-B14F-4D97-AF65-F5344CB8AC3E}">
        <p14:creationId xmlns:p14="http://schemas.microsoft.com/office/powerpoint/2010/main" val="1959591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15F19-3DD7-4488-99E9-4B734C1B32C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F48F1DC-F151-4AB1-BB46-CE6FCF624C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BCB979A-9D62-4A57-A80E-51787A3E962B}"/>
              </a:ext>
            </a:extLst>
          </p:cNvPr>
          <p:cNvSpPr>
            <a:spLocks noGrp="1"/>
          </p:cNvSpPr>
          <p:nvPr>
            <p:ph type="dt" sz="half" idx="10"/>
          </p:nvPr>
        </p:nvSpPr>
        <p:spPr/>
        <p:txBody>
          <a:bodyPr/>
          <a:lstStyle/>
          <a:p>
            <a:fld id="{2C50B16B-7927-4A01-A8E9-80F2906B87FD}" type="datetimeFigureOut">
              <a:rPr lang="en-GB" smtClean="0"/>
              <a:t>08/01/2021</a:t>
            </a:fld>
            <a:endParaRPr lang="en-GB"/>
          </a:p>
        </p:txBody>
      </p:sp>
      <p:sp>
        <p:nvSpPr>
          <p:cNvPr id="5" name="Footer Placeholder 4">
            <a:extLst>
              <a:ext uri="{FF2B5EF4-FFF2-40B4-BE49-F238E27FC236}">
                <a16:creationId xmlns:a16="http://schemas.microsoft.com/office/drawing/2014/main" id="{F2334765-0120-4DC6-8D52-6C1A5C81B7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317E2B-B097-428B-9CE9-1FBCA45BF565}"/>
              </a:ext>
            </a:extLst>
          </p:cNvPr>
          <p:cNvSpPr>
            <a:spLocks noGrp="1"/>
          </p:cNvSpPr>
          <p:nvPr>
            <p:ph type="sldNum" sz="quarter" idx="12"/>
          </p:nvPr>
        </p:nvSpPr>
        <p:spPr/>
        <p:txBody>
          <a:bodyPr/>
          <a:lstStyle/>
          <a:p>
            <a:fld id="{212A8B19-7574-401D-8C41-752D9561E29F}" type="slidenum">
              <a:rPr lang="en-GB" smtClean="0"/>
              <a:t>‹#›</a:t>
            </a:fld>
            <a:endParaRPr lang="en-GB"/>
          </a:p>
        </p:txBody>
      </p:sp>
    </p:spTree>
    <p:extLst>
      <p:ext uri="{BB962C8B-B14F-4D97-AF65-F5344CB8AC3E}">
        <p14:creationId xmlns:p14="http://schemas.microsoft.com/office/powerpoint/2010/main" val="17344811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3D513-0D4F-4ACB-B55B-A539C820263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C0CF7D2-AA31-49FD-A9EB-28D7F42888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8C05D0F-E5F4-40E0-9B71-7E34D6EF20A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558EB24-0529-4923-B464-047B43984DEA}"/>
              </a:ext>
            </a:extLst>
          </p:cNvPr>
          <p:cNvSpPr>
            <a:spLocks noGrp="1"/>
          </p:cNvSpPr>
          <p:nvPr>
            <p:ph type="dt" sz="half" idx="10"/>
          </p:nvPr>
        </p:nvSpPr>
        <p:spPr/>
        <p:txBody>
          <a:bodyPr/>
          <a:lstStyle/>
          <a:p>
            <a:fld id="{2C50B16B-7927-4A01-A8E9-80F2906B87FD}" type="datetimeFigureOut">
              <a:rPr lang="en-GB" smtClean="0"/>
              <a:t>08/01/2021</a:t>
            </a:fld>
            <a:endParaRPr lang="en-GB"/>
          </a:p>
        </p:txBody>
      </p:sp>
      <p:sp>
        <p:nvSpPr>
          <p:cNvPr id="6" name="Footer Placeholder 5">
            <a:extLst>
              <a:ext uri="{FF2B5EF4-FFF2-40B4-BE49-F238E27FC236}">
                <a16:creationId xmlns:a16="http://schemas.microsoft.com/office/drawing/2014/main" id="{424F70DE-8BC5-4A9B-8A63-04159BB115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A94CB6-BB48-41FA-A0BF-609EA8D7D7F9}"/>
              </a:ext>
            </a:extLst>
          </p:cNvPr>
          <p:cNvSpPr>
            <a:spLocks noGrp="1"/>
          </p:cNvSpPr>
          <p:nvPr>
            <p:ph type="sldNum" sz="quarter" idx="12"/>
          </p:nvPr>
        </p:nvSpPr>
        <p:spPr/>
        <p:txBody>
          <a:bodyPr/>
          <a:lstStyle/>
          <a:p>
            <a:fld id="{212A8B19-7574-401D-8C41-752D9561E29F}" type="slidenum">
              <a:rPr lang="en-GB" smtClean="0"/>
              <a:t>‹#›</a:t>
            </a:fld>
            <a:endParaRPr lang="en-GB"/>
          </a:p>
        </p:txBody>
      </p:sp>
    </p:spTree>
    <p:extLst>
      <p:ext uri="{BB962C8B-B14F-4D97-AF65-F5344CB8AC3E}">
        <p14:creationId xmlns:p14="http://schemas.microsoft.com/office/powerpoint/2010/main" val="535203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DB5DF-0923-4256-B723-2FF0D6269D6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6DF405-868B-4A5C-9B56-F355EE7F41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2AC59-4C35-4AD6-8018-060E13F8CA2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5EC34D7-3B8F-4DD4-86DC-15D8B65BE4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C61F6AA-2764-482D-971B-0D1664B3B84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C366C37-CAD6-4DE3-8EE8-62B9E06618B3}"/>
              </a:ext>
            </a:extLst>
          </p:cNvPr>
          <p:cNvSpPr>
            <a:spLocks noGrp="1"/>
          </p:cNvSpPr>
          <p:nvPr>
            <p:ph type="dt" sz="half" idx="10"/>
          </p:nvPr>
        </p:nvSpPr>
        <p:spPr/>
        <p:txBody>
          <a:bodyPr/>
          <a:lstStyle/>
          <a:p>
            <a:fld id="{2C50B16B-7927-4A01-A8E9-80F2906B87FD}" type="datetimeFigureOut">
              <a:rPr lang="en-GB" smtClean="0"/>
              <a:t>08/01/2021</a:t>
            </a:fld>
            <a:endParaRPr lang="en-GB"/>
          </a:p>
        </p:txBody>
      </p:sp>
      <p:sp>
        <p:nvSpPr>
          <p:cNvPr id="8" name="Footer Placeholder 7">
            <a:extLst>
              <a:ext uri="{FF2B5EF4-FFF2-40B4-BE49-F238E27FC236}">
                <a16:creationId xmlns:a16="http://schemas.microsoft.com/office/drawing/2014/main" id="{DF53FD57-9DE8-487D-9032-6CF39D14354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A0A1B31-1B33-40AE-8CB6-DC89D20EB9A1}"/>
              </a:ext>
            </a:extLst>
          </p:cNvPr>
          <p:cNvSpPr>
            <a:spLocks noGrp="1"/>
          </p:cNvSpPr>
          <p:nvPr>
            <p:ph type="sldNum" sz="quarter" idx="12"/>
          </p:nvPr>
        </p:nvSpPr>
        <p:spPr/>
        <p:txBody>
          <a:bodyPr/>
          <a:lstStyle/>
          <a:p>
            <a:fld id="{212A8B19-7574-401D-8C41-752D9561E29F}" type="slidenum">
              <a:rPr lang="en-GB" smtClean="0"/>
              <a:t>‹#›</a:t>
            </a:fld>
            <a:endParaRPr lang="en-GB"/>
          </a:p>
        </p:txBody>
      </p:sp>
    </p:spTree>
    <p:extLst>
      <p:ext uri="{BB962C8B-B14F-4D97-AF65-F5344CB8AC3E}">
        <p14:creationId xmlns:p14="http://schemas.microsoft.com/office/powerpoint/2010/main" val="1948527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8C509-CEB3-46A7-8FF9-275EF6748CA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9AC2BF8-109F-4CE5-A711-47B0655A07E8}"/>
              </a:ext>
            </a:extLst>
          </p:cNvPr>
          <p:cNvSpPr>
            <a:spLocks noGrp="1"/>
          </p:cNvSpPr>
          <p:nvPr>
            <p:ph type="dt" sz="half" idx="10"/>
          </p:nvPr>
        </p:nvSpPr>
        <p:spPr/>
        <p:txBody>
          <a:bodyPr/>
          <a:lstStyle/>
          <a:p>
            <a:fld id="{2C50B16B-7927-4A01-A8E9-80F2906B87FD}" type="datetimeFigureOut">
              <a:rPr lang="en-GB" smtClean="0"/>
              <a:t>08/01/2021</a:t>
            </a:fld>
            <a:endParaRPr lang="en-GB"/>
          </a:p>
        </p:txBody>
      </p:sp>
      <p:sp>
        <p:nvSpPr>
          <p:cNvPr id="4" name="Footer Placeholder 3">
            <a:extLst>
              <a:ext uri="{FF2B5EF4-FFF2-40B4-BE49-F238E27FC236}">
                <a16:creationId xmlns:a16="http://schemas.microsoft.com/office/drawing/2014/main" id="{6364E139-8E44-408F-B89D-EECE93593B9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60D1F56-A4B2-4B55-8EA6-06015EE27EFE}"/>
              </a:ext>
            </a:extLst>
          </p:cNvPr>
          <p:cNvSpPr>
            <a:spLocks noGrp="1"/>
          </p:cNvSpPr>
          <p:nvPr>
            <p:ph type="sldNum" sz="quarter" idx="12"/>
          </p:nvPr>
        </p:nvSpPr>
        <p:spPr/>
        <p:txBody>
          <a:bodyPr/>
          <a:lstStyle/>
          <a:p>
            <a:fld id="{212A8B19-7574-401D-8C41-752D9561E29F}" type="slidenum">
              <a:rPr lang="en-GB" smtClean="0"/>
              <a:t>‹#›</a:t>
            </a:fld>
            <a:endParaRPr lang="en-GB"/>
          </a:p>
        </p:txBody>
      </p:sp>
    </p:spTree>
    <p:extLst>
      <p:ext uri="{BB962C8B-B14F-4D97-AF65-F5344CB8AC3E}">
        <p14:creationId xmlns:p14="http://schemas.microsoft.com/office/powerpoint/2010/main" val="1091898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103A6C-6568-4BE7-AF2A-C534ABD7B60E}"/>
              </a:ext>
            </a:extLst>
          </p:cNvPr>
          <p:cNvSpPr>
            <a:spLocks noGrp="1"/>
          </p:cNvSpPr>
          <p:nvPr>
            <p:ph type="dt" sz="half" idx="10"/>
          </p:nvPr>
        </p:nvSpPr>
        <p:spPr/>
        <p:txBody>
          <a:bodyPr/>
          <a:lstStyle/>
          <a:p>
            <a:fld id="{2C50B16B-7927-4A01-A8E9-80F2906B87FD}" type="datetimeFigureOut">
              <a:rPr lang="en-GB" smtClean="0"/>
              <a:t>08/01/2021</a:t>
            </a:fld>
            <a:endParaRPr lang="en-GB"/>
          </a:p>
        </p:txBody>
      </p:sp>
      <p:sp>
        <p:nvSpPr>
          <p:cNvPr id="3" name="Footer Placeholder 2">
            <a:extLst>
              <a:ext uri="{FF2B5EF4-FFF2-40B4-BE49-F238E27FC236}">
                <a16:creationId xmlns:a16="http://schemas.microsoft.com/office/drawing/2014/main" id="{E19BA1B4-7CD4-4FF1-9CED-417CCAAB281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5CB590C-436B-49E8-BA11-88EEE0E98055}"/>
              </a:ext>
            </a:extLst>
          </p:cNvPr>
          <p:cNvSpPr>
            <a:spLocks noGrp="1"/>
          </p:cNvSpPr>
          <p:nvPr>
            <p:ph type="sldNum" sz="quarter" idx="12"/>
          </p:nvPr>
        </p:nvSpPr>
        <p:spPr/>
        <p:txBody>
          <a:bodyPr/>
          <a:lstStyle/>
          <a:p>
            <a:fld id="{212A8B19-7574-401D-8C41-752D9561E29F}" type="slidenum">
              <a:rPr lang="en-GB" smtClean="0"/>
              <a:t>‹#›</a:t>
            </a:fld>
            <a:endParaRPr lang="en-GB"/>
          </a:p>
        </p:txBody>
      </p:sp>
    </p:spTree>
    <p:extLst>
      <p:ext uri="{BB962C8B-B14F-4D97-AF65-F5344CB8AC3E}">
        <p14:creationId xmlns:p14="http://schemas.microsoft.com/office/powerpoint/2010/main" val="2241292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D0F7A-DDA1-416E-8894-2B1A7B0D4B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7523CF1-6D43-486A-B591-4FFA2F34FE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6F7C07F-6E4B-4DF9-A6E9-9CE8D865B8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B49CFD0-F11C-45BE-B330-1679E453C46C}"/>
              </a:ext>
            </a:extLst>
          </p:cNvPr>
          <p:cNvSpPr>
            <a:spLocks noGrp="1"/>
          </p:cNvSpPr>
          <p:nvPr>
            <p:ph type="dt" sz="half" idx="10"/>
          </p:nvPr>
        </p:nvSpPr>
        <p:spPr/>
        <p:txBody>
          <a:bodyPr/>
          <a:lstStyle/>
          <a:p>
            <a:fld id="{2C50B16B-7927-4A01-A8E9-80F2906B87FD}" type="datetimeFigureOut">
              <a:rPr lang="en-GB" smtClean="0"/>
              <a:t>08/01/2021</a:t>
            </a:fld>
            <a:endParaRPr lang="en-GB"/>
          </a:p>
        </p:txBody>
      </p:sp>
      <p:sp>
        <p:nvSpPr>
          <p:cNvPr id="6" name="Footer Placeholder 5">
            <a:extLst>
              <a:ext uri="{FF2B5EF4-FFF2-40B4-BE49-F238E27FC236}">
                <a16:creationId xmlns:a16="http://schemas.microsoft.com/office/drawing/2014/main" id="{39EDC290-366B-4808-8E22-200CE75859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D74115-9F98-4E66-A0EF-CD436DF17FB1}"/>
              </a:ext>
            </a:extLst>
          </p:cNvPr>
          <p:cNvSpPr>
            <a:spLocks noGrp="1"/>
          </p:cNvSpPr>
          <p:nvPr>
            <p:ph type="sldNum" sz="quarter" idx="12"/>
          </p:nvPr>
        </p:nvSpPr>
        <p:spPr/>
        <p:txBody>
          <a:bodyPr/>
          <a:lstStyle/>
          <a:p>
            <a:fld id="{212A8B19-7574-401D-8C41-752D9561E29F}" type="slidenum">
              <a:rPr lang="en-GB" smtClean="0"/>
              <a:t>‹#›</a:t>
            </a:fld>
            <a:endParaRPr lang="en-GB"/>
          </a:p>
        </p:txBody>
      </p:sp>
    </p:spTree>
    <p:extLst>
      <p:ext uri="{BB962C8B-B14F-4D97-AF65-F5344CB8AC3E}">
        <p14:creationId xmlns:p14="http://schemas.microsoft.com/office/powerpoint/2010/main" val="35589135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22D65-8C88-4A60-B1FC-0F9E679FB1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8CA7889-FD14-4DE2-A4B7-CB0A5CA8A6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74A5F05-3574-4C7D-A3BA-C92152B489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F5591E-CDD4-4E86-9794-53FB6A652D0B}"/>
              </a:ext>
            </a:extLst>
          </p:cNvPr>
          <p:cNvSpPr>
            <a:spLocks noGrp="1"/>
          </p:cNvSpPr>
          <p:nvPr>
            <p:ph type="dt" sz="half" idx="10"/>
          </p:nvPr>
        </p:nvSpPr>
        <p:spPr/>
        <p:txBody>
          <a:bodyPr/>
          <a:lstStyle/>
          <a:p>
            <a:fld id="{2C50B16B-7927-4A01-A8E9-80F2906B87FD}" type="datetimeFigureOut">
              <a:rPr lang="en-GB" smtClean="0"/>
              <a:t>08/01/2021</a:t>
            </a:fld>
            <a:endParaRPr lang="en-GB"/>
          </a:p>
        </p:txBody>
      </p:sp>
      <p:sp>
        <p:nvSpPr>
          <p:cNvPr id="6" name="Footer Placeholder 5">
            <a:extLst>
              <a:ext uri="{FF2B5EF4-FFF2-40B4-BE49-F238E27FC236}">
                <a16:creationId xmlns:a16="http://schemas.microsoft.com/office/drawing/2014/main" id="{2F874338-FD6E-40C3-A810-8D0F0CC081E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C5C96B-D321-4287-A923-03DEFE5C3B77}"/>
              </a:ext>
            </a:extLst>
          </p:cNvPr>
          <p:cNvSpPr>
            <a:spLocks noGrp="1"/>
          </p:cNvSpPr>
          <p:nvPr>
            <p:ph type="sldNum" sz="quarter" idx="12"/>
          </p:nvPr>
        </p:nvSpPr>
        <p:spPr/>
        <p:txBody>
          <a:bodyPr/>
          <a:lstStyle/>
          <a:p>
            <a:fld id="{212A8B19-7574-401D-8C41-752D9561E29F}" type="slidenum">
              <a:rPr lang="en-GB" smtClean="0"/>
              <a:t>‹#›</a:t>
            </a:fld>
            <a:endParaRPr lang="en-GB"/>
          </a:p>
        </p:txBody>
      </p:sp>
    </p:spTree>
    <p:extLst>
      <p:ext uri="{BB962C8B-B14F-4D97-AF65-F5344CB8AC3E}">
        <p14:creationId xmlns:p14="http://schemas.microsoft.com/office/powerpoint/2010/main" val="3776844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708EA-8856-442A-91A8-26B9ABED8A5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292B98-FC70-486A-A831-13B36739751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12DED8-E362-404C-92AD-C8077B30471B}"/>
              </a:ext>
            </a:extLst>
          </p:cNvPr>
          <p:cNvSpPr>
            <a:spLocks noGrp="1"/>
          </p:cNvSpPr>
          <p:nvPr>
            <p:ph type="dt" sz="half" idx="10"/>
          </p:nvPr>
        </p:nvSpPr>
        <p:spPr/>
        <p:txBody>
          <a:bodyPr/>
          <a:lstStyle/>
          <a:p>
            <a:fld id="{2C50B16B-7927-4A01-A8E9-80F2906B87FD}" type="datetimeFigureOut">
              <a:rPr lang="en-GB" smtClean="0"/>
              <a:t>08/01/2021</a:t>
            </a:fld>
            <a:endParaRPr lang="en-GB"/>
          </a:p>
        </p:txBody>
      </p:sp>
      <p:sp>
        <p:nvSpPr>
          <p:cNvPr id="5" name="Footer Placeholder 4">
            <a:extLst>
              <a:ext uri="{FF2B5EF4-FFF2-40B4-BE49-F238E27FC236}">
                <a16:creationId xmlns:a16="http://schemas.microsoft.com/office/drawing/2014/main" id="{0FA0BA07-DAC0-4CE3-97F7-D9AFAEF339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3EC336-29DE-4936-9428-AD6B56F7468C}"/>
              </a:ext>
            </a:extLst>
          </p:cNvPr>
          <p:cNvSpPr>
            <a:spLocks noGrp="1"/>
          </p:cNvSpPr>
          <p:nvPr>
            <p:ph type="sldNum" sz="quarter" idx="12"/>
          </p:nvPr>
        </p:nvSpPr>
        <p:spPr/>
        <p:txBody>
          <a:bodyPr/>
          <a:lstStyle/>
          <a:p>
            <a:fld id="{212A8B19-7574-401D-8C41-752D9561E29F}" type="slidenum">
              <a:rPr lang="en-GB" smtClean="0"/>
              <a:t>‹#›</a:t>
            </a:fld>
            <a:endParaRPr lang="en-GB"/>
          </a:p>
        </p:txBody>
      </p:sp>
    </p:spTree>
    <p:extLst>
      <p:ext uri="{BB962C8B-B14F-4D97-AF65-F5344CB8AC3E}">
        <p14:creationId xmlns:p14="http://schemas.microsoft.com/office/powerpoint/2010/main" val="40861802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F182B8-7575-47BA-9CF8-F58A97D565C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77BC6F-59CB-4C1E-A82E-435903EFA1E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3A058A-57CF-4585-A0E7-844DBBD46E87}"/>
              </a:ext>
            </a:extLst>
          </p:cNvPr>
          <p:cNvSpPr>
            <a:spLocks noGrp="1"/>
          </p:cNvSpPr>
          <p:nvPr>
            <p:ph type="dt" sz="half" idx="10"/>
          </p:nvPr>
        </p:nvSpPr>
        <p:spPr/>
        <p:txBody>
          <a:bodyPr/>
          <a:lstStyle/>
          <a:p>
            <a:fld id="{2C50B16B-7927-4A01-A8E9-80F2906B87FD}" type="datetimeFigureOut">
              <a:rPr lang="en-GB" smtClean="0"/>
              <a:t>08/01/2021</a:t>
            </a:fld>
            <a:endParaRPr lang="en-GB"/>
          </a:p>
        </p:txBody>
      </p:sp>
      <p:sp>
        <p:nvSpPr>
          <p:cNvPr id="5" name="Footer Placeholder 4">
            <a:extLst>
              <a:ext uri="{FF2B5EF4-FFF2-40B4-BE49-F238E27FC236}">
                <a16:creationId xmlns:a16="http://schemas.microsoft.com/office/drawing/2014/main" id="{0BB45212-CB81-4B7B-AD43-DD6150B5BE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B2E8FD-06B4-44BB-82E6-F2105C426BB8}"/>
              </a:ext>
            </a:extLst>
          </p:cNvPr>
          <p:cNvSpPr>
            <a:spLocks noGrp="1"/>
          </p:cNvSpPr>
          <p:nvPr>
            <p:ph type="sldNum" sz="quarter" idx="12"/>
          </p:nvPr>
        </p:nvSpPr>
        <p:spPr/>
        <p:txBody>
          <a:bodyPr/>
          <a:lstStyle/>
          <a:p>
            <a:fld id="{212A8B19-7574-401D-8C41-752D9561E29F}" type="slidenum">
              <a:rPr lang="en-GB" smtClean="0"/>
              <a:t>‹#›</a:t>
            </a:fld>
            <a:endParaRPr lang="en-GB"/>
          </a:p>
        </p:txBody>
      </p:sp>
    </p:spTree>
    <p:extLst>
      <p:ext uri="{BB962C8B-B14F-4D97-AF65-F5344CB8AC3E}">
        <p14:creationId xmlns:p14="http://schemas.microsoft.com/office/powerpoint/2010/main" val="24634974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B568AC90-5CB8-44EE-AF6D-087CF0E8160E}"/>
              </a:ext>
            </a:extLst>
          </p:cNvPr>
          <p:cNvSpPr/>
          <p:nvPr userDrawn="1"/>
        </p:nvSpPr>
        <p:spPr bwMode="auto">
          <a:xfrm>
            <a:off x="624418" y="457201"/>
            <a:ext cx="10943167" cy="5940425"/>
          </a:xfrm>
          <a:prstGeom prst="roundRect">
            <a:avLst>
              <a:gd name="adj" fmla="val 0"/>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spTree>
    <p:extLst>
      <p:ext uri="{BB962C8B-B14F-4D97-AF65-F5344CB8AC3E}">
        <p14:creationId xmlns:p14="http://schemas.microsoft.com/office/powerpoint/2010/main" val="3781419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E5CFC71-AA65-45D5-A030-C7ABB784BD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16114E3-6FD2-4045-BDCD-B222CAFE6CD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0D0F9F-C4AF-45A7-8746-010CE3D984C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50B16B-7927-4A01-A8E9-80F2906B87FD}" type="datetimeFigureOut">
              <a:rPr lang="en-GB" smtClean="0"/>
              <a:t>08/01/2021</a:t>
            </a:fld>
            <a:endParaRPr lang="en-GB"/>
          </a:p>
        </p:txBody>
      </p:sp>
      <p:sp>
        <p:nvSpPr>
          <p:cNvPr id="5" name="Footer Placeholder 4">
            <a:extLst>
              <a:ext uri="{FF2B5EF4-FFF2-40B4-BE49-F238E27FC236}">
                <a16:creationId xmlns:a16="http://schemas.microsoft.com/office/drawing/2014/main" id="{14082D42-379D-45DA-A741-D557A51C94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C86831C-A876-42AB-A991-92A9EB10A44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2A8B19-7574-401D-8C41-752D9561E29F}" type="slidenum">
              <a:rPr lang="en-GB" smtClean="0"/>
              <a:t>‹#›</a:t>
            </a:fld>
            <a:endParaRPr lang="en-GB"/>
          </a:p>
        </p:txBody>
      </p:sp>
    </p:spTree>
    <p:extLst>
      <p:ext uri="{BB962C8B-B14F-4D97-AF65-F5344CB8AC3E}">
        <p14:creationId xmlns:p14="http://schemas.microsoft.com/office/powerpoint/2010/main" val="23814468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hyperlink" Target="https://classroom.thenational.academy/lessons/where-are-the-worlds-rivers-6dh32d?activity=video&amp;step=1"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hyperlink" Target="https://classroom.thenational.academy/lessons/what-are-the-features-of-a-drainage-basin-64rp2d?step=2&amp;activity=video"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70BFF1-8758-4395-9B0E-38167B78A1F1}"/>
              </a:ext>
            </a:extLst>
          </p:cNvPr>
          <p:cNvSpPr txBox="1"/>
          <p:nvPr/>
        </p:nvSpPr>
        <p:spPr>
          <a:xfrm>
            <a:off x="468922" y="386654"/>
            <a:ext cx="10550769" cy="1887440"/>
          </a:xfrm>
          <a:prstGeom prst="rect">
            <a:avLst/>
          </a:prstGeom>
          <a:noFill/>
        </p:spPr>
        <p:txBody>
          <a:bodyPr wrap="square">
            <a:spAutoFit/>
          </a:bodyPr>
          <a:lstStyle/>
          <a:p>
            <a:pPr fontAlgn="base">
              <a:lnSpc>
                <a:spcPct val="90000"/>
              </a:lnSpc>
              <a:spcBef>
                <a:spcPts val="1000"/>
              </a:spcBef>
            </a:pPr>
            <a:r>
              <a:rPr lang="en-GB" sz="1800" b="1" u="sng" kern="1200" dirty="0">
                <a:solidFill>
                  <a:srgbClr val="1C1C1C"/>
                </a:solidFill>
                <a:effectLst/>
                <a:latin typeface="Arial" panose="020B0604020202020204" pitchFamily="34" charset="0"/>
                <a:ea typeface="Times New Roman" panose="02020603050405020304" pitchFamily="18" charset="0"/>
              </a:rPr>
              <a:t>LI:  To understand the journey a river makes from the hills to the sea. </a:t>
            </a:r>
            <a:endParaRPr lang="en-GB" sz="20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en-GB" sz="1800" b="1"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u="sng" dirty="0">
                <a:effectLst/>
                <a:latin typeface="Arial" panose="020B0604020202020204" pitchFamily="34" charset="0"/>
                <a:ea typeface="Calibri" panose="020F0502020204030204" pitchFamily="34" charset="0"/>
                <a:cs typeface="Times New Roman" panose="02020603050405020304" pitchFamily="18" charset="0"/>
              </a:rPr>
              <a:t>Success Criteria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90000"/>
              </a:lnSpc>
              <a:buFont typeface="Arial" panose="020B0604020202020204" pitchFamily="34" charset="0"/>
              <a:buChar char="•"/>
              <a:tabLst>
                <a:tab pos="457200" algn="l"/>
              </a:tabLst>
            </a:pPr>
            <a:r>
              <a:rPr lang="en-GB" sz="1800" kern="1200" dirty="0">
                <a:solidFill>
                  <a:srgbClr val="1C1C1C"/>
                </a:solidFill>
                <a:effectLst/>
                <a:latin typeface="Arial" panose="020B0604020202020204" pitchFamily="34" charset="0"/>
                <a:ea typeface="Times New Roman" panose="02020603050405020304" pitchFamily="18" charset="0"/>
                <a:cs typeface="Times New Roman" panose="02020603050405020304" pitchFamily="18" charset="0"/>
              </a:rPr>
              <a:t>To identify the different landscapes that a river might pass through.</a:t>
            </a:r>
            <a:endParaRPr lang="en-GB"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fontAlgn="base">
              <a:lnSpc>
                <a:spcPct val="90000"/>
              </a:lnSpc>
              <a:buFont typeface="Arial" panose="020B0604020202020204" pitchFamily="34" charset="0"/>
              <a:buChar char="•"/>
              <a:tabLst>
                <a:tab pos="457200" algn="l"/>
              </a:tabLst>
            </a:pPr>
            <a:r>
              <a:rPr lang="en-GB" sz="1800" kern="1200" dirty="0">
                <a:solidFill>
                  <a:srgbClr val="1C1C1C"/>
                </a:solidFill>
                <a:effectLst/>
                <a:latin typeface="Arial" panose="020B0604020202020204" pitchFamily="34" charset="0"/>
                <a:ea typeface="Times New Roman" panose="02020603050405020304" pitchFamily="18" charset="0"/>
                <a:cs typeface="Times New Roman" panose="02020603050405020304" pitchFamily="18" charset="0"/>
              </a:rPr>
              <a:t>To extend your geographical vocabulary by learning key rivers terms.</a:t>
            </a:r>
            <a:endParaRPr lang="en-GB"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fontAlgn="base">
              <a:lnSpc>
                <a:spcPct val="90000"/>
              </a:lnSpc>
              <a:buFont typeface="Arial" panose="020B0604020202020204" pitchFamily="34" charset="0"/>
              <a:buChar char="•"/>
              <a:tabLst>
                <a:tab pos="457200" algn="l"/>
              </a:tabLst>
            </a:pPr>
            <a:r>
              <a:rPr lang="en-GB" sz="18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To make informed choices using newly-gained knowledge.</a:t>
            </a:r>
            <a:endParaRPr lang="en-GB"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47434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1F9C9F-24AF-4503-9A4B-E98081EF9E2C}"/>
              </a:ext>
            </a:extLst>
          </p:cNvPr>
          <p:cNvSpPr txBox="1"/>
          <p:nvPr/>
        </p:nvSpPr>
        <p:spPr>
          <a:xfrm>
            <a:off x="468921" y="714465"/>
            <a:ext cx="8255595" cy="923330"/>
          </a:xfrm>
          <a:prstGeom prst="rect">
            <a:avLst/>
          </a:prstGeom>
          <a:noFill/>
        </p:spPr>
        <p:txBody>
          <a:bodyPr wrap="square" rtlCol="0">
            <a:spAutoFit/>
          </a:bodyPr>
          <a:lstStyle/>
          <a:p>
            <a:r>
              <a:rPr lang="en-GB" b="1" dirty="0"/>
              <a:t>What do you know about Rivers?</a:t>
            </a:r>
          </a:p>
          <a:p>
            <a:endParaRPr lang="en-GB" b="1" dirty="0">
              <a:solidFill>
                <a:srgbClr val="FF0000"/>
              </a:solidFill>
            </a:endParaRPr>
          </a:p>
          <a:p>
            <a:r>
              <a:rPr lang="en-GB" b="1" dirty="0">
                <a:solidFill>
                  <a:srgbClr val="FF0000"/>
                </a:solidFill>
              </a:rPr>
              <a:t>Watch the Oak Academy Video</a:t>
            </a:r>
          </a:p>
        </p:txBody>
      </p:sp>
      <p:sp>
        <p:nvSpPr>
          <p:cNvPr id="6" name="TextBox 5">
            <a:extLst>
              <a:ext uri="{FF2B5EF4-FFF2-40B4-BE49-F238E27FC236}">
                <a16:creationId xmlns:a16="http://schemas.microsoft.com/office/drawing/2014/main" id="{0BA6CC93-BAE4-4ED4-A105-C6BC0336CC74}"/>
              </a:ext>
            </a:extLst>
          </p:cNvPr>
          <p:cNvSpPr txBox="1"/>
          <p:nvPr/>
        </p:nvSpPr>
        <p:spPr>
          <a:xfrm>
            <a:off x="468921" y="2123021"/>
            <a:ext cx="7566992" cy="671915"/>
          </a:xfrm>
          <a:prstGeom prst="rect">
            <a:avLst/>
          </a:prstGeom>
          <a:noFill/>
        </p:spPr>
        <p:txBody>
          <a:bodyPr wrap="square">
            <a:spAutoFit/>
          </a:bodyPr>
          <a:lstStyle/>
          <a:p>
            <a:pPr>
              <a:lnSpc>
                <a:spcPct val="107000"/>
              </a:lnSpc>
              <a:spcAft>
                <a:spcPts val="800"/>
              </a:spcAft>
            </a:pPr>
            <a:r>
              <a:rPr lang="en-GB" sz="18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2"/>
              </a:rPr>
              <a:t>https://classroom.thenational.academy/lessons/where-are-the-worlds-rivers-6dh32d?activity=video&amp;step=1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9014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1">
            <a:extLst>
              <a:ext uri="{FF2B5EF4-FFF2-40B4-BE49-F238E27FC236}">
                <a16:creationId xmlns:a16="http://schemas.microsoft.com/office/drawing/2014/main" id="{85087E3F-196C-46C3-B9B5-58A0537D08A7}"/>
              </a:ext>
            </a:extLst>
          </p:cNvPr>
          <p:cNvSpPr>
            <a:spLocks noChangeArrowheads="1"/>
          </p:cNvSpPr>
          <p:nvPr/>
        </p:nvSpPr>
        <p:spPr bwMode="auto">
          <a:xfrm>
            <a:off x="2208214" y="1316039"/>
            <a:ext cx="7775575" cy="104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a:solidFill>
                  <a:srgbClr val="0D0D0D"/>
                </a:solidFill>
                <a:cs typeface="Clear Sans Light" pitchFamily="34" charset="0"/>
              </a:rPr>
              <a:t>This is Rosie Raindrop. One rainy day, Rosie fell to the ground at the point where the River Thames starts. She eventually travelled all the way to the North Sea. It was an incredible journey! </a:t>
            </a:r>
          </a:p>
        </p:txBody>
      </p:sp>
      <p:sp>
        <p:nvSpPr>
          <p:cNvPr id="8196" name="Rectangle 8">
            <a:extLst>
              <a:ext uri="{FF2B5EF4-FFF2-40B4-BE49-F238E27FC236}">
                <a16:creationId xmlns:a16="http://schemas.microsoft.com/office/drawing/2014/main" id="{A8A6D214-DDE1-4088-A710-E365D0E9B7D4}"/>
              </a:ext>
            </a:extLst>
          </p:cNvPr>
          <p:cNvSpPr>
            <a:spLocks noChangeArrowheads="1"/>
          </p:cNvSpPr>
          <p:nvPr/>
        </p:nvSpPr>
        <p:spPr bwMode="auto">
          <a:xfrm>
            <a:off x="2208214" y="544514"/>
            <a:ext cx="77755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600">
                <a:solidFill>
                  <a:srgbClr val="7AB47D"/>
                </a:solidFill>
                <a:latin typeface="Twinkl SemiBold" pitchFamily="2" charset="0"/>
                <a:cs typeface="Clear Sans Light" pitchFamily="34" charset="0"/>
              </a:rPr>
              <a:t>Meet Rosie Raindrop!</a:t>
            </a:r>
          </a:p>
        </p:txBody>
      </p:sp>
      <p:pic>
        <p:nvPicPr>
          <p:cNvPr id="8197" name="Picture 1">
            <a:extLst>
              <a:ext uri="{FF2B5EF4-FFF2-40B4-BE49-F238E27FC236}">
                <a16:creationId xmlns:a16="http://schemas.microsoft.com/office/drawing/2014/main" id="{3F6AC21A-972C-4812-8ED0-09A3B358220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85168" y="2968749"/>
            <a:ext cx="1895475" cy="273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a:extLst>
              <a:ext uri="{FF2B5EF4-FFF2-40B4-BE49-F238E27FC236}">
                <a16:creationId xmlns:a16="http://schemas.microsoft.com/office/drawing/2014/main" id="{C3D5A962-09AC-4DA7-AD99-FD1D2FDB89CA}"/>
              </a:ext>
            </a:extLst>
          </p:cNvPr>
          <p:cNvSpPr>
            <a:spLocks noChangeArrowheads="1"/>
          </p:cNvSpPr>
          <p:nvPr/>
        </p:nvSpPr>
        <p:spPr bwMode="auto">
          <a:xfrm>
            <a:off x="7724776" y="1544638"/>
            <a:ext cx="2259013" cy="267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sz="1600">
                <a:solidFill>
                  <a:srgbClr val="0D0D0D"/>
                </a:solidFill>
                <a:cs typeface="Clear Sans Light" pitchFamily="34" charset="0"/>
              </a:rPr>
              <a:t>A stone marker has been placed on the spot where a spring provides the source of the River Thames. Rosie fell into the water here and began her journey downstream.</a:t>
            </a:r>
          </a:p>
          <a:p>
            <a:pPr eaLnBrk="1" hangingPunct="1"/>
            <a:r>
              <a:rPr lang="en-GB" altLang="en-US" sz="1600">
                <a:solidFill>
                  <a:srgbClr val="0D0D0D"/>
                </a:solidFill>
                <a:cs typeface="Clear Sans Light" pitchFamily="34" charset="0"/>
              </a:rPr>
              <a:t> </a:t>
            </a:r>
          </a:p>
          <a:p>
            <a:pPr eaLnBrk="1" hangingPunct="1"/>
            <a:r>
              <a:rPr lang="en-GB" altLang="en-US" sz="1600">
                <a:solidFill>
                  <a:srgbClr val="0D0D0D"/>
                </a:solidFill>
                <a:cs typeface="Clear Sans Light" pitchFamily="34" charset="0"/>
              </a:rPr>
              <a:t>Describe what she saw…</a:t>
            </a:r>
          </a:p>
        </p:txBody>
      </p:sp>
      <p:sp>
        <p:nvSpPr>
          <p:cNvPr id="9219" name="Rectangle 8">
            <a:extLst>
              <a:ext uri="{FF2B5EF4-FFF2-40B4-BE49-F238E27FC236}">
                <a16:creationId xmlns:a16="http://schemas.microsoft.com/office/drawing/2014/main" id="{BFD7D8A3-BDE7-4C49-A0E7-FC45C4D11DFD}"/>
              </a:ext>
            </a:extLst>
          </p:cNvPr>
          <p:cNvSpPr>
            <a:spLocks noChangeArrowheads="1"/>
          </p:cNvSpPr>
          <p:nvPr/>
        </p:nvSpPr>
        <p:spPr bwMode="auto">
          <a:xfrm>
            <a:off x="2208214" y="544514"/>
            <a:ext cx="77755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600">
                <a:solidFill>
                  <a:srgbClr val="7AB47D"/>
                </a:solidFill>
                <a:latin typeface="Twinkl SemiBold" pitchFamily="2" charset="0"/>
                <a:cs typeface="Clear Sans Light" pitchFamily="34" charset="0"/>
              </a:rPr>
              <a:t>The Source of the River Thames</a:t>
            </a:r>
          </a:p>
        </p:txBody>
      </p:sp>
      <p:sp>
        <p:nvSpPr>
          <p:cNvPr id="7" name="Rectangle 5">
            <a:extLst>
              <a:ext uri="{FF2B5EF4-FFF2-40B4-BE49-F238E27FC236}">
                <a16:creationId xmlns:a16="http://schemas.microsoft.com/office/drawing/2014/main" id="{28175B38-2A70-484E-B03F-6121F28FEEE3}"/>
              </a:ext>
            </a:extLst>
          </p:cNvPr>
          <p:cNvSpPr>
            <a:spLocks noChangeArrowheads="1"/>
          </p:cNvSpPr>
          <p:nvPr/>
        </p:nvSpPr>
        <p:spPr bwMode="auto">
          <a:xfrm>
            <a:off x="4030445" y="6509060"/>
            <a:ext cx="4131108" cy="169277"/>
          </a:xfrm>
          <a:prstGeom prst="rect">
            <a:avLst/>
          </a:prstGeom>
          <a:noFill/>
          <a:ln>
            <a:noFill/>
          </a:ln>
          <a:effectLst>
            <a:softEdge rad="63500"/>
          </a:effectLst>
        </p:spPr>
        <p:txBody>
          <a:bodyPr>
            <a:spAutoFit/>
          </a:bodyPr>
          <a:lstStyle>
            <a:lvl1pPr>
              <a:defRPr>
                <a:solidFill>
                  <a:schemeClr val="tx1"/>
                </a:solidFill>
                <a:latin typeface="Clear Sans Light" panose="020B0303030202020304" pitchFamily="34" charset="0"/>
              </a:defRPr>
            </a:lvl1pPr>
            <a:lvl2pPr marL="742950" indent="-285750">
              <a:defRPr>
                <a:solidFill>
                  <a:schemeClr val="tx1"/>
                </a:solidFill>
                <a:latin typeface="Clear Sans Light" panose="020B0303030202020304" pitchFamily="34" charset="0"/>
              </a:defRPr>
            </a:lvl2pPr>
            <a:lvl3pPr marL="1143000" indent="-228600">
              <a:defRPr>
                <a:solidFill>
                  <a:schemeClr val="tx1"/>
                </a:solidFill>
                <a:latin typeface="Clear Sans Light" panose="020B0303030202020304" pitchFamily="34" charset="0"/>
              </a:defRPr>
            </a:lvl3pPr>
            <a:lvl4pPr marL="1600200" indent="-228600">
              <a:defRPr>
                <a:solidFill>
                  <a:schemeClr val="tx1"/>
                </a:solidFill>
                <a:latin typeface="Clear Sans Light" panose="020B0303030202020304" pitchFamily="34" charset="0"/>
              </a:defRPr>
            </a:lvl4pPr>
            <a:lvl5pPr marL="2057400" indent="-228600">
              <a:defRPr>
                <a:solidFill>
                  <a:schemeClr val="tx1"/>
                </a:solidFill>
                <a:latin typeface="Clear Sans Light" panose="020B0303030202020304" pitchFamily="34" charset="0"/>
              </a:defRPr>
            </a:lvl5pPr>
            <a:lvl6pPr marL="2514600" indent="-228600" eaLnBrk="0" fontAlgn="base" hangingPunct="0">
              <a:spcBef>
                <a:spcPct val="0"/>
              </a:spcBef>
              <a:spcAft>
                <a:spcPct val="0"/>
              </a:spcAft>
              <a:defRPr>
                <a:solidFill>
                  <a:schemeClr val="tx1"/>
                </a:solidFill>
                <a:latin typeface="Clear Sans Light" panose="020B0303030202020304" pitchFamily="34" charset="0"/>
              </a:defRPr>
            </a:lvl6pPr>
            <a:lvl7pPr marL="2971800" indent="-228600" eaLnBrk="0" fontAlgn="base" hangingPunct="0">
              <a:spcBef>
                <a:spcPct val="0"/>
              </a:spcBef>
              <a:spcAft>
                <a:spcPct val="0"/>
              </a:spcAft>
              <a:defRPr>
                <a:solidFill>
                  <a:schemeClr val="tx1"/>
                </a:solidFill>
                <a:latin typeface="Clear Sans Light" panose="020B0303030202020304" pitchFamily="34" charset="0"/>
              </a:defRPr>
            </a:lvl7pPr>
            <a:lvl8pPr marL="3429000" indent="-228600" eaLnBrk="0" fontAlgn="base" hangingPunct="0">
              <a:spcBef>
                <a:spcPct val="0"/>
              </a:spcBef>
              <a:spcAft>
                <a:spcPct val="0"/>
              </a:spcAft>
              <a:defRPr>
                <a:solidFill>
                  <a:schemeClr val="tx1"/>
                </a:solidFill>
                <a:latin typeface="Clear Sans Light" panose="020B0303030202020304" pitchFamily="34" charset="0"/>
              </a:defRPr>
            </a:lvl8pPr>
            <a:lvl9pPr marL="3886200" indent="-228600" eaLnBrk="0" fontAlgn="base" hangingPunct="0">
              <a:spcBef>
                <a:spcPct val="0"/>
              </a:spcBef>
              <a:spcAft>
                <a:spcPct val="0"/>
              </a:spcAft>
              <a:defRPr>
                <a:solidFill>
                  <a:schemeClr val="tx1"/>
                </a:solidFill>
                <a:latin typeface="Clear Sans Light" panose="020B0303030202020304" pitchFamily="34" charset="0"/>
              </a:defRPr>
            </a:lvl9pPr>
          </a:lstStyle>
          <a:p>
            <a:pPr algn="ctr">
              <a:defRPr/>
            </a:pPr>
            <a:r>
              <a:rPr lang="en-GB" sz="500" dirty="0">
                <a:solidFill>
                  <a:schemeClr val="bg1">
                    <a:lumMod val="65000"/>
                  </a:schemeClr>
                </a:solidFill>
                <a:latin typeface="Arial" panose="020B0604020202020204" pitchFamily="34" charset="0"/>
                <a:cs typeface="Arial" panose="020B0604020202020204" pitchFamily="34" charset="0"/>
              </a:rPr>
              <a:t>Photo courtesy of </a:t>
            </a:r>
            <a:r>
              <a:rPr lang="en-GB" sz="500" dirty="0" err="1">
                <a:solidFill>
                  <a:schemeClr val="bg1">
                    <a:lumMod val="65000"/>
                  </a:schemeClr>
                </a:solidFill>
                <a:latin typeface="Arial" panose="020B0604020202020204" pitchFamily="34" charset="0"/>
                <a:cs typeface="Arial" panose="020B0604020202020204" pitchFamily="34" charset="0"/>
              </a:rPr>
              <a:t>sumonedbyfells</a:t>
            </a:r>
            <a:r>
              <a:rPr lang="en-GB" sz="500" dirty="0">
                <a:solidFill>
                  <a:schemeClr val="bg1">
                    <a:lumMod val="65000"/>
                  </a:schemeClr>
                </a:solidFill>
                <a:latin typeface="Arial" panose="020B0604020202020204" pitchFamily="34" charset="0"/>
                <a:cs typeface="Arial" panose="020B0604020202020204" pitchFamily="34" charset="0"/>
              </a:rPr>
              <a:t> (@flickr.com) - granted under creative commons licence - attribution</a:t>
            </a:r>
            <a:endParaRPr lang="en-GB" altLang="en-US" sz="500" dirty="0">
              <a:solidFill>
                <a:schemeClr val="bg1">
                  <a:lumMod val="65000"/>
                </a:schemeClr>
              </a:solidFill>
              <a:latin typeface="Arial" panose="020B0604020202020204" pitchFamily="34" charset="0"/>
              <a:cs typeface="Clear Sans Light" panose="020B0303030202020304" pitchFamily="34" charset="0"/>
            </a:endParaRPr>
          </a:p>
        </p:txBody>
      </p:sp>
      <p:pic>
        <p:nvPicPr>
          <p:cNvPr id="2" name="Picture 1">
            <a:extLst>
              <a:ext uri="{FF2B5EF4-FFF2-40B4-BE49-F238E27FC236}">
                <a16:creationId xmlns:a16="http://schemas.microsoft.com/office/drawing/2014/main" id="{4AD3086E-4DF4-439B-AAD5-F80E9026C658}"/>
              </a:ext>
            </a:extLst>
          </p:cNvPr>
          <p:cNvPicPr>
            <a:picLocks noChangeAspect="1"/>
          </p:cNvPicPr>
          <p:nvPr/>
        </p:nvPicPr>
        <p:blipFill>
          <a:blip r:embed="rId2"/>
          <a:stretch>
            <a:fillRect/>
          </a:stretch>
        </p:blipFill>
        <p:spPr>
          <a:xfrm>
            <a:off x="2283461" y="1544383"/>
            <a:ext cx="5060315" cy="33751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contourClr>
              <a:srgbClr val="FFFFFF"/>
            </a:contourClr>
          </a:sp3d>
        </p:spPr>
      </p:pic>
      <p:sp>
        <p:nvSpPr>
          <p:cNvPr id="9" name="Right Triangle 8">
            <a:extLst>
              <a:ext uri="{FF2B5EF4-FFF2-40B4-BE49-F238E27FC236}">
                <a16:creationId xmlns:a16="http://schemas.microsoft.com/office/drawing/2014/main" id="{68C71C6D-9208-4B69-9BC2-B9D9A983B990}"/>
              </a:ext>
            </a:extLst>
          </p:cNvPr>
          <p:cNvSpPr/>
          <p:nvPr/>
        </p:nvSpPr>
        <p:spPr>
          <a:xfrm rot="2700000">
            <a:off x="1838325" y="4986338"/>
            <a:ext cx="285750" cy="285750"/>
          </a:xfrm>
          <a:prstGeom prst="rtTriangle">
            <a:avLst/>
          </a:prstGeom>
          <a:solidFill>
            <a:srgbClr val="CCAA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endParaRPr>
          </a:p>
        </p:txBody>
      </p:sp>
      <p:sp>
        <p:nvSpPr>
          <p:cNvPr id="9225" name="Rectangle 9">
            <a:extLst>
              <a:ext uri="{FF2B5EF4-FFF2-40B4-BE49-F238E27FC236}">
                <a16:creationId xmlns:a16="http://schemas.microsoft.com/office/drawing/2014/main" id="{A8D5FBFB-3EC7-4EDC-8F83-F70E8A7BE005}"/>
              </a:ext>
            </a:extLst>
          </p:cNvPr>
          <p:cNvSpPr>
            <a:spLocks noChangeArrowheads="1"/>
          </p:cNvSpPr>
          <p:nvPr/>
        </p:nvSpPr>
        <p:spPr bwMode="auto">
          <a:xfrm>
            <a:off x="1778000" y="5133975"/>
            <a:ext cx="4171950" cy="1079500"/>
          </a:xfrm>
          <a:prstGeom prst="rect">
            <a:avLst/>
          </a:prstGeom>
          <a:solidFill>
            <a:srgbClr val="E4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16000" tIns="108000" rIns="504000" bIns="108000" anchor="ct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r>
              <a:rPr lang="en-GB" altLang="en-US" sz="1600">
                <a:solidFill>
                  <a:srgbClr val="000000"/>
                </a:solidFill>
                <a:latin typeface="Twinkl SemiBold" pitchFamily="2" charset="0"/>
                <a:cs typeface="Arial" panose="020B0604020202020204" pitchFamily="34" charset="0"/>
              </a:rPr>
              <a:t>Key Terms</a:t>
            </a:r>
          </a:p>
          <a:p>
            <a:r>
              <a:rPr lang="en-GB" altLang="en-US" sz="1600" b="1"/>
              <a:t>Spring </a:t>
            </a:r>
            <a:r>
              <a:rPr lang="en-GB" altLang="en-US" sz="1600"/>
              <a:t>– a place where water naturally emerges from the ground.</a:t>
            </a:r>
          </a:p>
        </p:txBody>
      </p:sp>
      <p:pic>
        <p:nvPicPr>
          <p:cNvPr id="9226" name="Picture 10">
            <a:extLst>
              <a:ext uri="{FF2B5EF4-FFF2-40B4-BE49-F238E27FC236}">
                <a16:creationId xmlns:a16="http://schemas.microsoft.com/office/drawing/2014/main" id="{636C4696-BAE5-464D-A24C-9DF8394AA8F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5332414"/>
            <a:ext cx="717550" cy="69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7" name="Picture 11">
            <a:extLst>
              <a:ext uri="{FF2B5EF4-FFF2-40B4-BE49-F238E27FC236}">
                <a16:creationId xmlns:a16="http://schemas.microsoft.com/office/drawing/2014/main" id="{7E2A2F82-445E-47CA-ADCE-C9866C0063F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912225" y="4629151"/>
            <a:ext cx="109855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a:extLst>
              <a:ext uri="{FF2B5EF4-FFF2-40B4-BE49-F238E27FC236}">
                <a16:creationId xmlns:a16="http://schemas.microsoft.com/office/drawing/2014/main" id="{5317AAA2-497C-446D-92FF-65DB560E1833}"/>
              </a:ext>
            </a:extLst>
          </p:cNvPr>
          <p:cNvSpPr>
            <a:spLocks noChangeArrowheads="1"/>
          </p:cNvSpPr>
          <p:nvPr/>
        </p:nvSpPr>
        <p:spPr bwMode="auto">
          <a:xfrm>
            <a:off x="7581900" y="1544639"/>
            <a:ext cx="2401888" cy="144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sz="1600">
                <a:solidFill>
                  <a:srgbClr val="0D0D0D"/>
                </a:solidFill>
                <a:cs typeface="Clear Sans Light" pitchFamily="34" charset="0"/>
              </a:rPr>
              <a:t>The river started to get bigger and passed through countryside. Describe what Rosie saw. What would she have heard?</a:t>
            </a:r>
          </a:p>
        </p:txBody>
      </p:sp>
      <p:sp>
        <p:nvSpPr>
          <p:cNvPr id="10243" name="Rectangle 8">
            <a:extLst>
              <a:ext uri="{FF2B5EF4-FFF2-40B4-BE49-F238E27FC236}">
                <a16:creationId xmlns:a16="http://schemas.microsoft.com/office/drawing/2014/main" id="{386CABD4-ADCB-43EB-90C8-1575F5AFC4F6}"/>
              </a:ext>
            </a:extLst>
          </p:cNvPr>
          <p:cNvSpPr>
            <a:spLocks noChangeArrowheads="1"/>
          </p:cNvSpPr>
          <p:nvPr/>
        </p:nvSpPr>
        <p:spPr bwMode="auto">
          <a:xfrm>
            <a:off x="2208214" y="544514"/>
            <a:ext cx="77755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600">
                <a:solidFill>
                  <a:srgbClr val="7AB47D"/>
                </a:solidFill>
                <a:latin typeface="Twinkl SemiBold" pitchFamily="2" charset="0"/>
                <a:cs typeface="Clear Sans Light" pitchFamily="34" charset="0"/>
              </a:rPr>
              <a:t>The River Thames Starts to Grow</a:t>
            </a:r>
          </a:p>
        </p:txBody>
      </p:sp>
      <p:sp>
        <p:nvSpPr>
          <p:cNvPr id="7" name="Rectangle 5">
            <a:extLst>
              <a:ext uri="{FF2B5EF4-FFF2-40B4-BE49-F238E27FC236}">
                <a16:creationId xmlns:a16="http://schemas.microsoft.com/office/drawing/2014/main" id="{FBD78EBE-7530-4E1A-B83F-7F40DB7E92D8}"/>
              </a:ext>
            </a:extLst>
          </p:cNvPr>
          <p:cNvSpPr>
            <a:spLocks noChangeArrowheads="1"/>
          </p:cNvSpPr>
          <p:nvPr/>
        </p:nvSpPr>
        <p:spPr bwMode="auto">
          <a:xfrm>
            <a:off x="4030445" y="6509060"/>
            <a:ext cx="4131108" cy="169277"/>
          </a:xfrm>
          <a:prstGeom prst="rect">
            <a:avLst/>
          </a:prstGeom>
          <a:noFill/>
          <a:ln>
            <a:noFill/>
          </a:ln>
          <a:effectLst>
            <a:softEdge rad="63500"/>
          </a:effectLst>
        </p:spPr>
        <p:txBody>
          <a:bodyPr>
            <a:spAutoFit/>
          </a:bodyPr>
          <a:lstStyle>
            <a:lvl1pPr>
              <a:defRPr>
                <a:solidFill>
                  <a:schemeClr val="tx1"/>
                </a:solidFill>
                <a:latin typeface="Clear Sans Light" panose="020B0303030202020304" pitchFamily="34" charset="0"/>
              </a:defRPr>
            </a:lvl1pPr>
            <a:lvl2pPr marL="742950" indent="-285750">
              <a:defRPr>
                <a:solidFill>
                  <a:schemeClr val="tx1"/>
                </a:solidFill>
                <a:latin typeface="Clear Sans Light" panose="020B0303030202020304" pitchFamily="34" charset="0"/>
              </a:defRPr>
            </a:lvl2pPr>
            <a:lvl3pPr marL="1143000" indent="-228600">
              <a:defRPr>
                <a:solidFill>
                  <a:schemeClr val="tx1"/>
                </a:solidFill>
                <a:latin typeface="Clear Sans Light" panose="020B0303030202020304" pitchFamily="34" charset="0"/>
              </a:defRPr>
            </a:lvl3pPr>
            <a:lvl4pPr marL="1600200" indent="-228600">
              <a:defRPr>
                <a:solidFill>
                  <a:schemeClr val="tx1"/>
                </a:solidFill>
                <a:latin typeface="Clear Sans Light" panose="020B0303030202020304" pitchFamily="34" charset="0"/>
              </a:defRPr>
            </a:lvl4pPr>
            <a:lvl5pPr marL="2057400" indent="-228600">
              <a:defRPr>
                <a:solidFill>
                  <a:schemeClr val="tx1"/>
                </a:solidFill>
                <a:latin typeface="Clear Sans Light" panose="020B0303030202020304" pitchFamily="34" charset="0"/>
              </a:defRPr>
            </a:lvl5pPr>
            <a:lvl6pPr marL="2514600" indent="-228600" eaLnBrk="0" fontAlgn="base" hangingPunct="0">
              <a:spcBef>
                <a:spcPct val="0"/>
              </a:spcBef>
              <a:spcAft>
                <a:spcPct val="0"/>
              </a:spcAft>
              <a:defRPr>
                <a:solidFill>
                  <a:schemeClr val="tx1"/>
                </a:solidFill>
                <a:latin typeface="Clear Sans Light" panose="020B0303030202020304" pitchFamily="34" charset="0"/>
              </a:defRPr>
            </a:lvl6pPr>
            <a:lvl7pPr marL="2971800" indent="-228600" eaLnBrk="0" fontAlgn="base" hangingPunct="0">
              <a:spcBef>
                <a:spcPct val="0"/>
              </a:spcBef>
              <a:spcAft>
                <a:spcPct val="0"/>
              </a:spcAft>
              <a:defRPr>
                <a:solidFill>
                  <a:schemeClr val="tx1"/>
                </a:solidFill>
                <a:latin typeface="Clear Sans Light" panose="020B0303030202020304" pitchFamily="34" charset="0"/>
              </a:defRPr>
            </a:lvl7pPr>
            <a:lvl8pPr marL="3429000" indent="-228600" eaLnBrk="0" fontAlgn="base" hangingPunct="0">
              <a:spcBef>
                <a:spcPct val="0"/>
              </a:spcBef>
              <a:spcAft>
                <a:spcPct val="0"/>
              </a:spcAft>
              <a:defRPr>
                <a:solidFill>
                  <a:schemeClr val="tx1"/>
                </a:solidFill>
                <a:latin typeface="Clear Sans Light" panose="020B0303030202020304" pitchFamily="34" charset="0"/>
              </a:defRPr>
            </a:lvl8pPr>
            <a:lvl9pPr marL="3886200" indent="-228600" eaLnBrk="0" fontAlgn="base" hangingPunct="0">
              <a:spcBef>
                <a:spcPct val="0"/>
              </a:spcBef>
              <a:spcAft>
                <a:spcPct val="0"/>
              </a:spcAft>
              <a:defRPr>
                <a:solidFill>
                  <a:schemeClr val="tx1"/>
                </a:solidFill>
                <a:latin typeface="Clear Sans Light" panose="020B0303030202020304" pitchFamily="34" charset="0"/>
              </a:defRPr>
            </a:lvl9pPr>
          </a:lstStyle>
          <a:p>
            <a:pPr algn="ctr">
              <a:defRPr/>
            </a:pPr>
            <a:r>
              <a:rPr lang="en-GB" sz="500" dirty="0">
                <a:solidFill>
                  <a:schemeClr val="bg1">
                    <a:lumMod val="65000"/>
                  </a:schemeClr>
                </a:solidFill>
                <a:latin typeface="Arial" panose="020B0604020202020204" pitchFamily="34" charset="0"/>
                <a:cs typeface="Arial" panose="020B0604020202020204" pitchFamily="34" charset="0"/>
              </a:rPr>
              <a:t>Photo courtesy of generalising (@flickr.com) - granted under creative commons licence - attribution</a:t>
            </a:r>
            <a:endParaRPr lang="en-GB" altLang="en-US" sz="500" dirty="0">
              <a:solidFill>
                <a:schemeClr val="bg1">
                  <a:lumMod val="65000"/>
                </a:schemeClr>
              </a:solidFill>
              <a:latin typeface="Arial" panose="020B0604020202020204" pitchFamily="34" charset="0"/>
              <a:cs typeface="Clear Sans Light" panose="020B0303030202020304" pitchFamily="34" charset="0"/>
            </a:endParaRPr>
          </a:p>
        </p:txBody>
      </p:sp>
      <p:pic>
        <p:nvPicPr>
          <p:cNvPr id="3" name="Picture 2">
            <a:extLst>
              <a:ext uri="{FF2B5EF4-FFF2-40B4-BE49-F238E27FC236}">
                <a16:creationId xmlns:a16="http://schemas.microsoft.com/office/drawing/2014/main" id="{E1AA4B2A-9F5B-4476-8333-7FE4CE0BFB58}"/>
              </a:ext>
            </a:extLst>
          </p:cNvPr>
          <p:cNvPicPr>
            <a:picLocks noChangeAspect="1"/>
          </p:cNvPicPr>
          <p:nvPr/>
        </p:nvPicPr>
        <p:blipFill>
          <a:blip r:embed="rId2"/>
          <a:stretch>
            <a:fillRect/>
          </a:stretch>
        </p:blipFill>
        <p:spPr>
          <a:xfrm>
            <a:off x="2208213" y="1598614"/>
            <a:ext cx="5132915" cy="38496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contourClr>
              <a:srgbClr val="FFFFFF"/>
            </a:contourClr>
          </a:sp3d>
        </p:spPr>
      </p:pic>
      <p:pic>
        <p:nvPicPr>
          <p:cNvPr id="10248" name="Picture 11">
            <a:extLst>
              <a:ext uri="{FF2B5EF4-FFF2-40B4-BE49-F238E27FC236}">
                <a16:creationId xmlns:a16="http://schemas.microsoft.com/office/drawing/2014/main" id="{84059326-BDDE-407C-A754-81C8A344A5C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885238" y="4629151"/>
            <a:ext cx="109855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a:extLst>
              <a:ext uri="{FF2B5EF4-FFF2-40B4-BE49-F238E27FC236}">
                <a16:creationId xmlns:a16="http://schemas.microsoft.com/office/drawing/2014/main" id="{43A4FFED-CE5B-48ED-BDD8-BBC3124A49BA}"/>
              </a:ext>
            </a:extLst>
          </p:cNvPr>
          <p:cNvSpPr>
            <a:spLocks noChangeArrowheads="1"/>
          </p:cNvSpPr>
          <p:nvPr/>
        </p:nvSpPr>
        <p:spPr bwMode="auto">
          <a:xfrm>
            <a:off x="7581900" y="1544639"/>
            <a:ext cx="2401888"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sz="1600">
                <a:solidFill>
                  <a:srgbClr val="0D0D0D"/>
                </a:solidFill>
                <a:cs typeface="Clear Sans Light" pitchFamily="34" charset="0"/>
              </a:rPr>
              <a:t>As the Thames got even bigger, Rosie began to travel through small settlements, such as villages and towns. Describe how the scenery has changed. What sounds could she hear now?</a:t>
            </a:r>
          </a:p>
        </p:txBody>
      </p:sp>
      <p:sp>
        <p:nvSpPr>
          <p:cNvPr id="11267" name="Rectangle 8">
            <a:extLst>
              <a:ext uri="{FF2B5EF4-FFF2-40B4-BE49-F238E27FC236}">
                <a16:creationId xmlns:a16="http://schemas.microsoft.com/office/drawing/2014/main" id="{74656B36-12FA-4D5C-926C-B015FF3882F4}"/>
              </a:ext>
            </a:extLst>
          </p:cNvPr>
          <p:cNvSpPr>
            <a:spLocks noChangeArrowheads="1"/>
          </p:cNvSpPr>
          <p:nvPr/>
        </p:nvSpPr>
        <p:spPr bwMode="auto">
          <a:xfrm>
            <a:off x="2208214" y="544514"/>
            <a:ext cx="77755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600">
                <a:solidFill>
                  <a:srgbClr val="7AB47D"/>
                </a:solidFill>
                <a:latin typeface="Twinkl SemiBold" pitchFamily="2" charset="0"/>
                <a:cs typeface="Clear Sans Light" pitchFamily="34" charset="0"/>
              </a:rPr>
              <a:t>Through Villages and Towns…</a:t>
            </a:r>
          </a:p>
        </p:txBody>
      </p:sp>
      <p:sp>
        <p:nvSpPr>
          <p:cNvPr id="7" name="Rectangle 5">
            <a:extLst>
              <a:ext uri="{FF2B5EF4-FFF2-40B4-BE49-F238E27FC236}">
                <a16:creationId xmlns:a16="http://schemas.microsoft.com/office/drawing/2014/main" id="{A44830DB-4EBB-489A-B611-EE51C89CF943}"/>
              </a:ext>
            </a:extLst>
          </p:cNvPr>
          <p:cNvSpPr>
            <a:spLocks noChangeArrowheads="1"/>
          </p:cNvSpPr>
          <p:nvPr/>
        </p:nvSpPr>
        <p:spPr bwMode="auto">
          <a:xfrm>
            <a:off x="4030445" y="6509060"/>
            <a:ext cx="4131108" cy="169277"/>
          </a:xfrm>
          <a:prstGeom prst="rect">
            <a:avLst/>
          </a:prstGeom>
          <a:noFill/>
          <a:ln>
            <a:noFill/>
          </a:ln>
          <a:effectLst>
            <a:softEdge rad="63500"/>
          </a:effectLst>
        </p:spPr>
        <p:txBody>
          <a:bodyPr>
            <a:spAutoFit/>
          </a:bodyPr>
          <a:lstStyle>
            <a:lvl1pPr>
              <a:defRPr>
                <a:solidFill>
                  <a:schemeClr val="tx1"/>
                </a:solidFill>
                <a:latin typeface="Clear Sans Light" panose="020B0303030202020304" pitchFamily="34" charset="0"/>
              </a:defRPr>
            </a:lvl1pPr>
            <a:lvl2pPr marL="742950" indent="-285750">
              <a:defRPr>
                <a:solidFill>
                  <a:schemeClr val="tx1"/>
                </a:solidFill>
                <a:latin typeface="Clear Sans Light" panose="020B0303030202020304" pitchFamily="34" charset="0"/>
              </a:defRPr>
            </a:lvl2pPr>
            <a:lvl3pPr marL="1143000" indent="-228600">
              <a:defRPr>
                <a:solidFill>
                  <a:schemeClr val="tx1"/>
                </a:solidFill>
                <a:latin typeface="Clear Sans Light" panose="020B0303030202020304" pitchFamily="34" charset="0"/>
              </a:defRPr>
            </a:lvl3pPr>
            <a:lvl4pPr marL="1600200" indent="-228600">
              <a:defRPr>
                <a:solidFill>
                  <a:schemeClr val="tx1"/>
                </a:solidFill>
                <a:latin typeface="Clear Sans Light" panose="020B0303030202020304" pitchFamily="34" charset="0"/>
              </a:defRPr>
            </a:lvl4pPr>
            <a:lvl5pPr marL="2057400" indent="-228600">
              <a:defRPr>
                <a:solidFill>
                  <a:schemeClr val="tx1"/>
                </a:solidFill>
                <a:latin typeface="Clear Sans Light" panose="020B0303030202020304" pitchFamily="34" charset="0"/>
              </a:defRPr>
            </a:lvl5pPr>
            <a:lvl6pPr marL="2514600" indent="-228600" eaLnBrk="0" fontAlgn="base" hangingPunct="0">
              <a:spcBef>
                <a:spcPct val="0"/>
              </a:spcBef>
              <a:spcAft>
                <a:spcPct val="0"/>
              </a:spcAft>
              <a:defRPr>
                <a:solidFill>
                  <a:schemeClr val="tx1"/>
                </a:solidFill>
                <a:latin typeface="Clear Sans Light" panose="020B0303030202020304" pitchFamily="34" charset="0"/>
              </a:defRPr>
            </a:lvl6pPr>
            <a:lvl7pPr marL="2971800" indent="-228600" eaLnBrk="0" fontAlgn="base" hangingPunct="0">
              <a:spcBef>
                <a:spcPct val="0"/>
              </a:spcBef>
              <a:spcAft>
                <a:spcPct val="0"/>
              </a:spcAft>
              <a:defRPr>
                <a:solidFill>
                  <a:schemeClr val="tx1"/>
                </a:solidFill>
                <a:latin typeface="Clear Sans Light" panose="020B0303030202020304" pitchFamily="34" charset="0"/>
              </a:defRPr>
            </a:lvl7pPr>
            <a:lvl8pPr marL="3429000" indent="-228600" eaLnBrk="0" fontAlgn="base" hangingPunct="0">
              <a:spcBef>
                <a:spcPct val="0"/>
              </a:spcBef>
              <a:spcAft>
                <a:spcPct val="0"/>
              </a:spcAft>
              <a:defRPr>
                <a:solidFill>
                  <a:schemeClr val="tx1"/>
                </a:solidFill>
                <a:latin typeface="Clear Sans Light" panose="020B0303030202020304" pitchFamily="34" charset="0"/>
              </a:defRPr>
            </a:lvl8pPr>
            <a:lvl9pPr marL="3886200" indent="-228600" eaLnBrk="0" fontAlgn="base" hangingPunct="0">
              <a:spcBef>
                <a:spcPct val="0"/>
              </a:spcBef>
              <a:spcAft>
                <a:spcPct val="0"/>
              </a:spcAft>
              <a:defRPr>
                <a:solidFill>
                  <a:schemeClr val="tx1"/>
                </a:solidFill>
                <a:latin typeface="Clear Sans Light" panose="020B0303030202020304" pitchFamily="34" charset="0"/>
              </a:defRPr>
            </a:lvl9pPr>
          </a:lstStyle>
          <a:p>
            <a:pPr algn="ctr">
              <a:defRPr/>
            </a:pPr>
            <a:r>
              <a:rPr lang="en-GB" sz="500" dirty="0">
                <a:solidFill>
                  <a:schemeClr val="bg1">
                    <a:lumMod val="65000"/>
                  </a:schemeClr>
                </a:solidFill>
                <a:latin typeface="Arial" panose="020B0604020202020204" pitchFamily="34" charset="0"/>
                <a:cs typeface="Arial" panose="020B0604020202020204" pitchFamily="34" charset="0"/>
              </a:rPr>
              <a:t>Photo courtesy of Jonathan Smith (@flickr.com) - granted under creative commons licence - attribution</a:t>
            </a:r>
            <a:endParaRPr lang="en-GB" altLang="en-US" sz="500" dirty="0">
              <a:solidFill>
                <a:schemeClr val="bg1">
                  <a:lumMod val="65000"/>
                </a:schemeClr>
              </a:solidFill>
              <a:latin typeface="Arial" panose="020B0604020202020204" pitchFamily="34" charset="0"/>
              <a:cs typeface="Clear Sans Light" panose="020B0303030202020304" pitchFamily="34" charset="0"/>
            </a:endParaRPr>
          </a:p>
        </p:txBody>
      </p:sp>
      <p:pic>
        <p:nvPicPr>
          <p:cNvPr id="11271" name="Picture 11">
            <a:extLst>
              <a:ext uri="{FF2B5EF4-FFF2-40B4-BE49-F238E27FC236}">
                <a16:creationId xmlns:a16="http://schemas.microsoft.com/office/drawing/2014/main" id="{33E965C9-37EC-4058-BAD4-41B0D897659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85238" y="4629151"/>
            <a:ext cx="109855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E969C8A4-44F3-4ABC-9B53-202CBEBE4E50}"/>
              </a:ext>
            </a:extLst>
          </p:cNvPr>
          <p:cNvPicPr>
            <a:picLocks noChangeAspect="1"/>
          </p:cNvPicPr>
          <p:nvPr/>
        </p:nvPicPr>
        <p:blipFill rotWithShape="1">
          <a:blip r:embed="rId3" cstate="print"/>
          <a:srcRect r="16803"/>
          <a:stretch/>
        </p:blipFill>
        <p:spPr>
          <a:xfrm>
            <a:off x="2312989" y="1589088"/>
            <a:ext cx="4973637" cy="34210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contourClr>
              <a:srgbClr val="FFFFFF"/>
            </a:contourClr>
          </a:sp3d>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DF7B0E07-032F-4A7A-A420-F38DBB5411D9}"/>
              </a:ext>
            </a:extLst>
          </p:cNvPr>
          <p:cNvSpPr>
            <a:spLocks noChangeArrowheads="1"/>
          </p:cNvSpPr>
          <p:nvPr/>
        </p:nvSpPr>
        <p:spPr bwMode="auto">
          <a:xfrm>
            <a:off x="7581900" y="1544639"/>
            <a:ext cx="2401888" cy="304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sz="1600">
                <a:solidFill>
                  <a:srgbClr val="0D0D0D"/>
                </a:solidFill>
                <a:cs typeface="Clear Sans Light" pitchFamily="34" charset="0"/>
              </a:rPr>
              <a:t>The River Thames passes through Oxford as it gets bigger. Rosie had to dodge the rowers! Many tributaries have now joined the Thames.</a:t>
            </a:r>
          </a:p>
          <a:p>
            <a:pPr eaLnBrk="1" hangingPunct="1"/>
            <a:endParaRPr lang="en-GB" altLang="en-US" sz="800">
              <a:solidFill>
                <a:srgbClr val="0D0D0D"/>
              </a:solidFill>
              <a:cs typeface="Clear Sans Light" pitchFamily="34" charset="0"/>
            </a:endParaRPr>
          </a:p>
          <a:p>
            <a:pPr eaLnBrk="1" hangingPunct="1"/>
            <a:r>
              <a:rPr lang="en-GB" altLang="en-US" sz="1600">
                <a:solidFill>
                  <a:srgbClr val="0D0D0D"/>
                </a:solidFill>
                <a:cs typeface="Clear Sans Light" pitchFamily="34" charset="0"/>
              </a:rPr>
              <a:t>What could Rosie see and hear on this stretch of the river? Can you think of any problems Rosie might have in towns and cities?</a:t>
            </a:r>
          </a:p>
        </p:txBody>
      </p:sp>
      <p:sp>
        <p:nvSpPr>
          <p:cNvPr id="12291" name="Rectangle 8">
            <a:extLst>
              <a:ext uri="{FF2B5EF4-FFF2-40B4-BE49-F238E27FC236}">
                <a16:creationId xmlns:a16="http://schemas.microsoft.com/office/drawing/2014/main" id="{F5A04E8E-5720-46FC-9010-8E0B7EB73030}"/>
              </a:ext>
            </a:extLst>
          </p:cNvPr>
          <p:cNvSpPr>
            <a:spLocks noChangeArrowheads="1"/>
          </p:cNvSpPr>
          <p:nvPr/>
        </p:nvSpPr>
        <p:spPr bwMode="auto">
          <a:xfrm>
            <a:off x="2208214" y="544514"/>
            <a:ext cx="77755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600">
                <a:solidFill>
                  <a:srgbClr val="7AB47D"/>
                </a:solidFill>
                <a:latin typeface="Twinkl SemiBold" pitchFamily="2" charset="0"/>
                <a:cs typeface="Clear Sans Light" pitchFamily="34" charset="0"/>
              </a:rPr>
              <a:t>Through Cities…</a:t>
            </a:r>
          </a:p>
        </p:txBody>
      </p:sp>
      <p:sp>
        <p:nvSpPr>
          <p:cNvPr id="7" name="Rectangle 5">
            <a:extLst>
              <a:ext uri="{FF2B5EF4-FFF2-40B4-BE49-F238E27FC236}">
                <a16:creationId xmlns:a16="http://schemas.microsoft.com/office/drawing/2014/main" id="{AD707700-DFA2-4678-A4E7-C5C20ADCF3B1}"/>
              </a:ext>
            </a:extLst>
          </p:cNvPr>
          <p:cNvSpPr>
            <a:spLocks noChangeArrowheads="1"/>
          </p:cNvSpPr>
          <p:nvPr/>
        </p:nvSpPr>
        <p:spPr bwMode="auto">
          <a:xfrm>
            <a:off x="4030445" y="6509060"/>
            <a:ext cx="4131108" cy="169277"/>
          </a:xfrm>
          <a:prstGeom prst="rect">
            <a:avLst/>
          </a:prstGeom>
          <a:noFill/>
          <a:ln>
            <a:noFill/>
          </a:ln>
          <a:effectLst>
            <a:softEdge rad="63500"/>
          </a:effectLst>
        </p:spPr>
        <p:txBody>
          <a:bodyPr>
            <a:spAutoFit/>
          </a:bodyPr>
          <a:lstStyle>
            <a:lvl1pPr>
              <a:defRPr>
                <a:solidFill>
                  <a:schemeClr val="tx1"/>
                </a:solidFill>
                <a:latin typeface="Clear Sans Light" panose="020B0303030202020304" pitchFamily="34" charset="0"/>
              </a:defRPr>
            </a:lvl1pPr>
            <a:lvl2pPr marL="742950" indent="-285750">
              <a:defRPr>
                <a:solidFill>
                  <a:schemeClr val="tx1"/>
                </a:solidFill>
                <a:latin typeface="Clear Sans Light" panose="020B0303030202020304" pitchFamily="34" charset="0"/>
              </a:defRPr>
            </a:lvl2pPr>
            <a:lvl3pPr marL="1143000" indent="-228600">
              <a:defRPr>
                <a:solidFill>
                  <a:schemeClr val="tx1"/>
                </a:solidFill>
                <a:latin typeface="Clear Sans Light" panose="020B0303030202020304" pitchFamily="34" charset="0"/>
              </a:defRPr>
            </a:lvl3pPr>
            <a:lvl4pPr marL="1600200" indent="-228600">
              <a:defRPr>
                <a:solidFill>
                  <a:schemeClr val="tx1"/>
                </a:solidFill>
                <a:latin typeface="Clear Sans Light" panose="020B0303030202020304" pitchFamily="34" charset="0"/>
              </a:defRPr>
            </a:lvl4pPr>
            <a:lvl5pPr marL="2057400" indent="-228600">
              <a:defRPr>
                <a:solidFill>
                  <a:schemeClr val="tx1"/>
                </a:solidFill>
                <a:latin typeface="Clear Sans Light" panose="020B0303030202020304" pitchFamily="34" charset="0"/>
              </a:defRPr>
            </a:lvl5pPr>
            <a:lvl6pPr marL="2514600" indent="-228600" eaLnBrk="0" fontAlgn="base" hangingPunct="0">
              <a:spcBef>
                <a:spcPct val="0"/>
              </a:spcBef>
              <a:spcAft>
                <a:spcPct val="0"/>
              </a:spcAft>
              <a:defRPr>
                <a:solidFill>
                  <a:schemeClr val="tx1"/>
                </a:solidFill>
                <a:latin typeface="Clear Sans Light" panose="020B0303030202020304" pitchFamily="34" charset="0"/>
              </a:defRPr>
            </a:lvl6pPr>
            <a:lvl7pPr marL="2971800" indent="-228600" eaLnBrk="0" fontAlgn="base" hangingPunct="0">
              <a:spcBef>
                <a:spcPct val="0"/>
              </a:spcBef>
              <a:spcAft>
                <a:spcPct val="0"/>
              </a:spcAft>
              <a:defRPr>
                <a:solidFill>
                  <a:schemeClr val="tx1"/>
                </a:solidFill>
                <a:latin typeface="Clear Sans Light" panose="020B0303030202020304" pitchFamily="34" charset="0"/>
              </a:defRPr>
            </a:lvl7pPr>
            <a:lvl8pPr marL="3429000" indent="-228600" eaLnBrk="0" fontAlgn="base" hangingPunct="0">
              <a:spcBef>
                <a:spcPct val="0"/>
              </a:spcBef>
              <a:spcAft>
                <a:spcPct val="0"/>
              </a:spcAft>
              <a:defRPr>
                <a:solidFill>
                  <a:schemeClr val="tx1"/>
                </a:solidFill>
                <a:latin typeface="Clear Sans Light" panose="020B0303030202020304" pitchFamily="34" charset="0"/>
              </a:defRPr>
            </a:lvl8pPr>
            <a:lvl9pPr marL="3886200" indent="-228600" eaLnBrk="0" fontAlgn="base" hangingPunct="0">
              <a:spcBef>
                <a:spcPct val="0"/>
              </a:spcBef>
              <a:spcAft>
                <a:spcPct val="0"/>
              </a:spcAft>
              <a:defRPr>
                <a:solidFill>
                  <a:schemeClr val="tx1"/>
                </a:solidFill>
                <a:latin typeface="Clear Sans Light" panose="020B0303030202020304" pitchFamily="34" charset="0"/>
              </a:defRPr>
            </a:lvl9pPr>
          </a:lstStyle>
          <a:p>
            <a:pPr algn="ctr">
              <a:defRPr/>
            </a:pPr>
            <a:r>
              <a:rPr lang="en-GB" sz="500" dirty="0">
                <a:solidFill>
                  <a:schemeClr val="bg1">
                    <a:lumMod val="65000"/>
                  </a:schemeClr>
                </a:solidFill>
                <a:latin typeface="Arial" panose="020B0604020202020204" pitchFamily="34" charset="0"/>
                <a:cs typeface="Arial" panose="020B0604020202020204" pitchFamily="34" charset="0"/>
              </a:rPr>
              <a:t>Photo courtesy of Daniel </a:t>
            </a:r>
            <a:r>
              <a:rPr lang="en-GB" sz="500" dirty="0" err="1">
                <a:solidFill>
                  <a:schemeClr val="bg1">
                    <a:lumMod val="65000"/>
                  </a:schemeClr>
                </a:solidFill>
                <a:latin typeface="Arial" panose="020B0604020202020204" pitchFamily="34" charset="0"/>
                <a:cs typeface="Arial" panose="020B0604020202020204" pitchFamily="34" charset="0"/>
              </a:rPr>
              <a:t>enchev</a:t>
            </a:r>
            <a:r>
              <a:rPr lang="en-GB" sz="500" dirty="0">
                <a:solidFill>
                  <a:schemeClr val="bg1">
                    <a:lumMod val="65000"/>
                  </a:schemeClr>
                </a:solidFill>
                <a:latin typeface="Arial" panose="020B0604020202020204" pitchFamily="34" charset="0"/>
                <a:cs typeface="Arial" panose="020B0604020202020204" pitchFamily="34" charset="0"/>
              </a:rPr>
              <a:t> (@flickr.com) - granted under creative commons licence - attribution</a:t>
            </a:r>
            <a:endParaRPr lang="en-GB" altLang="en-US" sz="500" dirty="0">
              <a:solidFill>
                <a:schemeClr val="bg1">
                  <a:lumMod val="65000"/>
                </a:schemeClr>
              </a:solidFill>
              <a:latin typeface="Arial" panose="020B0604020202020204" pitchFamily="34" charset="0"/>
              <a:cs typeface="Clear Sans Light" panose="020B0303030202020304" pitchFamily="34" charset="0"/>
            </a:endParaRPr>
          </a:p>
        </p:txBody>
      </p:sp>
      <p:pic>
        <p:nvPicPr>
          <p:cNvPr id="12295" name="Picture 11">
            <a:extLst>
              <a:ext uri="{FF2B5EF4-FFF2-40B4-BE49-F238E27FC236}">
                <a16:creationId xmlns:a16="http://schemas.microsoft.com/office/drawing/2014/main" id="{F48D2789-71E2-4B8F-A9F2-F701D61186C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85238" y="4629151"/>
            <a:ext cx="109855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C96B678F-B167-4AF9-B7AE-C2DD293313C8}"/>
              </a:ext>
            </a:extLst>
          </p:cNvPr>
          <p:cNvPicPr>
            <a:picLocks noChangeAspect="1"/>
          </p:cNvPicPr>
          <p:nvPr/>
        </p:nvPicPr>
        <p:blipFill>
          <a:blip r:embed="rId3" cstate="print"/>
          <a:stretch>
            <a:fillRect/>
          </a:stretch>
        </p:blipFill>
        <p:spPr>
          <a:xfrm>
            <a:off x="2322514" y="1595392"/>
            <a:ext cx="4894733" cy="326235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contourClr>
              <a:srgbClr val="FFFFFF"/>
            </a:contourClr>
          </a:sp3d>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BF3EE148-15B5-49A7-A0AB-5A3EF351571A}"/>
              </a:ext>
            </a:extLst>
          </p:cNvPr>
          <p:cNvSpPr>
            <a:spLocks noChangeArrowheads="1"/>
          </p:cNvSpPr>
          <p:nvPr/>
        </p:nvSpPr>
        <p:spPr bwMode="auto">
          <a:xfrm>
            <a:off x="2208214" y="4271963"/>
            <a:ext cx="595312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sz="1600">
                <a:solidFill>
                  <a:srgbClr val="0D0D0D"/>
                </a:solidFill>
                <a:cs typeface="Clear Sans Light" pitchFamily="34" charset="0"/>
              </a:rPr>
              <a:t>What would Rosie have seen and heard as she went through the centre of London? How do people use the river here? </a:t>
            </a:r>
          </a:p>
        </p:txBody>
      </p:sp>
      <p:sp>
        <p:nvSpPr>
          <p:cNvPr id="13315" name="Rectangle 8">
            <a:extLst>
              <a:ext uri="{FF2B5EF4-FFF2-40B4-BE49-F238E27FC236}">
                <a16:creationId xmlns:a16="http://schemas.microsoft.com/office/drawing/2014/main" id="{51AECB22-3224-4F47-A1D1-F052DDCE6C99}"/>
              </a:ext>
            </a:extLst>
          </p:cNvPr>
          <p:cNvSpPr>
            <a:spLocks noChangeArrowheads="1"/>
          </p:cNvSpPr>
          <p:nvPr/>
        </p:nvSpPr>
        <p:spPr bwMode="auto">
          <a:xfrm>
            <a:off x="2208214" y="544514"/>
            <a:ext cx="77755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600">
                <a:solidFill>
                  <a:srgbClr val="7AB47D"/>
                </a:solidFill>
                <a:latin typeface="Twinkl SemiBold" pitchFamily="2" charset="0"/>
                <a:cs typeface="Clear Sans Light" pitchFamily="34" charset="0"/>
              </a:rPr>
              <a:t>Through Cities…</a:t>
            </a:r>
          </a:p>
        </p:txBody>
      </p:sp>
      <p:sp>
        <p:nvSpPr>
          <p:cNvPr id="7" name="Rectangle 5">
            <a:extLst>
              <a:ext uri="{FF2B5EF4-FFF2-40B4-BE49-F238E27FC236}">
                <a16:creationId xmlns:a16="http://schemas.microsoft.com/office/drawing/2014/main" id="{6825F3B9-BF83-48D3-A3D0-80103EFB7D4E}"/>
              </a:ext>
            </a:extLst>
          </p:cNvPr>
          <p:cNvSpPr>
            <a:spLocks noChangeArrowheads="1"/>
          </p:cNvSpPr>
          <p:nvPr/>
        </p:nvSpPr>
        <p:spPr bwMode="auto">
          <a:xfrm>
            <a:off x="4030445" y="6509060"/>
            <a:ext cx="4131108" cy="169277"/>
          </a:xfrm>
          <a:prstGeom prst="rect">
            <a:avLst/>
          </a:prstGeom>
          <a:noFill/>
          <a:ln>
            <a:noFill/>
          </a:ln>
          <a:effectLst>
            <a:softEdge rad="63500"/>
          </a:effectLst>
        </p:spPr>
        <p:txBody>
          <a:bodyPr>
            <a:spAutoFit/>
          </a:bodyPr>
          <a:lstStyle>
            <a:lvl1pPr>
              <a:defRPr>
                <a:solidFill>
                  <a:schemeClr val="tx1"/>
                </a:solidFill>
                <a:latin typeface="Clear Sans Light" panose="020B0303030202020304" pitchFamily="34" charset="0"/>
              </a:defRPr>
            </a:lvl1pPr>
            <a:lvl2pPr marL="742950" indent="-285750">
              <a:defRPr>
                <a:solidFill>
                  <a:schemeClr val="tx1"/>
                </a:solidFill>
                <a:latin typeface="Clear Sans Light" panose="020B0303030202020304" pitchFamily="34" charset="0"/>
              </a:defRPr>
            </a:lvl2pPr>
            <a:lvl3pPr marL="1143000" indent="-228600">
              <a:defRPr>
                <a:solidFill>
                  <a:schemeClr val="tx1"/>
                </a:solidFill>
                <a:latin typeface="Clear Sans Light" panose="020B0303030202020304" pitchFamily="34" charset="0"/>
              </a:defRPr>
            </a:lvl3pPr>
            <a:lvl4pPr marL="1600200" indent="-228600">
              <a:defRPr>
                <a:solidFill>
                  <a:schemeClr val="tx1"/>
                </a:solidFill>
                <a:latin typeface="Clear Sans Light" panose="020B0303030202020304" pitchFamily="34" charset="0"/>
              </a:defRPr>
            </a:lvl4pPr>
            <a:lvl5pPr marL="2057400" indent="-228600">
              <a:defRPr>
                <a:solidFill>
                  <a:schemeClr val="tx1"/>
                </a:solidFill>
                <a:latin typeface="Clear Sans Light" panose="020B0303030202020304" pitchFamily="34" charset="0"/>
              </a:defRPr>
            </a:lvl5pPr>
            <a:lvl6pPr marL="2514600" indent="-228600" eaLnBrk="0" fontAlgn="base" hangingPunct="0">
              <a:spcBef>
                <a:spcPct val="0"/>
              </a:spcBef>
              <a:spcAft>
                <a:spcPct val="0"/>
              </a:spcAft>
              <a:defRPr>
                <a:solidFill>
                  <a:schemeClr val="tx1"/>
                </a:solidFill>
                <a:latin typeface="Clear Sans Light" panose="020B0303030202020304" pitchFamily="34" charset="0"/>
              </a:defRPr>
            </a:lvl6pPr>
            <a:lvl7pPr marL="2971800" indent="-228600" eaLnBrk="0" fontAlgn="base" hangingPunct="0">
              <a:spcBef>
                <a:spcPct val="0"/>
              </a:spcBef>
              <a:spcAft>
                <a:spcPct val="0"/>
              </a:spcAft>
              <a:defRPr>
                <a:solidFill>
                  <a:schemeClr val="tx1"/>
                </a:solidFill>
                <a:latin typeface="Clear Sans Light" panose="020B0303030202020304" pitchFamily="34" charset="0"/>
              </a:defRPr>
            </a:lvl7pPr>
            <a:lvl8pPr marL="3429000" indent="-228600" eaLnBrk="0" fontAlgn="base" hangingPunct="0">
              <a:spcBef>
                <a:spcPct val="0"/>
              </a:spcBef>
              <a:spcAft>
                <a:spcPct val="0"/>
              </a:spcAft>
              <a:defRPr>
                <a:solidFill>
                  <a:schemeClr val="tx1"/>
                </a:solidFill>
                <a:latin typeface="Clear Sans Light" panose="020B0303030202020304" pitchFamily="34" charset="0"/>
              </a:defRPr>
            </a:lvl8pPr>
            <a:lvl9pPr marL="3886200" indent="-228600" eaLnBrk="0" fontAlgn="base" hangingPunct="0">
              <a:spcBef>
                <a:spcPct val="0"/>
              </a:spcBef>
              <a:spcAft>
                <a:spcPct val="0"/>
              </a:spcAft>
              <a:defRPr>
                <a:solidFill>
                  <a:schemeClr val="tx1"/>
                </a:solidFill>
                <a:latin typeface="Clear Sans Light" panose="020B0303030202020304" pitchFamily="34" charset="0"/>
              </a:defRPr>
            </a:lvl9pPr>
          </a:lstStyle>
          <a:p>
            <a:pPr algn="ctr">
              <a:defRPr/>
            </a:pPr>
            <a:r>
              <a:rPr lang="en-GB" sz="500" dirty="0">
                <a:solidFill>
                  <a:schemeClr val="bg1">
                    <a:lumMod val="65000"/>
                  </a:schemeClr>
                </a:solidFill>
                <a:latin typeface="Arial" panose="020B0604020202020204" pitchFamily="34" charset="0"/>
                <a:cs typeface="Arial" panose="020B0604020202020204" pitchFamily="34" charset="0"/>
              </a:rPr>
              <a:t>Photo courtesy of </a:t>
            </a:r>
            <a:r>
              <a:rPr lang="en-GB" sz="500" dirty="0" err="1">
                <a:solidFill>
                  <a:schemeClr val="bg1">
                    <a:lumMod val="65000"/>
                  </a:schemeClr>
                </a:solidFill>
                <a:latin typeface="Arial" panose="020B0604020202020204" pitchFamily="34" charset="0"/>
                <a:cs typeface="Arial" panose="020B0604020202020204" pitchFamily="34" charset="0"/>
              </a:rPr>
              <a:t>UltraView</a:t>
            </a:r>
            <a:r>
              <a:rPr lang="en-GB" sz="500" dirty="0">
                <a:solidFill>
                  <a:schemeClr val="bg1">
                    <a:lumMod val="65000"/>
                  </a:schemeClr>
                </a:solidFill>
                <a:latin typeface="Arial" panose="020B0604020202020204" pitchFamily="34" charset="0"/>
                <a:cs typeface="Arial" panose="020B0604020202020204" pitchFamily="34" charset="0"/>
              </a:rPr>
              <a:t> Admin (@flickr.com) - granted under creative commons licence - attribution</a:t>
            </a:r>
            <a:endParaRPr lang="en-GB" altLang="en-US" sz="500" dirty="0">
              <a:solidFill>
                <a:schemeClr val="bg1">
                  <a:lumMod val="65000"/>
                </a:schemeClr>
              </a:solidFill>
              <a:latin typeface="Arial" panose="020B0604020202020204" pitchFamily="34" charset="0"/>
              <a:cs typeface="Clear Sans Light" panose="020B0303030202020304" pitchFamily="34" charset="0"/>
            </a:endParaRPr>
          </a:p>
        </p:txBody>
      </p:sp>
      <p:pic>
        <p:nvPicPr>
          <p:cNvPr id="13319" name="Picture 11">
            <a:extLst>
              <a:ext uri="{FF2B5EF4-FFF2-40B4-BE49-F238E27FC236}">
                <a16:creationId xmlns:a16="http://schemas.microsoft.com/office/drawing/2014/main" id="{6A10D195-3A9A-418A-A884-0B08B03CC6A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85238" y="4629151"/>
            <a:ext cx="1098550"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4C7FA245-8F2E-456E-B8DC-E8670CA18F7B}"/>
              </a:ext>
            </a:extLst>
          </p:cNvPr>
          <p:cNvPicPr>
            <a:picLocks noChangeAspect="1"/>
          </p:cNvPicPr>
          <p:nvPr/>
        </p:nvPicPr>
        <p:blipFill>
          <a:blip r:embed="rId3" cstate="print"/>
          <a:stretch>
            <a:fillRect/>
          </a:stretch>
        </p:blipFill>
        <p:spPr>
          <a:xfrm>
            <a:off x="2316099" y="1592008"/>
            <a:ext cx="6883534" cy="256788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contourClr>
              <a:srgbClr val="FFFFFF"/>
            </a:contourClr>
          </a:sp3d>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nswer button">
            <a:extLst>
              <a:ext uri="{FF2B5EF4-FFF2-40B4-BE49-F238E27FC236}">
                <a16:creationId xmlns:a16="http://schemas.microsoft.com/office/drawing/2014/main" id="{73E8FB8E-484F-406C-BC00-B92F95AE50DF}"/>
              </a:ext>
            </a:extLst>
          </p:cNvPr>
          <p:cNvSpPr/>
          <p:nvPr/>
        </p:nvSpPr>
        <p:spPr>
          <a:xfrm>
            <a:off x="8002589" y="3735389"/>
            <a:ext cx="1260475" cy="547687"/>
          </a:xfrm>
          <a:prstGeom prst="rect">
            <a:avLst/>
          </a:prstGeom>
          <a:solidFill>
            <a:srgbClr val="F39F71"/>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lstStyle/>
          <a:p>
            <a:pPr>
              <a:defRPr/>
            </a:pPr>
            <a:r>
              <a:rPr lang="en-GB" dirty="0">
                <a:latin typeface="+mj-lt"/>
              </a:rPr>
              <a:t>Answer</a:t>
            </a:r>
          </a:p>
        </p:txBody>
      </p:sp>
      <p:sp>
        <p:nvSpPr>
          <p:cNvPr id="18435" name="Rectangle 8">
            <a:extLst>
              <a:ext uri="{FF2B5EF4-FFF2-40B4-BE49-F238E27FC236}">
                <a16:creationId xmlns:a16="http://schemas.microsoft.com/office/drawing/2014/main" id="{87082007-C242-44E6-BD8D-F31C3A5B5B25}"/>
              </a:ext>
            </a:extLst>
          </p:cNvPr>
          <p:cNvSpPr>
            <a:spLocks noChangeArrowheads="1"/>
          </p:cNvSpPr>
          <p:nvPr/>
        </p:nvSpPr>
        <p:spPr bwMode="auto">
          <a:xfrm>
            <a:off x="2208214" y="544514"/>
            <a:ext cx="77755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600">
                <a:solidFill>
                  <a:srgbClr val="7AB47D"/>
                </a:solidFill>
                <a:latin typeface="Twinkl SemiBold" pitchFamily="2" charset="0"/>
                <a:cs typeface="Clear Sans Light" pitchFamily="34" charset="0"/>
              </a:rPr>
              <a:t>What River Feature is This? </a:t>
            </a:r>
          </a:p>
        </p:txBody>
      </p:sp>
      <p:sp>
        <p:nvSpPr>
          <p:cNvPr id="4" name="Clue Button">
            <a:extLst>
              <a:ext uri="{FF2B5EF4-FFF2-40B4-BE49-F238E27FC236}">
                <a16:creationId xmlns:a16="http://schemas.microsoft.com/office/drawing/2014/main" id="{1F77D0F8-1DF7-4206-84EC-2E89E6B0684E}"/>
              </a:ext>
            </a:extLst>
          </p:cNvPr>
          <p:cNvSpPr/>
          <p:nvPr/>
        </p:nvSpPr>
        <p:spPr>
          <a:xfrm>
            <a:off x="8002588" y="2105025"/>
            <a:ext cx="914400" cy="547688"/>
          </a:xfrm>
          <a:prstGeom prst="rect">
            <a:avLst/>
          </a:prstGeom>
          <a:solidFill>
            <a:srgbClr val="7AB47D"/>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lstStyle/>
          <a:p>
            <a:pPr>
              <a:defRPr/>
            </a:pPr>
            <a:r>
              <a:rPr lang="en-GB" dirty="0">
                <a:latin typeface="+mj-lt"/>
              </a:rPr>
              <a:t>Clue</a:t>
            </a:r>
          </a:p>
        </p:txBody>
      </p:sp>
      <p:sp>
        <p:nvSpPr>
          <p:cNvPr id="5" name="Clue">
            <a:extLst>
              <a:ext uri="{FF2B5EF4-FFF2-40B4-BE49-F238E27FC236}">
                <a16:creationId xmlns:a16="http://schemas.microsoft.com/office/drawing/2014/main" id="{5F94AACE-FE8A-40CD-9347-C7887873ACB2}"/>
              </a:ext>
            </a:extLst>
          </p:cNvPr>
          <p:cNvSpPr/>
          <p:nvPr/>
        </p:nvSpPr>
        <p:spPr>
          <a:xfrm>
            <a:off x="6096000" y="2736851"/>
            <a:ext cx="1981200" cy="574675"/>
          </a:xfrm>
          <a:prstGeom prst="rect">
            <a:avLst/>
          </a:prstGeom>
          <a:solidFill>
            <a:srgbClr val="F6C2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lumMod val="90000"/>
                    <a:lumOff val="10000"/>
                  </a:schemeClr>
                </a:solidFill>
              </a:rPr>
              <a:t>It begins with T</a:t>
            </a:r>
          </a:p>
        </p:txBody>
      </p:sp>
      <p:sp>
        <p:nvSpPr>
          <p:cNvPr id="6" name="Answers">
            <a:extLst>
              <a:ext uri="{FF2B5EF4-FFF2-40B4-BE49-F238E27FC236}">
                <a16:creationId xmlns:a16="http://schemas.microsoft.com/office/drawing/2014/main" id="{2FBD4EA7-79BE-4455-9ACD-4B47FE316953}"/>
              </a:ext>
            </a:extLst>
          </p:cNvPr>
          <p:cNvSpPr/>
          <p:nvPr/>
        </p:nvSpPr>
        <p:spPr>
          <a:xfrm>
            <a:off x="6535739" y="4373564"/>
            <a:ext cx="1500187" cy="547687"/>
          </a:xfrm>
          <a:prstGeom prst="rect">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lstStyle/>
          <a:p>
            <a:pPr>
              <a:defRPr/>
            </a:pPr>
            <a:r>
              <a:rPr lang="en-GB" dirty="0">
                <a:solidFill>
                  <a:schemeClr val="tx1">
                    <a:lumMod val="90000"/>
                    <a:lumOff val="10000"/>
                  </a:schemeClr>
                </a:solidFill>
                <a:latin typeface="+mj-lt"/>
              </a:rPr>
              <a:t>Tributary</a:t>
            </a:r>
          </a:p>
        </p:txBody>
      </p:sp>
      <p:pic>
        <p:nvPicPr>
          <p:cNvPr id="2" name="Picture 1">
            <a:extLst>
              <a:ext uri="{FF2B5EF4-FFF2-40B4-BE49-F238E27FC236}">
                <a16:creationId xmlns:a16="http://schemas.microsoft.com/office/drawing/2014/main" id="{B4DDDB90-0097-4D50-A61A-E4840D8D78C7}"/>
              </a:ext>
            </a:extLst>
          </p:cNvPr>
          <p:cNvPicPr>
            <a:picLocks noChangeAspect="1"/>
          </p:cNvPicPr>
          <p:nvPr/>
        </p:nvPicPr>
        <p:blipFill rotWithShape="1">
          <a:blip r:embed="rId2"/>
          <a:srcRect l="3227" t="4255" r="3101" b="4632"/>
          <a:stretch/>
        </p:blipFill>
        <p:spPr>
          <a:xfrm>
            <a:off x="2321169" y="1914769"/>
            <a:ext cx="5673971" cy="368104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contourClr>
              <a:srgbClr val="FFFFFF"/>
            </a:contourClr>
          </a:sp3d>
        </p:spPr>
      </p:pic>
      <p:sp>
        <p:nvSpPr>
          <p:cNvPr id="9" name="Rectangle 5">
            <a:extLst>
              <a:ext uri="{FF2B5EF4-FFF2-40B4-BE49-F238E27FC236}">
                <a16:creationId xmlns:a16="http://schemas.microsoft.com/office/drawing/2014/main" id="{7BBBA253-AFF3-4BB5-A016-A68C5AA93CD1}"/>
              </a:ext>
            </a:extLst>
          </p:cNvPr>
          <p:cNvSpPr>
            <a:spLocks noChangeArrowheads="1"/>
          </p:cNvSpPr>
          <p:nvPr/>
        </p:nvSpPr>
        <p:spPr bwMode="auto">
          <a:xfrm>
            <a:off x="4030445" y="6509060"/>
            <a:ext cx="4131108" cy="169277"/>
          </a:xfrm>
          <a:prstGeom prst="rect">
            <a:avLst/>
          </a:prstGeom>
          <a:noFill/>
          <a:ln>
            <a:noFill/>
          </a:ln>
          <a:effectLst>
            <a:softEdge rad="63500"/>
          </a:effectLst>
        </p:spPr>
        <p:txBody>
          <a:bodyPr>
            <a:spAutoFit/>
          </a:bodyPr>
          <a:lstStyle>
            <a:lvl1pPr>
              <a:defRPr>
                <a:solidFill>
                  <a:schemeClr val="tx1"/>
                </a:solidFill>
                <a:latin typeface="Clear Sans Light" panose="020B0303030202020304" pitchFamily="34" charset="0"/>
              </a:defRPr>
            </a:lvl1pPr>
            <a:lvl2pPr marL="742950" indent="-285750">
              <a:defRPr>
                <a:solidFill>
                  <a:schemeClr val="tx1"/>
                </a:solidFill>
                <a:latin typeface="Clear Sans Light" panose="020B0303030202020304" pitchFamily="34" charset="0"/>
              </a:defRPr>
            </a:lvl2pPr>
            <a:lvl3pPr marL="1143000" indent="-228600">
              <a:defRPr>
                <a:solidFill>
                  <a:schemeClr val="tx1"/>
                </a:solidFill>
                <a:latin typeface="Clear Sans Light" panose="020B0303030202020304" pitchFamily="34" charset="0"/>
              </a:defRPr>
            </a:lvl3pPr>
            <a:lvl4pPr marL="1600200" indent="-228600">
              <a:defRPr>
                <a:solidFill>
                  <a:schemeClr val="tx1"/>
                </a:solidFill>
                <a:latin typeface="Clear Sans Light" panose="020B0303030202020304" pitchFamily="34" charset="0"/>
              </a:defRPr>
            </a:lvl4pPr>
            <a:lvl5pPr marL="2057400" indent="-228600">
              <a:defRPr>
                <a:solidFill>
                  <a:schemeClr val="tx1"/>
                </a:solidFill>
                <a:latin typeface="Clear Sans Light" panose="020B0303030202020304" pitchFamily="34" charset="0"/>
              </a:defRPr>
            </a:lvl5pPr>
            <a:lvl6pPr marL="2514600" indent="-228600" eaLnBrk="0" fontAlgn="base" hangingPunct="0">
              <a:spcBef>
                <a:spcPct val="0"/>
              </a:spcBef>
              <a:spcAft>
                <a:spcPct val="0"/>
              </a:spcAft>
              <a:defRPr>
                <a:solidFill>
                  <a:schemeClr val="tx1"/>
                </a:solidFill>
                <a:latin typeface="Clear Sans Light" panose="020B0303030202020304" pitchFamily="34" charset="0"/>
              </a:defRPr>
            </a:lvl6pPr>
            <a:lvl7pPr marL="2971800" indent="-228600" eaLnBrk="0" fontAlgn="base" hangingPunct="0">
              <a:spcBef>
                <a:spcPct val="0"/>
              </a:spcBef>
              <a:spcAft>
                <a:spcPct val="0"/>
              </a:spcAft>
              <a:defRPr>
                <a:solidFill>
                  <a:schemeClr val="tx1"/>
                </a:solidFill>
                <a:latin typeface="Clear Sans Light" panose="020B0303030202020304" pitchFamily="34" charset="0"/>
              </a:defRPr>
            </a:lvl7pPr>
            <a:lvl8pPr marL="3429000" indent="-228600" eaLnBrk="0" fontAlgn="base" hangingPunct="0">
              <a:spcBef>
                <a:spcPct val="0"/>
              </a:spcBef>
              <a:spcAft>
                <a:spcPct val="0"/>
              </a:spcAft>
              <a:defRPr>
                <a:solidFill>
                  <a:schemeClr val="tx1"/>
                </a:solidFill>
                <a:latin typeface="Clear Sans Light" panose="020B0303030202020304" pitchFamily="34" charset="0"/>
              </a:defRPr>
            </a:lvl8pPr>
            <a:lvl9pPr marL="3886200" indent="-228600" eaLnBrk="0" fontAlgn="base" hangingPunct="0">
              <a:spcBef>
                <a:spcPct val="0"/>
              </a:spcBef>
              <a:spcAft>
                <a:spcPct val="0"/>
              </a:spcAft>
              <a:defRPr>
                <a:solidFill>
                  <a:schemeClr val="tx1"/>
                </a:solidFill>
                <a:latin typeface="Clear Sans Light" panose="020B0303030202020304" pitchFamily="34" charset="0"/>
              </a:defRPr>
            </a:lvl9pPr>
          </a:lstStyle>
          <a:p>
            <a:pPr algn="ctr">
              <a:defRPr/>
            </a:pPr>
            <a:r>
              <a:rPr lang="en-GB" sz="500" dirty="0">
                <a:solidFill>
                  <a:schemeClr val="bg1">
                    <a:lumMod val="65000"/>
                  </a:schemeClr>
                </a:solidFill>
                <a:latin typeface="Arial" panose="020B0604020202020204" pitchFamily="34" charset="0"/>
                <a:cs typeface="Arial" panose="020B0604020202020204" pitchFamily="34" charset="0"/>
              </a:rPr>
              <a:t>Photo courtesy of KaCey97078 (@flickr.com) - granted under creative commons licence - attribution</a:t>
            </a:r>
            <a:endParaRPr lang="en-GB" altLang="en-US" sz="500" dirty="0">
              <a:solidFill>
                <a:schemeClr val="bg1">
                  <a:lumMod val="65000"/>
                </a:schemeClr>
              </a:solidFill>
              <a:latin typeface="Arial" panose="020B0604020202020204" pitchFamily="34" charset="0"/>
              <a:cs typeface="Clear Sans Light" panose="020B0303030202020304" pitchFamily="34" charset="0"/>
            </a:endParaRPr>
          </a:p>
        </p:txBody>
      </p:sp>
    </p:spTree>
    <p:extLst>
      <p:ext uri="{BB962C8B-B14F-4D97-AF65-F5344CB8AC3E}">
        <p14:creationId xmlns:p14="http://schemas.microsoft.com/office/powerpoint/2010/main" val="14407550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42" presetClass="path" presetSubtype="0" accel="50000" decel="50000" fill="hold" grpId="0" nodeType="clickEffect">
                                  <p:stCondLst>
                                    <p:cond delay="0"/>
                                  </p:stCondLst>
                                  <p:childTnLst>
                                    <p:animMotion origin="layout" path="M -2.77778E-6 -7.40741E-7 L 0.20955 -0.00023 " pathEditMode="relative" rAng="0" ptsTypes="AA">
                                      <p:cBhvr>
                                        <p:cTn id="6" dur="500" fill="hold"/>
                                        <p:tgtEl>
                                          <p:spTgt spid="5"/>
                                        </p:tgtEl>
                                        <p:attrNameLst>
                                          <p:attrName>ppt_x</p:attrName>
                                          <p:attrName>ppt_y</p:attrName>
                                        </p:attrNameLst>
                                      </p:cBhvr>
                                      <p:rCtr x="10903" y="0"/>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42" presetClass="path" presetSubtype="0" accel="50000" decel="50000" fill="hold" grpId="1" nodeType="clickEffect">
                                  <p:stCondLst>
                                    <p:cond delay="0"/>
                                  </p:stCondLst>
                                  <p:childTnLst>
                                    <p:animMotion origin="layout" path="M 0.20955 -0.00023 L -2.77778E-6 -7.40741E-7 " pathEditMode="relative" rAng="0" ptsTypes="AA">
                                      <p:cBhvr>
                                        <p:cTn id="10" dur="500" fill="hold"/>
                                        <p:tgtEl>
                                          <p:spTgt spid="5"/>
                                        </p:tgtEl>
                                        <p:attrNameLst>
                                          <p:attrName>ppt_x</p:attrName>
                                          <p:attrName>ppt_y</p:attrName>
                                        </p:attrNameLst>
                                      </p:cBhvr>
                                      <p:rCtr x="-10920" y="0"/>
                                    </p:animMotion>
                                  </p:childTnLst>
                                </p:cTn>
                              </p:par>
                            </p:childTnLst>
                          </p:cTn>
                        </p:par>
                      </p:childTnLst>
                    </p:cTn>
                  </p:par>
                </p:childTnLst>
              </p:cTn>
              <p:nextCondLst>
                <p:cond evt="onClick" delay="0">
                  <p:tgtEl>
                    <p:spTgt spid="4"/>
                  </p:tgtEl>
                </p:cond>
              </p:nextCondLst>
            </p:seq>
            <p:seq concurrent="1" nextAc="seek">
              <p:cTn id="11" restart="whenNotActive" fill="hold" evtFilter="cancelBubble" nodeType="interactiveSeq">
                <p:stCondLst>
                  <p:cond evt="onClick" delay="0">
                    <p:tgtEl>
                      <p:spTgt spid="8"/>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42" presetClass="path" presetSubtype="0" accel="50000" decel="50000" fill="hold" grpId="0" nodeType="clickEffect">
                                  <p:stCondLst>
                                    <p:cond delay="0"/>
                                  </p:stCondLst>
                                  <p:childTnLst>
                                    <p:animMotion origin="layout" path="M -4.72222E-6 3.7037E-6 L 0.16789 0.00069 " pathEditMode="relative" rAng="0" ptsTypes="AA">
                                      <p:cBhvr>
                                        <p:cTn id="15" dur="500" fill="hold"/>
                                        <p:tgtEl>
                                          <p:spTgt spid="6"/>
                                        </p:tgtEl>
                                        <p:attrNameLst>
                                          <p:attrName>ppt_x</p:attrName>
                                          <p:attrName>ppt_y</p:attrName>
                                        </p:attrNameLst>
                                      </p:cBhvr>
                                      <p:rCtr x="8385" y="23"/>
                                    </p:animMotion>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path" presetSubtype="0" accel="50000" decel="50000" fill="hold" grpId="1" nodeType="clickEffect">
                                  <p:stCondLst>
                                    <p:cond delay="0"/>
                                  </p:stCondLst>
                                  <p:childTnLst>
                                    <p:animMotion origin="layout" path="M 0.16789 0.00069 L -4.72222E-6 3.7037E-6 " pathEditMode="relative" rAng="0" ptsTypes="AA">
                                      <p:cBhvr>
                                        <p:cTn id="19" dur="500" fill="hold"/>
                                        <p:tgtEl>
                                          <p:spTgt spid="6"/>
                                        </p:tgtEl>
                                        <p:attrNameLst>
                                          <p:attrName>ppt_x</p:attrName>
                                          <p:attrName>ppt_y</p:attrName>
                                        </p:attrNameLst>
                                      </p:cBhvr>
                                      <p:rCtr x="-8403" y="-46"/>
                                    </p:animMotion>
                                  </p:childTnLst>
                                </p:cTn>
                              </p:par>
                            </p:childTnLst>
                          </p:cTn>
                        </p:par>
                      </p:childTnLst>
                    </p:cTn>
                  </p:par>
                </p:childTnLst>
              </p:cTn>
              <p:nextCondLst>
                <p:cond evt="onClick" delay="0">
                  <p:tgtEl>
                    <p:spTgt spid="8"/>
                  </p:tgtEl>
                </p:cond>
              </p:nextCondLst>
            </p:seq>
          </p:childTnLst>
        </p:cTn>
      </p:par>
    </p:tnLst>
    <p:bldLst>
      <p:bldP spid="5" grpId="0" animBg="1"/>
      <p:bldP spid="5" grpId="1" animBg="1"/>
      <p:bldP spid="6" grpId="0" animBg="1"/>
      <p:bldP spid="6"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nswer button">
            <a:extLst>
              <a:ext uri="{FF2B5EF4-FFF2-40B4-BE49-F238E27FC236}">
                <a16:creationId xmlns:a16="http://schemas.microsoft.com/office/drawing/2014/main" id="{89177B88-8D0C-4C8E-BE90-8ACF20B80DD0}"/>
              </a:ext>
            </a:extLst>
          </p:cNvPr>
          <p:cNvSpPr/>
          <p:nvPr/>
        </p:nvSpPr>
        <p:spPr>
          <a:xfrm>
            <a:off x="8002589" y="3735389"/>
            <a:ext cx="1260475" cy="547687"/>
          </a:xfrm>
          <a:prstGeom prst="rect">
            <a:avLst/>
          </a:prstGeom>
          <a:solidFill>
            <a:srgbClr val="F39F71"/>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lstStyle/>
          <a:p>
            <a:pPr>
              <a:defRPr/>
            </a:pPr>
            <a:r>
              <a:rPr lang="en-GB" dirty="0">
                <a:latin typeface="+mj-lt"/>
              </a:rPr>
              <a:t>Answer</a:t>
            </a:r>
          </a:p>
        </p:txBody>
      </p:sp>
      <p:sp>
        <p:nvSpPr>
          <p:cNvPr id="19459" name="Rectangle 8">
            <a:extLst>
              <a:ext uri="{FF2B5EF4-FFF2-40B4-BE49-F238E27FC236}">
                <a16:creationId xmlns:a16="http://schemas.microsoft.com/office/drawing/2014/main" id="{C61C0B29-8C78-4111-8D97-A9B64BF0EF5E}"/>
              </a:ext>
            </a:extLst>
          </p:cNvPr>
          <p:cNvSpPr>
            <a:spLocks noChangeArrowheads="1"/>
          </p:cNvSpPr>
          <p:nvPr/>
        </p:nvSpPr>
        <p:spPr bwMode="auto">
          <a:xfrm>
            <a:off x="2208214" y="544514"/>
            <a:ext cx="77755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600">
                <a:solidFill>
                  <a:srgbClr val="7AB47D"/>
                </a:solidFill>
                <a:latin typeface="Twinkl SemiBold" pitchFamily="2" charset="0"/>
                <a:cs typeface="Clear Sans Light" pitchFamily="34" charset="0"/>
              </a:rPr>
              <a:t>What River Feature is This? </a:t>
            </a:r>
          </a:p>
        </p:txBody>
      </p:sp>
      <p:sp>
        <p:nvSpPr>
          <p:cNvPr id="4" name="Clue Button">
            <a:extLst>
              <a:ext uri="{FF2B5EF4-FFF2-40B4-BE49-F238E27FC236}">
                <a16:creationId xmlns:a16="http://schemas.microsoft.com/office/drawing/2014/main" id="{17B74E9C-16AB-4444-9BC6-BFA0EAEC45C0}"/>
              </a:ext>
            </a:extLst>
          </p:cNvPr>
          <p:cNvSpPr/>
          <p:nvPr/>
        </p:nvSpPr>
        <p:spPr>
          <a:xfrm>
            <a:off x="8002588" y="2105025"/>
            <a:ext cx="914400" cy="547688"/>
          </a:xfrm>
          <a:prstGeom prst="rect">
            <a:avLst/>
          </a:prstGeom>
          <a:solidFill>
            <a:srgbClr val="7AB47D"/>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lstStyle/>
          <a:p>
            <a:pPr>
              <a:defRPr/>
            </a:pPr>
            <a:r>
              <a:rPr lang="en-GB" dirty="0">
                <a:latin typeface="+mj-lt"/>
              </a:rPr>
              <a:t>Clue</a:t>
            </a:r>
          </a:p>
        </p:txBody>
      </p:sp>
      <p:sp>
        <p:nvSpPr>
          <p:cNvPr id="5" name="Clue">
            <a:extLst>
              <a:ext uri="{FF2B5EF4-FFF2-40B4-BE49-F238E27FC236}">
                <a16:creationId xmlns:a16="http://schemas.microsoft.com/office/drawing/2014/main" id="{6DDEE340-C98B-49EF-9CE1-11066FABF976}"/>
              </a:ext>
            </a:extLst>
          </p:cNvPr>
          <p:cNvSpPr/>
          <p:nvPr/>
        </p:nvSpPr>
        <p:spPr>
          <a:xfrm>
            <a:off x="5567364" y="2736850"/>
            <a:ext cx="2116137" cy="814388"/>
          </a:xfrm>
          <a:prstGeom prst="rect">
            <a:avLst/>
          </a:prstGeom>
          <a:solidFill>
            <a:srgbClr val="F6C27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pPr>
              <a:defRPr/>
            </a:pPr>
            <a:r>
              <a:rPr lang="en-GB" dirty="0">
                <a:solidFill>
                  <a:schemeClr val="tx1">
                    <a:lumMod val="90000"/>
                    <a:lumOff val="10000"/>
                  </a:schemeClr>
                </a:solidFill>
              </a:rPr>
              <a:t>It’s the joining of </a:t>
            </a:r>
            <a:br>
              <a:rPr lang="en-GB" dirty="0">
                <a:solidFill>
                  <a:schemeClr val="tx1">
                    <a:lumMod val="90000"/>
                    <a:lumOff val="10000"/>
                  </a:schemeClr>
                </a:solidFill>
              </a:rPr>
            </a:br>
            <a:r>
              <a:rPr lang="en-GB" dirty="0">
                <a:solidFill>
                  <a:schemeClr val="tx1">
                    <a:lumMod val="90000"/>
                    <a:lumOff val="10000"/>
                  </a:schemeClr>
                </a:solidFill>
              </a:rPr>
              <a:t>two rivers</a:t>
            </a:r>
          </a:p>
        </p:txBody>
      </p:sp>
      <p:sp>
        <p:nvSpPr>
          <p:cNvPr id="6" name="Answers">
            <a:extLst>
              <a:ext uri="{FF2B5EF4-FFF2-40B4-BE49-F238E27FC236}">
                <a16:creationId xmlns:a16="http://schemas.microsoft.com/office/drawing/2014/main" id="{2AB84CF5-1C34-4008-BF8D-8FB0ACDEF7B9}"/>
              </a:ext>
            </a:extLst>
          </p:cNvPr>
          <p:cNvSpPr/>
          <p:nvPr/>
        </p:nvSpPr>
        <p:spPr>
          <a:xfrm>
            <a:off x="6535739" y="4373564"/>
            <a:ext cx="1500187" cy="547687"/>
          </a:xfrm>
          <a:prstGeom prst="rect">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lstStyle/>
          <a:p>
            <a:pPr>
              <a:defRPr/>
            </a:pPr>
            <a:r>
              <a:rPr lang="en-GB" dirty="0">
                <a:solidFill>
                  <a:schemeClr val="tx1">
                    <a:lumMod val="90000"/>
                    <a:lumOff val="10000"/>
                  </a:schemeClr>
                </a:solidFill>
                <a:latin typeface="+mj-lt"/>
              </a:rPr>
              <a:t>Confluence</a:t>
            </a:r>
          </a:p>
        </p:txBody>
      </p:sp>
      <p:pic>
        <p:nvPicPr>
          <p:cNvPr id="9" name="Picture 8">
            <a:extLst>
              <a:ext uri="{FF2B5EF4-FFF2-40B4-BE49-F238E27FC236}">
                <a16:creationId xmlns:a16="http://schemas.microsoft.com/office/drawing/2014/main" id="{A56A0AE2-43FA-480D-A24A-7551B0049131}"/>
              </a:ext>
            </a:extLst>
          </p:cNvPr>
          <p:cNvPicPr>
            <a:picLocks noChangeAspect="1"/>
          </p:cNvPicPr>
          <p:nvPr/>
        </p:nvPicPr>
        <p:blipFill rotWithShape="1">
          <a:blip r:embed="rId2"/>
          <a:srcRect l="54245"/>
          <a:stretch/>
        </p:blipFill>
        <p:spPr>
          <a:xfrm>
            <a:off x="2321168" y="1899020"/>
            <a:ext cx="5680740" cy="371001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contourClr>
              <a:srgbClr val="FFFFFF"/>
            </a:contourClr>
          </a:sp3d>
        </p:spPr>
      </p:pic>
      <p:sp>
        <p:nvSpPr>
          <p:cNvPr id="10" name="Rectangle 5">
            <a:extLst>
              <a:ext uri="{FF2B5EF4-FFF2-40B4-BE49-F238E27FC236}">
                <a16:creationId xmlns:a16="http://schemas.microsoft.com/office/drawing/2014/main" id="{63874A00-7F9B-4E19-BBF1-729C2BC260A1}"/>
              </a:ext>
            </a:extLst>
          </p:cNvPr>
          <p:cNvSpPr>
            <a:spLocks noChangeArrowheads="1"/>
          </p:cNvSpPr>
          <p:nvPr/>
        </p:nvSpPr>
        <p:spPr bwMode="auto">
          <a:xfrm>
            <a:off x="4030445" y="6509060"/>
            <a:ext cx="4131108" cy="169277"/>
          </a:xfrm>
          <a:prstGeom prst="rect">
            <a:avLst/>
          </a:prstGeom>
          <a:noFill/>
          <a:ln>
            <a:noFill/>
          </a:ln>
          <a:effectLst>
            <a:softEdge rad="63500"/>
          </a:effectLst>
        </p:spPr>
        <p:txBody>
          <a:bodyPr>
            <a:spAutoFit/>
          </a:bodyPr>
          <a:lstStyle>
            <a:lvl1pPr>
              <a:defRPr>
                <a:solidFill>
                  <a:schemeClr val="tx1"/>
                </a:solidFill>
                <a:latin typeface="Clear Sans Light" panose="020B0303030202020304" pitchFamily="34" charset="0"/>
              </a:defRPr>
            </a:lvl1pPr>
            <a:lvl2pPr marL="742950" indent="-285750">
              <a:defRPr>
                <a:solidFill>
                  <a:schemeClr val="tx1"/>
                </a:solidFill>
                <a:latin typeface="Clear Sans Light" panose="020B0303030202020304" pitchFamily="34" charset="0"/>
              </a:defRPr>
            </a:lvl2pPr>
            <a:lvl3pPr marL="1143000" indent="-228600">
              <a:defRPr>
                <a:solidFill>
                  <a:schemeClr val="tx1"/>
                </a:solidFill>
                <a:latin typeface="Clear Sans Light" panose="020B0303030202020304" pitchFamily="34" charset="0"/>
              </a:defRPr>
            </a:lvl3pPr>
            <a:lvl4pPr marL="1600200" indent="-228600">
              <a:defRPr>
                <a:solidFill>
                  <a:schemeClr val="tx1"/>
                </a:solidFill>
                <a:latin typeface="Clear Sans Light" panose="020B0303030202020304" pitchFamily="34" charset="0"/>
              </a:defRPr>
            </a:lvl4pPr>
            <a:lvl5pPr marL="2057400" indent="-228600">
              <a:defRPr>
                <a:solidFill>
                  <a:schemeClr val="tx1"/>
                </a:solidFill>
                <a:latin typeface="Clear Sans Light" panose="020B0303030202020304" pitchFamily="34" charset="0"/>
              </a:defRPr>
            </a:lvl5pPr>
            <a:lvl6pPr marL="2514600" indent="-228600" eaLnBrk="0" fontAlgn="base" hangingPunct="0">
              <a:spcBef>
                <a:spcPct val="0"/>
              </a:spcBef>
              <a:spcAft>
                <a:spcPct val="0"/>
              </a:spcAft>
              <a:defRPr>
                <a:solidFill>
                  <a:schemeClr val="tx1"/>
                </a:solidFill>
                <a:latin typeface="Clear Sans Light" panose="020B0303030202020304" pitchFamily="34" charset="0"/>
              </a:defRPr>
            </a:lvl6pPr>
            <a:lvl7pPr marL="2971800" indent="-228600" eaLnBrk="0" fontAlgn="base" hangingPunct="0">
              <a:spcBef>
                <a:spcPct val="0"/>
              </a:spcBef>
              <a:spcAft>
                <a:spcPct val="0"/>
              </a:spcAft>
              <a:defRPr>
                <a:solidFill>
                  <a:schemeClr val="tx1"/>
                </a:solidFill>
                <a:latin typeface="Clear Sans Light" panose="020B0303030202020304" pitchFamily="34" charset="0"/>
              </a:defRPr>
            </a:lvl7pPr>
            <a:lvl8pPr marL="3429000" indent="-228600" eaLnBrk="0" fontAlgn="base" hangingPunct="0">
              <a:spcBef>
                <a:spcPct val="0"/>
              </a:spcBef>
              <a:spcAft>
                <a:spcPct val="0"/>
              </a:spcAft>
              <a:defRPr>
                <a:solidFill>
                  <a:schemeClr val="tx1"/>
                </a:solidFill>
                <a:latin typeface="Clear Sans Light" panose="020B0303030202020304" pitchFamily="34" charset="0"/>
              </a:defRPr>
            </a:lvl8pPr>
            <a:lvl9pPr marL="3886200" indent="-228600" eaLnBrk="0" fontAlgn="base" hangingPunct="0">
              <a:spcBef>
                <a:spcPct val="0"/>
              </a:spcBef>
              <a:spcAft>
                <a:spcPct val="0"/>
              </a:spcAft>
              <a:defRPr>
                <a:solidFill>
                  <a:schemeClr val="tx1"/>
                </a:solidFill>
                <a:latin typeface="Clear Sans Light" panose="020B0303030202020304" pitchFamily="34" charset="0"/>
              </a:defRPr>
            </a:lvl9pPr>
          </a:lstStyle>
          <a:p>
            <a:pPr algn="ctr">
              <a:defRPr/>
            </a:pPr>
            <a:r>
              <a:rPr lang="en-GB" sz="500" dirty="0">
                <a:solidFill>
                  <a:schemeClr val="bg1">
                    <a:lumMod val="65000"/>
                  </a:schemeClr>
                </a:solidFill>
                <a:latin typeface="Arial" panose="020B0604020202020204" pitchFamily="34" charset="0"/>
                <a:cs typeface="Arial" panose="020B0604020202020204" pitchFamily="34" charset="0"/>
              </a:rPr>
              <a:t>Photo courtesy of Nicholas A. Tonelli (@flickr.com) - granted under creative commons licence - attribution</a:t>
            </a:r>
            <a:endParaRPr lang="en-GB" altLang="en-US" sz="500" dirty="0">
              <a:solidFill>
                <a:schemeClr val="bg1">
                  <a:lumMod val="65000"/>
                </a:schemeClr>
              </a:solidFill>
              <a:latin typeface="Arial" panose="020B0604020202020204" pitchFamily="34" charset="0"/>
              <a:cs typeface="Clear Sans Light" panose="020B0303030202020304" pitchFamily="34" charset="0"/>
            </a:endParaRPr>
          </a:p>
        </p:txBody>
      </p:sp>
    </p:spTree>
    <p:extLst>
      <p:ext uri="{BB962C8B-B14F-4D97-AF65-F5344CB8AC3E}">
        <p14:creationId xmlns:p14="http://schemas.microsoft.com/office/powerpoint/2010/main" val="201756209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42" presetClass="path" presetSubtype="0" accel="50000" decel="50000" fill="hold" grpId="0" nodeType="clickEffect">
                                  <p:stCondLst>
                                    <p:cond delay="0"/>
                                  </p:stCondLst>
                                  <p:childTnLst>
                                    <p:animMotion origin="layout" path="M -2.5E-6 -3.33333E-6 L 0.27101 -3.33333E-6 " pathEditMode="relative" rAng="0" ptsTypes="AA">
                                      <p:cBhvr>
                                        <p:cTn id="6" dur="500" fill="hold"/>
                                        <p:tgtEl>
                                          <p:spTgt spid="5"/>
                                        </p:tgtEl>
                                        <p:attrNameLst>
                                          <p:attrName>ppt_x</p:attrName>
                                          <p:attrName>ppt_y</p:attrName>
                                        </p:attrNameLst>
                                      </p:cBhvr>
                                      <p:rCtr x="13316" y="0"/>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42" presetClass="path" presetSubtype="0" accel="50000" decel="50000" fill="hold" grpId="1" nodeType="clickEffect">
                                  <p:stCondLst>
                                    <p:cond delay="0"/>
                                  </p:stCondLst>
                                  <p:childTnLst>
                                    <p:animMotion origin="layout" path="M 0.27101 -3.33333E-6 L -2.5E-6 -3.33333E-6 " pathEditMode="relative" rAng="0" ptsTypes="AA">
                                      <p:cBhvr>
                                        <p:cTn id="10" dur="500" fill="hold"/>
                                        <p:tgtEl>
                                          <p:spTgt spid="5"/>
                                        </p:tgtEl>
                                        <p:attrNameLst>
                                          <p:attrName>ppt_x</p:attrName>
                                          <p:attrName>ppt_y</p:attrName>
                                        </p:attrNameLst>
                                      </p:cBhvr>
                                      <p:rCtr x="-13559" y="0"/>
                                    </p:animMotion>
                                  </p:childTnLst>
                                </p:cTn>
                              </p:par>
                            </p:childTnLst>
                          </p:cTn>
                        </p:par>
                      </p:childTnLst>
                    </p:cTn>
                  </p:par>
                </p:childTnLst>
              </p:cTn>
              <p:nextCondLst>
                <p:cond evt="onClick" delay="0">
                  <p:tgtEl>
                    <p:spTgt spid="4"/>
                  </p:tgtEl>
                </p:cond>
              </p:nextCondLst>
            </p:seq>
            <p:seq concurrent="1" nextAc="seek">
              <p:cTn id="11" restart="whenNotActive" fill="hold" evtFilter="cancelBubble" nodeType="interactiveSeq">
                <p:stCondLst>
                  <p:cond evt="onClick" delay="0">
                    <p:tgtEl>
                      <p:spTgt spid="8"/>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42" presetClass="path" presetSubtype="0" accel="50000" decel="50000" fill="hold" grpId="0" nodeType="clickEffect">
                                  <p:stCondLst>
                                    <p:cond delay="0"/>
                                  </p:stCondLst>
                                  <p:childTnLst>
                                    <p:animMotion origin="layout" path="M -4.72222E-6 3.7037E-6 L 0.16789 0.00069 " pathEditMode="relative" rAng="0" ptsTypes="AA">
                                      <p:cBhvr>
                                        <p:cTn id="15" dur="500" fill="hold"/>
                                        <p:tgtEl>
                                          <p:spTgt spid="6"/>
                                        </p:tgtEl>
                                        <p:attrNameLst>
                                          <p:attrName>ppt_x</p:attrName>
                                          <p:attrName>ppt_y</p:attrName>
                                        </p:attrNameLst>
                                      </p:cBhvr>
                                      <p:rCtr x="8385" y="23"/>
                                    </p:animMotion>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path" presetSubtype="0" accel="50000" decel="50000" fill="hold" grpId="1" nodeType="clickEffect">
                                  <p:stCondLst>
                                    <p:cond delay="0"/>
                                  </p:stCondLst>
                                  <p:childTnLst>
                                    <p:animMotion origin="layout" path="M 0.16789 0.00069 L -4.72222E-6 3.7037E-6 " pathEditMode="relative" rAng="0" ptsTypes="AA">
                                      <p:cBhvr>
                                        <p:cTn id="19" dur="500" fill="hold"/>
                                        <p:tgtEl>
                                          <p:spTgt spid="6"/>
                                        </p:tgtEl>
                                        <p:attrNameLst>
                                          <p:attrName>ppt_x</p:attrName>
                                          <p:attrName>ppt_y</p:attrName>
                                        </p:attrNameLst>
                                      </p:cBhvr>
                                      <p:rCtr x="-8403" y="-46"/>
                                    </p:animMotion>
                                  </p:childTnLst>
                                </p:cTn>
                              </p:par>
                            </p:childTnLst>
                          </p:cTn>
                        </p:par>
                      </p:childTnLst>
                    </p:cTn>
                  </p:par>
                </p:childTnLst>
              </p:cTn>
              <p:nextCondLst>
                <p:cond evt="onClick" delay="0">
                  <p:tgtEl>
                    <p:spTgt spid="8"/>
                  </p:tgtEl>
                </p:cond>
              </p:nextCondLst>
            </p:seq>
          </p:childTnLst>
        </p:cTn>
      </p:par>
    </p:tnLst>
    <p:bldLst>
      <p:bldP spid="5" grpId="0" animBg="1"/>
      <p:bldP spid="5" grpId="1" animBg="1"/>
      <p:bldP spid="6" grpId="0" animBg="1"/>
      <p:bldP spid="6"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nswer button">
            <a:extLst>
              <a:ext uri="{FF2B5EF4-FFF2-40B4-BE49-F238E27FC236}">
                <a16:creationId xmlns:a16="http://schemas.microsoft.com/office/drawing/2014/main" id="{FB725D85-8AAC-48F2-940C-C16055DC60BF}"/>
              </a:ext>
            </a:extLst>
          </p:cNvPr>
          <p:cNvSpPr/>
          <p:nvPr/>
        </p:nvSpPr>
        <p:spPr>
          <a:xfrm>
            <a:off x="8002589" y="3735389"/>
            <a:ext cx="1260475" cy="547687"/>
          </a:xfrm>
          <a:prstGeom prst="rect">
            <a:avLst/>
          </a:prstGeom>
          <a:solidFill>
            <a:srgbClr val="F39F71"/>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lstStyle/>
          <a:p>
            <a:pPr>
              <a:defRPr/>
            </a:pPr>
            <a:r>
              <a:rPr lang="en-GB" dirty="0">
                <a:latin typeface="+mj-lt"/>
              </a:rPr>
              <a:t>Answer</a:t>
            </a:r>
          </a:p>
        </p:txBody>
      </p:sp>
      <p:sp>
        <p:nvSpPr>
          <p:cNvPr id="20483" name="Rectangle 8">
            <a:extLst>
              <a:ext uri="{FF2B5EF4-FFF2-40B4-BE49-F238E27FC236}">
                <a16:creationId xmlns:a16="http://schemas.microsoft.com/office/drawing/2014/main" id="{DCC3AF35-04F0-401D-8B0F-A048D6FEA33A}"/>
              </a:ext>
            </a:extLst>
          </p:cNvPr>
          <p:cNvSpPr>
            <a:spLocks noChangeArrowheads="1"/>
          </p:cNvSpPr>
          <p:nvPr/>
        </p:nvSpPr>
        <p:spPr bwMode="auto">
          <a:xfrm>
            <a:off x="2208214" y="544514"/>
            <a:ext cx="77755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600">
                <a:solidFill>
                  <a:srgbClr val="7AB47D"/>
                </a:solidFill>
                <a:latin typeface="Twinkl SemiBold" pitchFamily="2" charset="0"/>
                <a:cs typeface="Clear Sans Light" pitchFamily="34" charset="0"/>
              </a:rPr>
              <a:t>What River Feature is This? </a:t>
            </a:r>
          </a:p>
        </p:txBody>
      </p:sp>
      <p:sp>
        <p:nvSpPr>
          <p:cNvPr id="4" name="Clue Button">
            <a:extLst>
              <a:ext uri="{FF2B5EF4-FFF2-40B4-BE49-F238E27FC236}">
                <a16:creationId xmlns:a16="http://schemas.microsoft.com/office/drawing/2014/main" id="{08E8B2D6-5975-418B-81A5-812EB9590068}"/>
              </a:ext>
            </a:extLst>
          </p:cNvPr>
          <p:cNvSpPr/>
          <p:nvPr/>
        </p:nvSpPr>
        <p:spPr>
          <a:xfrm>
            <a:off x="8002588" y="2105025"/>
            <a:ext cx="914400" cy="547688"/>
          </a:xfrm>
          <a:prstGeom prst="rect">
            <a:avLst/>
          </a:prstGeom>
          <a:solidFill>
            <a:srgbClr val="7AB47D"/>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lstStyle/>
          <a:p>
            <a:pPr>
              <a:defRPr/>
            </a:pPr>
            <a:r>
              <a:rPr lang="en-GB" dirty="0">
                <a:latin typeface="+mj-lt"/>
              </a:rPr>
              <a:t>Clue</a:t>
            </a:r>
          </a:p>
        </p:txBody>
      </p:sp>
      <p:sp>
        <p:nvSpPr>
          <p:cNvPr id="5" name="Clue">
            <a:extLst>
              <a:ext uri="{FF2B5EF4-FFF2-40B4-BE49-F238E27FC236}">
                <a16:creationId xmlns:a16="http://schemas.microsoft.com/office/drawing/2014/main" id="{AB23FF57-794F-497C-97CE-5CA85263D6CC}"/>
              </a:ext>
            </a:extLst>
          </p:cNvPr>
          <p:cNvSpPr/>
          <p:nvPr/>
        </p:nvSpPr>
        <p:spPr>
          <a:xfrm>
            <a:off x="5567364" y="2736850"/>
            <a:ext cx="1933575" cy="814388"/>
          </a:xfrm>
          <a:prstGeom prst="rect">
            <a:avLst/>
          </a:prstGeom>
          <a:solidFill>
            <a:srgbClr val="F6C27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pPr>
              <a:defRPr/>
            </a:pPr>
            <a:r>
              <a:rPr lang="en-GB" dirty="0">
                <a:solidFill>
                  <a:schemeClr val="tx1">
                    <a:lumMod val="90000"/>
                    <a:lumOff val="10000"/>
                  </a:schemeClr>
                </a:solidFill>
              </a:rPr>
              <a:t>Where the river meets the sea.</a:t>
            </a:r>
          </a:p>
        </p:txBody>
      </p:sp>
      <p:sp>
        <p:nvSpPr>
          <p:cNvPr id="6" name="Answers">
            <a:extLst>
              <a:ext uri="{FF2B5EF4-FFF2-40B4-BE49-F238E27FC236}">
                <a16:creationId xmlns:a16="http://schemas.microsoft.com/office/drawing/2014/main" id="{013A5B7D-B3CC-4C49-A8CF-5022CEF0B96A}"/>
              </a:ext>
            </a:extLst>
          </p:cNvPr>
          <p:cNvSpPr/>
          <p:nvPr/>
        </p:nvSpPr>
        <p:spPr>
          <a:xfrm>
            <a:off x="6535739" y="4373564"/>
            <a:ext cx="1196975" cy="547687"/>
          </a:xfrm>
          <a:prstGeom prst="rect">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lstStyle/>
          <a:p>
            <a:pPr>
              <a:defRPr/>
            </a:pPr>
            <a:r>
              <a:rPr lang="en-GB" dirty="0">
                <a:solidFill>
                  <a:schemeClr val="tx1">
                    <a:lumMod val="90000"/>
                    <a:lumOff val="10000"/>
                  </a:schemeClr>
                </a:solidFill>
                <a:latin typeface="+mj-lt"/>
              </a:rPr>
              <a:t>Mouth</a:t>
            </a:r>
          </a:p>
        </p:txBody>
      </p:sp>
      <p:pic>
        <p:nvPicPr>
          <p:cNvPr id="10" name="Picture 9">
            <a:extLst>
              <a:ext uri="{FF2B5EF4-FFF2-40B4-BE49-F238E27FC236}">
                <a16:creationId xmlns:a16="http://schemas.microsoft.com/office/drawing/2014/main" id="{DC9E414A-39F5-45AE-A5EE-728E07EF0BDE}"/>
              </a:ext>
            </a:extLst>
          </p:cNvPr>
          <p:cNvPicPr>
            <a:picLocks noChangeAspect="1"/>
          </p:cNvPicPr>
          <p:nvPr/>
        </p:nvPicPr>
        <p:blipFill rotWithShape="1">
          <a:blip r:embed="rId2"/>
          <a:srcRect b="2066"/>
          <a:stretch/>
        </p:blipFill>
        <p:spPr>
          <a:xfrm>
            <a:off x="2321168" y="1896599"/>
            <a:ext cx="5680740" cy="37053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contourClr>
              <a:srgbClr val="FFFFFF"/>
            </a:contourClr>
          </a:sp3d>
        </p:spPr>
      </p:pic>
      <p:sp>
        <p:nvSpPr>
          <p:cNvPr id="11" name="Rectangle 5">
            <a:extLst>
              <a:ext uri="{FF2B5EF4-FFF2-40B4-BE49-F238E27FC236}">
                <a16:creationId xmlns:a16="http://schemas.microsoft.com/office/drawing/2014/main" id="{7F261CCD-B605-4046-A6CB-FF6DFC6AE264}"/>
              </a:ext>
            </a:extLst>
          </p:cNvPr>
          <p:cNvSpPr>
            <a:spLocks noChangeArrowheads="1"/>
          </p:cNvSpPr>
          <p:nvPr/>
        </p:nvSpPr>
        <p:spPr bwMode="auto">
          <a:xfrm>
            <a:off x="4030445" y="6509060"/>
            <a:ext cx="4131108" cy="169277"/>
          </a:xfrm>
          <a:prstGeom prst="rect">
            <a:avLst/>
          </a:prstGeom>
          <a:noFill/>
          <a:ln>
            <a:noFill/>
          </a:ln>
          <a:effectLst>
            <a:softEdge rad="63500"/>
          </a:effectLst>
        </p:spPr>
        <p:txBody>
          <a:bodyPr>
            <a:spAutoFit/>
          </a:bodyPr>
          <a:lstStyle>
            <a:lvl1pPr>
              <a:defRPr>
                <a:solidFill>
                  <a:schemeClr val="tx1"/>
                </a:solidFill>
                <a:latin typeface="Clear Sans Light" panose="020B0303030202020304" pitchFamily="34" charset="0"/>
              </a:defRPr>
            </a:lvl1pPr>
            <a:lvl2pPr marL="742950" indent="-285750">
              <a:defRPr>
                <a:solidFill>
                  <a:schemeClr val="tx1"/>
                </a:solidFill>
                <a:latin typeface="Clear Sans Light" panose="020B0303030202020304" pitchFamily="34" charset="0"/>
              </a:defRPr>
            </a:lvl2pPr>
            <a:lvl3pPr marL="1143000" indent="-228600">
              <a:defRPr>
                <a:solidFill>
                  <a:schemeClr val="tx1"/>
                </a:solidFill>
                <a:latin typeface="Clear Sans Light" panose="020B0303030202020304" pitchFamily="34" charset="0"/>
              </a:defRPr>
            </a:lvl3pPr>
            <a:lvl4pPr marL="1600200" indent="-228600">
              <a:defRPr>
                <a:solidFill>
                  <a:schemeClr val="tx1"/>
                </a:solidFill>
                <a:latin typeface="Clear Sans Light" panose="020B0303030202020304" pitchFamily="34" charset="0"/>
              </a:defRPr>
            </a:lvl4pPr>
            <a:lvl5pPr marL="2057400" indent="-228600">
              <a:defRPr>
                <a:solidFill>
                  <a:schemeClr val="tx1"/>
                </a:solidFill>
                <a:latin typeface="Clear Sans Light" panose="020B0303030202020304" pitchFamily="34" charset="0"/>
              </a:defRPr>
            </a:lvl5pPr>
            <a:lvl6pPr marL="2514600" indent="-228600" eaLnBrk="0" fontAlgn="base" hangingPunct="0">
              <a:spcBef>
                <a:spcPct val="0"/>
              </a:spcBef>
              <a:spcAft>
                <a:spcPct val="0"/>
              </a:spcAft>
              <a:defRPr>
                <a:solidFill>
                  <a:schemeClr val="tx1"/>
                </a:solidFill>
                <a:latin typeface="Clear Sans Light" panose="020B0303030202020304" pitchFamily="34" charset="0"/>
              </a:defRPr>
            </a:lvl6pPr>
            <a:lvl7pPr marL="2971800" indent="-228600" eaLnBrk="0" fontAlgn="base" hangingPunct="0">
              <a:spcBef>
                <a:spcPct val="0"/>
              </a:spcBef>
              <a:spcAft>
                <a:spcPct val="0"/>
              </a:spcAft>
              <a:defRPr>
                <a:solidFill>
                  <a:schemeClr val="tx1"/>
                </a:solidFill>
                <a:latin typeface="Clear Sans Light" panose="020B0303030202020304" pitchFamily="34" charset="0"/>
              </a:defRPr>
            </a:lvl7pPr>
            <a:lvl8pPr marL="3429000" indent="-228600" eaLnBrk="0" fontAlgn="base" hangingPunct="0">
              <a:spcBef>
                <a:spcPct val="0"/>
              </a:spcBef>
              <a:spcAft>
                <a:spcPct val="0"/>
              </a:spcAft>
              <a:defRPr>
                <a:solidFill>
                  <a:schemeClr val="tx1"/>
                </a:solidFill>
                <a:latin typeface="Clear Sans Light" panose="020B0303030202020304" pitchFamily="34" charset="0"/>
              </a:defRPr>
            </a:lvl8pPr>
            <a:lvl9pPr marL="3886200" indent="-228600" eaLnBrk="0" fontAlgn="base" hangingPunct="0">
              <a:spcBef>
                <a:spcPct val="0"/>
              </a:spcBef>
              <a:spcAft>
                <a:spcPct val="0"/>
              </a:spcAft>
              <a:defRPr>
                <a:solidFill>
                  <a:schemeClr val="tx1"/>
                </a:solidFill>
                <a:latin typeface="Clear Sans Light" panose="020B0303030202020304" pitchFamily="34" charset="0"/>
              </a:defRPr>
            </a:lvl9pPr>
          </a:lstStyle>
          <a:p>
            <a:pPr algn="ctr">
              <a:defRPr/>
            </a:pPr>
            <a:r>
              <a:rPr lang="en-GB" sz="500" dirty="0">
                <a:solidFill>
                  <a:schemeClr val="bg1">
                    <a:lumMod val="65000"/>
                  </a:schemeClr>
                </a:solidFill>
                <a:latin typeface="Arial" panose="020B0604020202020204" pitchFamily="34" charset="0"/>
                <a:cs typeface="Arial" panose="020B0604020202020204" pitchFamily="34" charset="0"/>
              </a:rPr>
              <a:t>Photo courtesy of Tim J Keegan (@flickr.com) - granted under creative commons licence - attribution</a:t>
            </a:r>
            <a:endParaRPr lang="en-GB" altLang="en-US" sz="500" dirty="0">
              <a:solidFill>
                <a:schemeClr val="bg1">
                  <a:lumMod val="65000"/>
                </a:schemeClr>
              </a:solidFill>
              <a:latin typeface="Arial" panose="020B0604020202020204" pitchFamily="34" charset="0"/>
              <a:cs typeface="Clear Sans Light" panose="020B0303030202020304" pitchFamily="34" charset="0"/>
            </a:endParaRPr>
          </a:p>
        </p:txBody>
      </p:sp>
    </p:spTree>
    <p:extLst>
      <p:ext uri="{BB962C8B-B14F-4D97-AF65-F5344CB8AC3E}">
        <p14:creationId xmlns:p14="http://schemas.microsoft.com/office/powerpoint/2010/main" val="147918982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42" presetClass="path" presetSubtype="0" accel="50000" decel="50000" fill="hold" grpId="0" nodeType="clickEffect">
                                  <p:stCondLst>
                                    <p:cond delay="0"/>
                                  </p:stCondLst>
                                  <p:childTnLst>
                                    <p:animMotion origin="layout" path="M 3.33333E-6 -3.33333E-6 L 0.271 -3.33333E-6 " pathEditMode="relative" rAng="0" ptsTypes="AA">
                                      <p:cBhvr>
                                        <p:cTn id="6" dur="500" fill="hold"/>
                                        <p:tgtEl>
                                          <p:spTgt spid="5"/>
                                        </p:tgtEl>
                                        <p:attrNameLst>
                                          <p:attrName>ppt_x</p:attrName>
                                          <p:attrName>ppt_y</p:attrName>
                                        </p:attrNameLst>
                                      </p:cBhvr>
                                      <p:rCtr x="13542" y="0"/>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42" presetClass="path" presetSubtype="0" accel="50000" decel="50000" fill="hold" grpId="1" nodeType="clickEffect">
                                  <p:stCondLst>
                                    <p:cond delay="0"/>
                                  </p:stCondLst>
                                  <p:childTnLst>
                                    <p:animMotion origin="layout" path="M 0.271 -3.33333E-6 L 3.33333E-6 -3.33333E-6 " pathEditMode="relative" rAng="0" ptsTypes="AA">
                                      <p:cBhvr>
                                        <p:cTn id="10" dur="500" fill="hold"/>
                                        <p:tgtEl>
                                          <p:spTgt spid="5"/>
                                        </p:tgtEl>
                                        <p:attrNameLst>
                                          <p:attrName>ppt_x</p:attrName>
                                          <p:attrName>ppt_y</p:attrName>
                                        </p:attrNameLst>
                                      </p:cBhvr>
                                      <p:rCtr x="-13559" y="0"/>
                                    </p:animMotion>
                                  </p:childTnLst>
                                </p:cTn>
                              </p:par>
                            </p:childTnLst>
                          </p:cTn>
                        </p:par>
                      </p:childTnLst>
                    </p:cTn>
                  </p:par>
                </p:childTnLst>
              </p:cTn>
              <p:nextCondLst>
                <p:cond evt="onClick" delay="0">
                  <p:tgtEl>
                    <p:spTgt spid="4"/>
                  </p:tgtEl>
                </p:cond>
              </p:nextCondLst>
            </p:seq>
            <p:seq concurrent="1" nextAc="seek">
              <p:cTn id="11" restart="whenNotActive" fill="hold" evtFilter="cancelBubble" nodeType="interactiveSeq">
                <p:stCondLst>
                  <p:cond evt="onClick" delay="0">
                    <p:tgtEl>
                      <p:spTgt spid="8"/>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42" presetClass="path" presetSubtype="0" accel="50000" decel="50000" fill="hold" grpId="0" nodeType="clickEffect">
                                  <p:stCondLst>
                                    <p:cond delay="0"/>
                                  </p:stCondLst>
                                  <p:childTnLst>
                                    <p:animMotion origin="layout" path="M -1.66667E-6 3.7037E-6 L 0.16788 0.00069 " pathEditMode="relative" rAng="0" ptsTypes="AA">
                                      <p:cBhvr>
                                        <p:cTn id="15" dur="500" fill="hold"/>
                                        <p:tgtEl>
                                          <p:spTgt spid="6"/>
                                        </p:tgtEl>
                                        <p:attrNameLst>
                                          <p:attrName>ppt_x</p:attrName>
                                          <p:attrName>ppt_y</p:attrName>
                                        </p:attrNameLst>
                                      </p:cBhvr>
                                      <p:rCtr x="8385" y="23"/>
                                    </p:animMotion>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path" presetSubtype="0" accel="50000" decel="50000" fill="hold" grpId="1" nodeType="clickEffect">
                                  <p:stCondLst>
                                    <p:cond delay="0"/>
                                  </p:stCondLst>
                                  <p:childTnLst>
                                    <p:animMotion origin="layout" path="M 0.16788 0.00069 L -1.66667E-6 3.7037E-6 " pathEditMode="relative" rAng="0" ptsTypes="AA">
                                      <p:cBhvr>
                                        <p:cTn id="19" dur="500" fill="hold"/>
                                        <p:tgtEl>
                                          <p:spTgt spid="6"/>
                                        </p:tgtEl>
                                        <p:attrNameLst>
                                          <p:attrName>ppt_x</p:attrName>
                                          <p:attrName>ppt_y</p:attrName>
                                        </p:attrNameLst>
                                      </p:cBhvr>
                                      <p:rCtr x="-8403" y="-46"/>
                                    </p:animMotion>
                                  </p:childTnLst>
                                </p:cTn>
                              </p:par>
                            </p:childTnLst>
                          </p:cTn>
                        </p:par>
                      </p:childTnLst>
                    </p:cTn>
                  </p:par>
                </p:childTnLst>
              </p:cTn>
              <p:nextCondLst>
                <p:cond evt="onClick" delay="0">
                  <p:tgtEl>
                    <p:spTgt spid="8"/>
                  </p:tgtEl>
                </p:cond>
              </p:nextCondLst>
            </p:seq>
          </p:childTnLst>
        </p:cTn>
      </p:par>
    </p:tnLst>
    <p:bldLst>
      <p:bldP spid="5" grpId="0" animBg="1"/>
      <p:bldP spid="5" grpId="1" animBg="1"/>
      <p:bldP spid="6" grpId="0" animBg="1"/>
      <p:bldP spid="6"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8">
            <a:extLst>
              <a:ext uri="{FF2B5EF4-FFF2-40B4-BE49-F238E27FC236}">
                <a16:creationId xmlns:a16="http://schemas.microsoft.com/office/drawing/2014/main" id="{29CB4328-B21F-40F1-A11A-85D6DB58EA63}"/>
              </a:ext>
            </a:extLst>
          </p:cNvPr>
          <p:cNvSpPr>
            <a:spLocks noChangeArrowheads="1"/>
          </p:cNvSpPr>
          <p:nvPr/>
        </p:nvSpPr>
        <p:spPr bwMode="auto">
          <a:xfrm>
            <a:off x="2208214" y="544514"/>
            <a:ext cx="77755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600">
                <a:solidFill>
                  <a:srgbClr val="7AB47D"/>
                </a:solidFill>
                <a:latin typeface="Twinkl SemiBold" pitchFamily="2" charset="0"/>
                <a:cs typeface="Clear Sans Light" pitchFamily="34" charset="0"/>
              </a:rPr>
              <a:t>Drainage Basin</a:t>
            </a:r>
          </a:p>
        </p:txBody>
      </p:sp>
      <p:pic>
        <p:nvPicPr>
          <p:cNvPr id="16387" name="Picture 1">
            <a:extLst>
              <a:ext uri="{FF2B5EF4-FFF2-40B4-BE49-F238E27FC236}">
                <a16:creationId xmlns:a16="http://schemas.microsoft.com/office/drawing/2014/main" id="{FE859BFC-0E77-4BD2-83DD-8D1E87A73DE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60988" y="2768601"/>
            <a:ext cx="4622800" cy="343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6">
            <a:extLst>
              <a:ext uri="{FF2B5EF4-FFF2-40B4-BE49-F238E27FC236}">
                <a16:creationId xmlns:a16="http://schemas.microsoft.com/office/drawing/2014/main" id="{9198EB7C-9FFA-4198-AF99-A82A51B70A45}"/>
              </a:ext>
            </a:extLst>
          </p:cNvPr>
          <p:cNvSpPr/>
          <p:nvPr/>
        </p:nvSpPr>
        <p:spPr>
          <a:xfrm>
            <a:off x="7042151" y="5294313"/>
            <a:ext cx="112713" cy="112712"/>
          </a:xfrm>
          <a:prstGeom prst="ellipse">
            <a:avLst/>
          </a:prstGeom>
          <a:solidFill>
            <a:srgbClr val="E1616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7" name="5">
            <a:extLst>
              <a:ext uri="{FF2B5EF4-FFF2-40B4-BE49-F238E27FC236}">
                <a16:creationId xmlns:a16="http://schemas.microsoft.com/office/drawing/2014/main" id="{1BC0D7E5-956F-4844-B09B-0CDF8559257A}"/>
              </a:ext>
            </a:extLst>
          </p:cNvPr>
          <p:cNvSpPr/>
          <p:nvPr/>
        </p:nvSpPr>
        <p:spPr>
          <a:xfrm>
            <a:off x="7672388" y="4760913"/>
            <a:ext cx="112712" cy="112712"/>
          </a:xfrm>
          <a:prstGeom prst="ellipse">
            <a:avLst/>
          </a:prstGeom>
          <a:solidFill>
            <a:srgbClr val="E1616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 name="4">
            <a:extLst>
              <a:ext uri="{FF2B5EF4-FFF2-40B4-BE49-F238E27FC236}">
                <a16:creationId xmlns:a16="http://schemas.microsoft.com/office/drawing/2014/main" id="{300F801B-A03D-4893-A18C-00541B0D9219}"/>
              </a:ext>
            </a:extLst>
          </p:cNvPr>
          <p:cNvSpPr/>
          <p:nvPr/>
        </p:nvSpPr>
        <p:spPr>
          <a:xfrm>
            <a:off x="9026526" y="4103688"/>
            <a:ext cx="112713" cy="112712"/>
          </a:xfrm>
          <a:prstGeom prst="ellipse">
            <a:avLst/>
          </a:prstGeom>
          <a:solidFill>
            <a:srgbClr val="E1616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 name="3">
            <a:extLst>
              <a:ext uri="{FF2B5EF4-FFF2-40B4-BE49-F238E27FC236}">
                <a16:creationId xmlns:a16="http://schemas.microsoft.com/office/drawing/2014/main" id="{0F45E528-93FC-4EA7-8969-6E8850FB36A7}"/>
              </a:ext>
            </a:extLst>
          </p:cNvPr>
          <p:cNvSpPr/>
          <p:nvPr/>
        </p:nvSpPr>
        <p:spPr>
          <a:xfrm>
            <a:off x="7910513" y="4097338"/>
            <a:ext cx="112712" cy="112712"/>
          </a:xfrm>
          <a:prstGeom prst="ellipse">
            <a:avLst/>
          </a:prstGeom>
          <a:solidFill>
            <a:srgbClr val="E1616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 name="2">
            <a:extLst>
              <a:ext uri="{FF2B5EF4-FFF2-40B4-BE49-F238E27FC236}">
                <a16:creationId xmlns:a16="http://schemas.microsoft.com/office/drawing/2014/main" id="{8274F6A9-7E39-4273-8325-8546A30CB802}"/>
              </a:ext>
            </a:extLst>
          </p:cNvPr>
          <p:cNvSpPr/>
          <p:nvPr/>
        </p:nvSpPr>
        <p:spPr>
          <a:xfrm>
            <a:off x="6667501" y="3917951"/>
            <a:ext cx="112713" cy="112713"/>
          </a:xfrm>
          <a:prstGeom prst="ellipse">
            <a:avLst/>
          </a:prstGeom>
          <a:solidFill>
            <a:srgbClr val="E1616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1">
            <a:extLst>
              <a:ext uri="{FF2B5EF4-FFF2-40B4-BE49-F238E27FC236}">
                <a16:creationId xmlns:a16="http://schemas.microsoft.com/office/drawing/2014/main" id="{B6CD7E66-A570-4F39-AAE0-D8262ECEC840}"/>
              </a:ext>
            </a:extLst>
          </p:cNvPr>
          <p:cNvSpPr/>
          <p:nvPr/>
        </p:nvSpPr>
        <p:spPr>
          <a:xfrm>
            <a:off x="8832851" y="3649663"/>
            <a:ext cx="112713" cy="112712"/>
          </a:xfrm>
          <a:prstGeom prst="ellipse">
            <a:avLst/>
          </a:prstGeom>
          <a:solidFill>
            <a:srgbClr val="E1616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9" name="X">
            <a:extLst>
              <a:ext uri="{FF2B5EF4-FFF2-40B4-BE49-F238E27FC236}">
                <a16:creationId xmlns:a16="http://schemas.microsoft.com/office/drawing/2014/main" id="{BDCD9DA4-6115-421B-BF0D-037857C1B817}"/>
              </a:ext>
            </a:extLst>
          </p:cNvPr>
          <p:cNvSpPr/>
          <p:nvPr/>
        </p:nvSpPr>
        <p:spPr>
          <a:xfrm>
            <a:off x="8126413" y="4371976"/>
            <a:ext cx="112712" cy="112713"/>
          </a:xfrm>
          <a:prstGeom prst="ellipse">
            <a:avLst/>
          </a:prstGeom>
          <a:solidFill>
            <a:srgbClr val="E1616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ectangle 7">
            <a:extLst>
              <a:ext uri="{FF2B5EF4-FFF2-40B4-BE49-F238E27FC236}">
                <a16:creationId xmlns:a16="http://schemas.microsoft.com/office/drawing/2014/main" id="{6A8CF4B6-8FB1-4480-9443-AD438C9382EE}"/>
              </a:ext>
            </a:extLst>
          </p:cNvPr>
          <p:cNvSpPr/>
          <p:nvPr/>
        </p:nvSpPr>
        <p:spPr>
          <a:xfrm>
            <a:off x="2216150" y="2697164"/>
            <a:ext cx="4827588" cy="447675"/>
          </a:xfrm>
          <a:prstGeom prst="rect">
            <a:avLst/>
          </a:prstGeom>
          <a:solidFill>
            <a:srgbClr val="7AB47D"/>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08000" anchor="ctr"/>
          <a:lstStyle/>
          <a:p>
            <a:pPr>
              <a:defRPr/>
            </a:pPr>
            <a:r>
              <a:rPr lang="en-GB" sz="1500" dirty="0">
                <a:latin typeface="+mj-lt"/>
              </a:rPr>
              <a:t>Source</a:t>
            </a:r>
            <a:r>
              <a:rPr lang="en-GB" sz="1500" dirty="0"/>
              <a:t> – the point at which a river starts its journey.</a:t>
            </a:r>
          </a:p>
        </p:txBody>
      </p:sp>
      <p:sp>
        <p:nvSpPr>
          <p:cNvPr id="9" name="Rectangle 8">
            <a:extLst>
              <a:ext uri="{FF2B5EF4-FFF2-40B4-BE49-F238E27FC236}">
                <a16:creationId xmlns:a16="http://schemas.microsoft.com/office/drawing/2014/main" id="{BD2EEA3C-EDFA-4F05-8432-2A3FE05D8B01}"/>
              </a:ext>
            </a:extLst>
          </p:cNvPr>
          <p:cNvSpPr/>
          <p:nvPr/>
        </p:nvSpPr>
        <p:spPr>
          <a:xfrm>
            <a:off x="2224089" y="5303839"/>
            <a:ext cx="2973387" cy="776287"/>
          </a:xfrm>
          <a:prstGeom prst="rect">
            <a:avLst/>
          </a:prstGeom>
          <a:solidFill>
            <a:srgbClr val="F6C27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defRPr/>
            </a:pPr>
            <a:r>
              <a:rPr lang="en-GB" sz="1600" dirty="0">
                <a:solidFill>
                  <a:schemeClr val="tx1">
                    <a:lumMod val="90000"/>
                    <a:lumOff val="10000"/>
                  </a:schemeClr>
                </a:solidFill>
                <a:latin typeface="+mj-lt"/>
              </a:rPr>
              <a:t>Mouth</a:t>
            </a:r>
            <a:r>
              <a:rPr lang="en-GB" sz="1600" dirty="0">
                <a:solidFill>
                  <a:schemeClr val="tx1">
                    <a:lumMod val="90000"/>
                    <a:lumOff val="10000"/>
                  </a:schemeClr>
                </a:solidFill>
              </a:rPr>
              <a:t> – where a river enters the sea.</a:t>
            </a:r>
          </a:p>
        </p:txBody>
      </p:sp>
      <p:sp>
        <p:nvSpPr>
          <p:cNvPr id="10" name="Rectangle 9">
            <a:extLst>
              <a:ext uri="{FF2B5EF4-FFF2-40B4-BE49-F238E27FC236}">
                <a16:creationId xmlns:a16="http://schemas.microsoft.com/office/drawing/2014/main" id="{EDB416A6-64B0-47FE-B498-201E6E46D2C5}"/>
              </a:ext>
            </a:extLst>
          </p:cNvPr>
          <p:cNvSpPr/>
          <p:nvPr/>
        </p:nvSpPr>
        <p:spPr>
          <a:xfrm>
            <a:off x="2216151" y="1660526"/>
            <a:ext cx="6810375" cy="441325"/>
          </a:xfrm>
          <a:prstGeom prst="rect">
            <a:avLst/>
          </a:prstGeom>
          <a:solidFill>
            <a:srgbClr val="F39F7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defRPr/>
            </a:pPr>
            <a:r>
              <a:rPr lang="en-GB" sz="1500" dirty="0">
                <a:latin typeface="+mj-lt"/>
              </a:rPr>
              <a:t>Watershed</a:t>
            </a:r>
            <a:r>
              <a:rPr lang="en-GB" sz="1500" dirty="0"/>
              <a:t> – an imaginary line separating one drainage basin from another.</a:t>
            </a:r>
          </a:p>
        </p:txBody>
      </p:sp>
      <p:sp>
        <p:nvSpPr>
          <p:cNvPr id="12" name="Rectangle 11">
            <a:extLst>
              <a:ext uri="{FF2B5EF4-FFF2-40B4-BE49-F238E27FC236}">
                <a16:creationId xmlns:a16="http://schemas.microsoft.com/office/drawing/2014/main" id="{849237DA-058B-4451-A57D-BBFC5E44B16D}"/>
              </a:ext>
            </a:extLst>
          </p:cNvPr>
          <p:cNvSpPr/>
          <p:nvPr/>
        </p:nvSpPr>
        <p:spPr>
          <a:xfrm>
            <a:off x="2216150" y="3752851"/>
            <a:ext cx="3144838" cy="676275"/>
          </a:xfrm>
          <a:prstGeom prst="rect">
            <a:avLst/>
          </a:prstGeom>
          <a:solidFill>
            <a:srgbClr val="7AB47D"/>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defRPr/>
            </a:pPr>
            <a:r>
              <a:rPr lang="en-GB" sz="1500" dirty="0">
                <a:latin typeface="+mj-lt"/>
              </a:rPr>
              <a:t>Tributary</a:t>
            </a:r>
            <a:r>
              <a:rPr lang="en-GB" sz="1500" dirty="0"/>
              <a:t> – a small river leading into a bigger river.</a:t>
            </a:r>
          </a:p>
        </p:txBody>
      </p:sp>
      <p:sp>
        <p:nvSpPr>
          <p:cNvPr id="13" name="Rectangle 12">
            <a:extLst>
              <a:ext uri="{FF2B5EF4-FFF2-40B4-BE49-F238E27FC236}">
                <a16:creationId xmlns:a16="http://schemas.microsoft.com/office/drawing/2014/main" id="{006BA726-5371-42E1-8324-7397F2B7C270}"/>
              </a:ext>
            </a:extLst>
          </p:cNvPr>
          <p:cNvSpPr/>
          <p:nvPr/>
        </p:nvSpPr>
        <p:spPr>
          <a:xfrm>
            <a:off x="2211388" y="4511675"/>
            <a:ext cx="2995612" cy="711200"/>
          </a:xfrm>
          <a:prstGeom prst="rect">
            <a:avLst/>
          </a:prstGeom>
          <a:solidFill>
            <a:srgbClr val="F6C276"/>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defRPr/>
            </a:pPr>
            <a:r>
              <a:rPr lang="en-GB" sz="1500" dirty="0">
                <a:solidFill>
                  <a:schemeClr val="tx1">
                    <a:lumMod val="90000"/>
                    <a:lumOff val="10000"/>
                  </a:schemeClr>
                </a:solidFill>
                <a:latin typeface="+mj-lt"/>
              </a:rPr>
              <a:t>Confluence</a:t>
            </a:r>
            <a:r>
              <a:rPr lang="en-GB" sz="1500" dirty="0">
                <a:solidFill>
                  <a:schemeClr val="tx1">
                    <a:lumMod val="90000"/>
                    <a:lumOff val="10000"/>
                  </a:schemeClr>
                </a:solidFill>
              </a:rPr>
              <a:t> – where two rivers join together.</a:t>
            </a:r>
          </a:p>
        </p:txBody>
      </p:sp>
      <p:sp>
        <p:nvSpPr>
          <p:cNvPr id="14" name="Rectangle 13">
            <a:extLst>
              <a:ext uri="{FF2B5EF4-FFF2-40B4-BE49-F238E27FC236}">
                <a16:creationId xmlns:a16="http://schemas.microsoft.com/office/drawing/2014/main" id="{163A7AD2-403F-4781-9B8D-616F118B64D6}"/>
              </a:ext>
            </a:extLst>
          </p:cNvPr>
          <p:cNvSpPr/>
          <p:nvPr/>
        </p:nvSpPr>
        <p:spPr>
          <a:xfrm>
            <a:off x="2216151" y="2182814"/>
            <a:ext cx="6022975" cy="433387"/>
          </a:xfrm>
          <a:prstGeom prst="rect">
            <a:avLst/>
          </a:prstGeom>
          <a:solidFill>
            <a:srgbClr val="F39F7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defRPr/>
            </a:pPr>
            <a:r>
              <a:rPr lang="en-GB" sz="1500" dirty="0">
                <a:latin typeface="+mj-lt"/>
              </a:rPr>
              <a:t>River channel</a:t>
            </a:r>
            <a:r>
              <a:rPr lang="en-GB" sz="1500" dirty="0"/>
              <a:t> – the area a river flows in, with banks on each side.</a:t>
            </a:r>
          </a:p>
        </p:txBody>
      </p:sp>
      <p:sp>
        <p:nvSpPr>
          <p:cNvPr id="15" name="Rectangle 14">
            <a:extLst>
              <a:ext uri="{FF2B5EF4-FFF2-40B4-BE49-F238E27FC236}">
                <a16:creationId xmlns:a16="http://schemas.microsoft.com/office/drawing/2014/main" id="{0A12ABB0-22CE-49E1-A0D7-51647FD81D0A}"/>
              </a:ext>
            </a:extLst>
          </p:cNvPr>
          <p:cNvSpPr/>
          <p:nvPr/>
        </p:nvSpPr>
        <p:spPr>
          <a:xfrm>
            <a:off x="2216151" y="3225800"/>
            <a:ext cx="4835525" cy="446088"/>
          </a:xfrm>
          <a:prstGeom prst="rect">
            <a:avLst/>
          </a:prstGeom>
          <a:solidFill>
            <a:srgbClr val="7AB47D"/>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defRPr/>
            </a:pPr>
            <a:r>
              <a:rPr lang="en-GB" sz="1500" dirty="0">
                <a:latin typeface="+mj-lt"/>
              </a:rPr>
              <a:t>Drainage basin</a:t>
            </a:r>
            <a:r>
              <a:rPr lang="en-GB" sz="1500" dirty="0"/>
              <a:t> – the area of land drained by a river.</a:t>
            </a:r>
          </a:p>
        </p:txBody>
      </p:sp>
      <p:sp>
        <p:nvSpPr>
          <p:cNvPr id="2" name="Rectangle 1">
            <a:extLst>
              <a:ext uri="{FF2B5EF4-FFF2-40B4-BE49-F238E27FC236}">
                <a16:creationId xmlns:a16="http://schemas.microsoft.com/office/drawing/2014/main" id="{F35BF206-DAF3-4727-AE75-451757EFC3CD}"/>
              </a:ext>
            </a:extLst>
          </p:cNvPr>
          <p:cNvSpPr/>
          <p:nvPr/>
        </p:nvSpPr>
        <p:spPr>
          <a:xfrm>
            <a:off x="3789363" y="1225550"/>
            <a:ext cx="4572000" cy="338138"/>
          </a:xfrm>
          <a:prstGeom prst="rect">
            <a:avLst/>
          </a:prstGeom>
        </p:spPr>
        <p:txBody>
          <a:bodyPr>
            <a:spAutoFit/>
          </a:bodyPr>
          <a:lstStyle/>
          <a:p>
            <a:pPr algn="ctr">
              <a:defRPr/>
            </a:pPr>
            <a:r>
              <a:rPr lang="en-GB" sz="1600" dirty="0">
                <a:solidFill>
                  <a:srgbClr val="000000"/>
                </a:solidFill>
              </a:rPr>
              <a:t>Click each point on the diagram to learn more.</a:t>
            </a:r>
            <a:endParaRPr lang="en-GB" sz="1600" dirty="0"/>
          </a:p>
        </p:txBody>
      </p:sp>
    </p:spTree>
    <p:extLst>
      <p:ext uri="{BB962C8B-B14F-4D97-AF65-F5344CB8AC3E}">
        <p14:creationId xmlns:p14="http://schemas.microsoft.com/office/powerpoint/2010/main" val="229998088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9" presetClass="emph" presetSubtype="0" fill="hold" grpId="0" nodeType="withEffect">
                                  <p:stCondLst>
                                    <p:cond delay="0"/>
                                  </p:stCondLst>
                                  <p:childTnLst>
                                    <p:animClr clrSpc="rgb" dir="cw">
                                      <p:cBhvr override="childStyle">
                                        <p:cTn id="8" dur="100" fill="hold"/>
                                        <p:tgtEl>
                                          <p:spTgt spid="7"/>
                                        </p:tgtEl>
                                        <p:attrNameLst>
                                          <p:attrName>style.color</p:attrName>
                                        </p:attrNameLst>
                                      </p:cBhvr>
                                      <p:to>
                                        <a:srgbClr val="649665"/>
                                      </p:to>
                                    </p:animClr>
                                    <p:animClr clrSpc="rgb" dir="cw">
                                      <p:cBhvr>
                                        <p:cTn id="9" dur="100" fill="hold"/>
                                        <p:tgtEl>
                                          <p:spTgt spid="7"/>
                                        </p:tgtEl>
                                        <p:attrNameLst>
                                          <p:attrName>fillcolor</p:attrName>
                                        </p:attrNameLst>
                                      </p:cBhvr>
                                      <p:to>
                                        <a:srgbClr val="649665"/>
                                      </p:to>
                                    </p:animClr>
                                    <p:set>
                                      <p:cBhvr>
                                        <p:cTn id="10" dur="100" fill="hold"/>
                                        <p:tgtEl>
                                          <p:spTgt spid="7"/>
                                        </p:tgtEl>
                                        <p:attrNameLst>
                                          <p:attrName>fill.type</p:attrName>
                                        </p:attrNameLst>
                                      </p:cBhvr>
                                      <p:to>
                                        <p:strVal val="solid"/>
                                      </p:to>
                                    </p:set>
                                    <p:set>
                                      <p:cBhvr>
                                        <p:cTn id="11" dur="100" fill="hold"/>
                                        <p:tgtEl>
                                          <p:spTgt spid="7"/>
                                        </p:tgtEl>
                                        <p:attrNameLst>
                                          <p:attrName>fill.on</p:attrName>
                                        </p:attrNameLst>
                                      </p:cBhvr>
                                      <p:to>
                                        <p:strVal val="tru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xit" presetSubtype="0" fill="hold" grpId="1" nodeType="clickEffect">
                                  <p:stCondLst>
                                    <p:cond delay="0"/>
                                  </p:stCondLst>
                                  <p:childTnLst>
                                    <p:set>
                                      <p:cBhvr>
                                        <p:cTn id="15" dur="1" fill="hold">
                                          <p:stCondLst>
                                            <p:cond delay="0"/>
                                          </p:stCondLst>
                                        </p:cTn>
                                        <p:tgtEl>
                                          <p:spTgt spid="8"/>
                                        </p:tgtEl>
                                        <p:attrNameLst>
                                          <p:attrName>style.visibility</p:attrName>
                                        </p:attrNameLst>
                                      </p:cBhvr>
                                      <p:to>
                                        <p:strVal val="hidden"/>
                                      </p:to>
                                    </p:set>
                                  </p:childTnLst>
                                </p:cTn>
                              </p:par>
                              <p:par>
                                <p:cTn id="16" presetID="19" presetClass="emph" presetSubtype="0" fill="hold" grpId="1" nodeType="withEffect">
                                  <p:stCondLst>
                                    <p:cond delay="0"/>
                                  </p:stCondLst>
                                  <p:childTnLst>
                                    <p:animClr clrSpc="rgb" dir="cw">
                                      <p:cBhvr override="childStyle">
                                        <p:cTn id="17" dur="100" fill="hold"/>
                                        <p:tgtEl>
                                          <p:spTgt spid="7"/>
                                        </p:tgtEl>
                                        <p:attrNameLst>
                                          <p:attrName>style.color</p:attrName>
                                        </p:attrNameLst>
                                      </p:cBhvr>
                                      <p:to>
                                        <a:srgbClr val="E16161"/>
                                      </p:to>
                                    </p:animClr>
                                    <p:animClr clrSpc="rgb" dir="cw">
                                      <p:cBhvr>
                                        <p:cTn id="18" dur="100" fill="hold"/>
                                        <p:tgtEl>
                                          <p:spTgt spid="7"/>
                                        </p:tgtEl>
                                        <p:attrNameLst>
                                          <p:attrName>fillcolor</p:attrName>
                                        </p:attrNameLst>
                                      </p:cBhvr>
                                      <p:to>
                                        <a:srgbClr val="E16161"/>
                                      </p:to>
                                    </p:animClr>
                                    <p:set>
                                      <p:cBhvr>
                                        <p:cTn id="19" dur="100" fill="hold"/>
                                        <p:tgtEl>
                                          <p:spTgt spid="7"/>
                                        </p:tgtEl>
                                        <p:attrNameLst>
                                          <p:attrName>fill.type</p:attrName>
                                        </p:attrNameLst>
                                      </p:cBhvr>
                                      <p:to>
                                        <p:strVal val="solid"/>
                                      </p:to>
                                    </p:set>
                                    <p:set>
                                      <p:cBhvr>
                                        <p:cTn id="20" dur="100" fill="hold"/>
                                        <p:tgtEl>
                                          <p:spTgt spid="7"/>
                                        </p:tgtEl>
                                        <p:attrNameLst>
                                          <p:attrName>fill.on</p:attrName>
                                        </p:attrNameLst>
                                      </p:cBhvr>
                                      <p:to>
                                        <p:strVal val="true"/>
                                      </p:to>
                                    </p:set>
                                  </p:childTnLst>
                                </p:cTn>
                              </p:par>
                            </p:childTnLst>
                          </p:cTn>
                        </p:par>
                      </p:childTnLst>
                    </p:cTn>
                  </p:par>
                </p:childTnLst>
              </p:cTn>
              <p:nextCondLst>
                <p:cond evt="onClick" delay="0">
                  <p:tgtEl>
                    <p:spTgt spid="7"/>
                  </p:tgtEl>
                </p:cond>
              </p:nextCondLst>
            </p:seq>
            <p:seq concurrent="1" nextAc="seek">
              <p:cTn id="21" restart="whenNotActive" fill="hold" evtFilter="cancelBubble" nodeType="interactiveSeq">
                <p:stCondLst>
                  <p:cond evt="onClick" delay="0">
                    <p:tgtEl>
                      <p:spTgt spid="24"/>
                    </p:tgtEl>
                  </p:cond>
                </p:stCondLst>
                <p:endSync evt="end" delay="0">
                  <p:rtn val="all"/>
                </p:endSync>
                <p:childTnLst>
                  <p:par>
                    <p:cTn id="22" fill="hold" nodeType="clickPar">
                      <p:stCondLst>
                        <p:cond delay="0"/>
                      </p:stCondLst>
                      <p:childTnLst>
                        <p:par>
                          <p:cTn id="23" fill="hold" nodeType="with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childTnLst>
                                </p:cTn>
                              </p:par>
                              <p:par>
                                <p:cTn id="26" presetID="19" presetClass="emph" presetSubtype="0" fill="hold" grpId="0" nodeType="withEffect">
                                  <p:stCondLst>
                                    <p:cond delay="0"/>
                                  </p:stCondLst>
                                  <p:childTnLst>
                                    <p:animClr clrSpc="rgb" dir="cw">
                                      <p:cBhvr override="childStyle">
                                        <p:cTn id="27" dur="100" fill="hold"/>
                                        <p:tgtEl>
                                          <p:spTgt spid="24"/>
                                        </p:tgtEl>
                                        <p:attrNameLst>
                                          <p:attrName>style.color</p:attrName>
                                        </p:attrNameLst>
                                      </p:cBhvr>
                                      <p:to>
                                        <a:srgbClr val="649665"/>
                                      </p:to>
                                    </p:animClr>
                                    <p:animClr clrSpc="rgb" dir="cw">
                                      <p:cBhvr>
                                        <p:cTn id="28" dur="100" fill="hold"/>
                                        <p:tgtEl>
                                          <p:spTgt spid="24"/>
                                        </p:tgtEl>
                                        <p:attrNameLst>
                                          <p:attrName>fillcolor</p:attrName>
                                        </p:attrNameLst>
                                      </p:cBhvr>
                                      <p:to>
                                        <a:srgbClr val="649665"/>
                                      </p:to>
                                    </p:animClr>
                                    <p:set>
                                      <p:cBhvr>
                                        <p:cTn id="29" dur="100" fill="hold"/>
                                        <p:tgtEl>
                                          <p:spTgt spid="24"/>
                                        </p:tgtEl>
                                        <p:attrNameLst>
                                          <p:attrName>fill.type</p:attrName>
                                        </p:attrNameLst>
                                      </p:cBhvr>
                                      <p:to>
                                        <p:strVal val="solid"/>
                                      </p:to>
                                    </p:set>
                                    <p:set>
                                      <p:cBhvr>
                                        <p:cTn id="30" dur="100" fill="hold"/>
                                        <p:tgtEl>
                                          <p:spTgt spid="24"/>
                                        </p:tgtEl>
                                        <p:attrNameLst>
                                          <p:attrName>fill.on</p:attrName>
                                        </p:attrNameLst>
                                      </p:cBhvr>
                                      <p:to>
                                        <p:strVal val="tru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xit" presetSubtype="0" fill="hold" grpId="1" nodeType="clickEffect">
                                  <p:stCondLst>
                                    <p:cond delay="0"/>
                                  </p:stCondLst>
                                  <p:childTnLst>
                                    <p:set>
                                      <p:cBhvr>
                                        <p:cTn id="34" dur="1" fill="hold">
                                          <p:stCondLst>
                                            <p:cond delay="0"/>
                                          </p:stCondLst>
                                        </p:cTn>
                                        <p:tgtEl>
                                          <p:spTgt spid="12"/>
                                        </p:tgtEl>
                                        <p:attrNameLst>
                                          <p:attrName>style.visibility</p:attrName>
                                        </p:attrNameLst>
                                      </p:cBhvr>
                                      <p:to>
                                        <p:strVal val="hidden"/>
                                      </p:to>
                                    </p:set>
                                  </p:childTnLst>
                                </p:cTn>
                              </p:par>
                              <p:par>
                                <p:cTn id="35" presetID="19" presetClass="emph" presetSubtype="0" fill="hold" grpId="1" nodeType="withEffect">
                                  <p:stCondLst>
                                    <p:cond delay="0"/>
                                  </p:stCondLst>
                                  <p:childTnLst>
                                    <p:animClr clrSpc="rgb" dir="cw">
                                      <p:cBhvr override="childStyle">
                                        <p:cTn id="36" dur="100" fill="hold"/>
                                        <p:tgtEl>
                                          <p:spTgt spid="24"/>
                                        </p:tgtEl>
                                        <p:attrNameLst>
                                          <p:attrName>style.color</p:attrName>
                                        </p:attrNameLst>
                                      </p:cBhvr>
                                      <p:to>
                                        <a:srgbClr val="E16161"/>
                                      </p:to>
                                    </p:animClr>
                                    <p:animClr clrSpc="rgb" dir="cw">
                                      <p:cBhvr>
                                        <p:cTn id="37" dur="100" fill="hold"/>
                                        <p:tgtEl>
                                          <p:spTgt spid="24"/>
                                        </p:tgtEl>
                                        <p:attrNameLst>
                                          <p:attrName>fillcolor</p:attrName>
                                        </p:attrNameLst>
                                      </p:cBhvr>
                                      <p:to>
                                        <a:srgbClr val="E16161"/>
                                      </p:to>
                                    </p:animClr>
                                    <p:set>
                                      <p:cBhvr>
                                        <p:cTn id="38" dur="100" fill="hold"/>
                                        <p:tgtEl>
                                          <p:spTgt spid="24"/>
                                        </p:tgtEl>
                                        <p:attrNameLst>
                                          <p:attrName>fill.type</p:attrName>
                                        </p:attrNameLst>
                                      </p:cBhvr>
                                      <p:to>
                                        <p:strVal val="solid"/>
                                      </p:to>
                                    </p:set>
                                    <p:set>
                                      <p:cBhvr>
                                        <p:cTn id="39" dur="100" fill="hold"/>
                                        <p:tgtEl>
                                          <p:spTgt spid="24"/>
                                        </p:tgtEl>
                                        <p:attrNameLst>
                                          <p:attrName>fill.on</p:attrName>
                                        </p:attrNameLst>
                                      </p:cBhvr>
                                      <p:to>
                                        <p:strVal val="true"/>
                                      </p:to>
                                    </p:set>
                                  </p:childTnLst>
                                </p:cTn>
                              </p:par>
                            </p:childTnLst>
                          </p:cTn>
                        </p:par>
                      </p:childTnLst>
                    </p:cTn>
                  </p:par>
                </p:childTnLst>
              </p:cTn>
              <p:nextCondLst>
                <p:cond evt="onClick" delay="0">
                  <p:tgtEl>
                    <p:spTgt spid="24"/>
                  </p:tgtEl>
                </p:cond>
              </p:nextCondLst>
            </p:seq>
            <p:seq concurrent="1" nextAc="seek">
              <p:cTn id="40" restart="whenNotActive" fill="hold" evtFilter="cancelBubble" nodeType="interactiveSeq">
                <p:stCondLst>
                  <p:cond evt="onClick" delay="0">
                    <p:tgtEl>
                      <p:spTgt spid="25"/>
                    </p:tgtEl>
                  </p:cond>
                </p:stCondLst>
                <p:endSync evt="end" delay="0">
                  <p:rtn val="all"/>
                </p:endSync>
                <p:childTnLst>
                  <p:par>
                    <p:cTn id="41" fill="hold" nodeType="clickPar">
                      <p:stCondLst>
                        <p:cond delay="0"/>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5"/>
                                        </p:tgtEl>
                                        <p:attrNameLst>
                                          <p:attrName>style.visibility</p:attrName>
                                        </p:attrNameLst>
                                      </p:cBhvr>
                                      <p:to>
                                        <p:strVal val="visible"/>
                                      </p:to>
                                    </p:set>
                                  </p:childTnLst>
                                </p:cTn>
                              </p:par>
                              <p:par>
                                <p:cTn id="45" presetID="19" presetClass="emph" presetSubtype="0" fill="hold" grpId="0" nodeType="withEffect">
                                  <p:stCondLst>
                                    <p:cond delay="0"/>
                                  </p:stCondLst>
                                  <p:childTnLst>
                                    <p:animClr clrSpc="rgb" dir="cw">
                                      <p:cBhvr override="childStyle">
                                        <p:cTn id="46" dur="100" fill="hold"/>
                                        <p:tgtEl>
                                          <p:spTgt spid="25"/>
                                        </p:tgtEl>
                                        <p:attrNameLst>
                                          <p:attrName>style.color</p:attrName>
                                        </p:attrNameLst>
                                      </p:cBhvr>
                                      <p:to>
                                        <a:srgbClr val="649665"/>
                                      </p:to>
                                    </p:animClr>
                                    <p:animClr clrSpc="rgb" dir="cw">
                                      <p:cBhvr>
                                        <p:cTn id="47" dur="100" fill="hold"/>
                                        <p:tgtEl>
                                          <p:spTgt spid="25"/>
                                        </p:tgtEl>
                                        <p:attrNameLst>
                                          <p:attrName>fillcolor</p:attrName>
                                        </p:attrNameLst>
                                      </p:cBhvr>
                                      <p:to>
                                        <a:srgbClr val="649665"/>
                                      </p:to>
                                    </p:animClr>
                                    <p:set>
                                      <p:cBhvr>
                                        <p:cTn id="48" dur="100" fill="hold"/>
                                        <p:tgtEl>
                                          <p:spTgt spid="25"/>
                                        </p:tgtEl>
                                        <p:attrNameLst>
                                          <p:attrName>fill.type</p:attrName>
                                        </p:attrNameLst>
                                      </p:cBhvr>
                                      <p:to>
                                        <p:strVal val="solid"/>
                                      </p:to>
                                    </p:set>
                                    <p:set>
                                      <p:cBhvr>
                                        <p:cTn id="49" dur="100" fill="hold"/>
                                        <p:tgtEl>
                                          <p:spTgt spid="25"/>
                                        </p:tgtEl>
                                        <p:attrNameLst>
                                          <p:attrName>fill.on</p:attrName>
                                        </p:attrNameLst>
                                      </p:cBhvr>
                                      <p:to>
                                        <p:strVal val="true"/>
                                      </p:to>
                                    </p:set>
                                  </p:childTnLst>
                                </p:cTn>
                              </p:par>
                            </p:childTnLst>
                          </p:cTn>
                        </p:par>
                      </p:childTnLst>
                    </p:cTn>
                  </p:par>
                  <p:par>
                    <p:cTn id="50" fill="hold" nodeType="clickPar">
                      <p:stCondLst>
                        <p:cond delay="indefinite"/>
                      </p:stCondLst>
                      <p:childTnLst>
                        <p:par>
                          <p:cTn id="51" fill="hold" nodeType="withGroup">
                            <p:stCondLst>
                              <p:cond delay="0"/>
                            </p:stCondLst>
                            <p:childTnLst>
                              <p:par>
                                <p:cTn id="52" presetID="1" presetClass="exit" presetSubtype="0" fill="hold" grpId="1" nodeType="clickEffect">
                                  <p:stCondLst>
                                    <p:cond delay="0"/>
                                  </p:stCondLst>
                                  <p:childTnLst>
                                    <p:set>
                                      <p:cBhvr>
                                        <p:cTn id="53" dur="1" fill="hold">
                                          <p:stCondLst>
                                            <p:cond delay="0"/>
                                          </p:stCondLst>
                                        </p:cTn>
                                        <p:tgtEl>
                                          <p:spTgt spid="15"/>
                                        </p:tgtEl>
                                        <p:attrNameLst>
                                          <p:attrName>style.visibility</p:attrName>
                                        </p:attrNameLst>
                                      </p:cBhvr>
                                      <p:to>
                                        <p:strVal val="hidden"/>
                                      </p:to>
                                    </p:set>
                                  </p:childTnLst>
                                </p:cTn>
                              </p:par>
                              <p:par>
                                <p:cTn id="54" presetID="19" presetClass="emph" presetSubtype="0" fill="hold" grpId="1" nodeType="withEffect">
                                  <p:stCondLst>
                                    <p:cond delay="0"/>
                                  </p:stCondLst>
                                  <p:childTnLst>
                                    <p:animClr clrSpc="rgb" dir="cw">
                                      <p:cBhvr override="childStyle">
                                        <p:cTn id="55" dur="100" fill="hold"/>
                                        <p:tgtEl>
                                          <p:spTgt spid="25"/>
                                        </p:tgtEl>
                                        <p:attrNameLst>
                                          <p:attrName>style.color</p:attrName>
                                        </p:attrNameLst>
                                      </p:cBhvr>
                                      <p:to>
                                        <a:srgbClr val="E16161"/>
                                      </p:to>
                                    </p:animClr>
                                    <p:animClr clrSpc="rgb" dir="cw">
                                      <p:cBhvr>
                                        <p:cTn id="56" dur="100" fill="hold"/>
                                        <p:tgtEl>
                                          <p:spTgt spid="25"/>
                                        </p:tgtEl>
                                        <p:attrNameLst>
                                          <p:attrName>fillcolor</p:attrName>
                                        </p:attrNameLst>
                                      </p:cBhvr>
                                      <p:to>
                                        <a:srgbClr val="E16161"/>
                                      </p:to>
                                    </p:animClr>
                                    <p:set>
                                      <p:cBhvr>
                                        <p:cTn id="57" dur="100" fill="hold"/>
                                        <p:tgtEl>
                                          <p:spTgt spid="25"/>
                                        </p:tgtEl>
                                        <p:attrNameLst>
                                          <p:attrName>fill.type</p:attrName>
                                        </p:attrNameLst>
                                      </p:cBhvr>
                                      <p:to>
                                        <p:strVal val="solid"/>
                                      </p:to>
                                    </p:set>
                                    <p:set>
                                      <p:cBhvr>
                                        <p:cTn id="58" dur="100" fill="hold"/>
                                        <p:tgtEl>
                                          <p:spTgt spid="25"/>
                                        </p:tgtEl>
                                        <p:attrNameLst>
                                          <p:attrName>fill.on</p:attrName>
                                        </p:attrNameLst>
                                      </p:cBhvr>
                                      <p:to>
                                        <p:strVal val="true"/>
                                      </p:to>
                                    </p:set>
                                  </p:childTnLst>
                                </p:cTn>
                              </p:par>
                            </p:childTnLst>
                          </p:cTn>
                        </p:par>
                      </p:childTnLst>
                    </p:cTn>
                  </p:par>
                </p:childTnLst>
              </p:cTn>
              <p:nextCondLst>
                <p:cond evt="onClick" delay="0">
                  <p:tgtEl>
                    <p:spTgt spid="25"/>
                  </p:tgtEl>
                </p:cond>
              </p:nextCondLst>
            </p:seq>
            <p:seq concurrent="1" nextAc="seek">
              <p:cTn id="59" restart="whenNotActive" fill="hold" evtFilter="cancelBubble" nodeType="interactiveSeq">
                <p:stCondLst>
                  <p:cond evt="onClick" delay="0">
                    <p:tgtEl>
                      <p:spTgt spid="26"/>
                    </p:tgtEl>
                  </p:cond>
                </p:stCondLst>
                <p:endSync evt="end" delay="0">
                  <p:rtn val="all"/>
                </p:endSync>
                <p:childTnLst>
                  <p:par>
                    <p:cTn id="60" fill="hold" nodeType="clickPar">
                      <p:stCondLst>
                        <p:cond delay="0"/>
                      </p:stCondLst>
                      <p:childTnLst>
                        <p:par>
                          <p:cTn id="61" fill="hold" nodeType="withGroup">
                            <p:stCondLst>
                              <p:cond delay="0"/>
                            </p:stCondLst>
                            <p:childTnLst>
                              <p:par>
                                <p:cTn id="62" presetID="1" presetClass="entr" presetSubtype="0" fill="hold" grpId="0" nodeType="clickEffect">
                                  <p:stCondLst>
                                    <p:cond delay="0"/>
                                  </p:stCondLst>
                                  <p:childTnLst>
                                    <p:set>
                                      <p:cBhvr>
                                        <p:cTn id="63" dur="1" fill="hold">
                                          <p:stCondLst>
                                            <p:cond delay="0"/>
                                          </p:stCondLst>
                                        </p:cTn>
                                        <p:tgtEl>
                                          <p:spTgt spid="10"/>
                                        </p:tgtEl>
                                        <p:attrNameLst>
                                          <p:attrName>style.visibility</p:attrName>
                                        </p:attrNameLst>
                                      </p:cBhvr>
                                      <p:to>
                                        <p:strVal val="visible"/>
                                      </p:to>
                                    </p:set>
                                  </p:childTnLst>
                                </p:cTn>
                              </p:par>
                              <p:par>
                                <p:cTn id="64" presetID="19" presetClass="emph" presetSubtype="0" fill="hold" grpId="0" nodeType="withEffect">
                                  <p:stCondLst>
                                    <p:cond delay="0"/>
                                  </p:stCondLst>
                                  <p:childTnLst>
                                    <p:animClr clrSpc="rgb" dir="cw">
                                      <p:cBhvr override="childStyle">
                                        <p:cTn id="65" dur="100" fill="hold"/>
                                        <p:tgtEl>
                                          <p:spTgt spid="26"/>
                                        </p:tgtEl>
                                        <p:attrNameLst>
                                          <p:attrName>style.color</p:attrName>
                                        </p:attrNameLst>
                                      </p:cBhvr>
                                      <p:to>
                                        <a:srgbClr val="649665"/>
                                      </p:to>
                                    </p:animClr>
                                    <p:animClr clrSpc="rgb" dir="cw">
                                      <p:cBhvr>
                                        <p:cTn id="66" dur="100" fill="hold"/>
                                        <p:tgtEl>
                                          <p:spTgt spid="26"/>
                                        </p:tgtEl>
                                        <p:attrNameLst>
                                          <p:attrName>fillcolor</p:attrName>
                                        </p:attrNameLst>
                                      </p:cBhvr>
                                      <p:to>
                                        <a:srgbClr val="649665"/>
                                      </p:to>
                                    </p:animClr>
                                    <p:set>
                                      <p:cBhvr>
                                        <p:cTn id="67" dur="100" fill="hold"/>
                                        <p:tgtEl>
                                          <p:spTgt spid="26"/>
                                        </p:tgtEl>
                                        <p:attrNameLst>
                                          <p:attrName>fill.type</p:attrName>
                                        </p:attrNameLst>
                                      </p:cBhvr>
                                      <p:to>
                                        <p:strVal val="solid"/>
                                      </p:to>
                                    </p:set>
                                    <p:set>
                                      <p:cBhvr>
                                        <p:cTn id="68" dur="100" fill="hold"/>
                                        <p:tgtEl>
                                          <p:spTgt spid="26"/>
                                        </p:tgtEl>
                                        <p:attrNameLst>
                                          <p:attrName>fill.on</p:attrName>
                                        </p:attrNameLst>
                                      </p:cBhvr>
                                      <p:to>
                                        <p:strVal val="true"/>
                                      </p:to>
                                    </p:set>
                                  </p:childTnLst>
                                </p:cTn>
                              </p:par>
                            </p:childTnLst>
                          </p:cTn>
                        </p:par>
                      </p:childTnLst>
                    </p:cTn>
                  </p:par>
                  <p:par>
                    <p:cTn id="69" fill="hold" nodeType="clickPar">
                      <p:stCondLst>
                        <p:cond delay="indefinite"/>
                      </p:stCondLst>
                      <p:childTnLst>
                        <p:par>
                          <p:cTn id="70" fill="hold" nodeType="withGroup">
                            <p:stCondLst>
                              <p:cond delay="0"/>
                            </p:stCondLst>
                            <p:childTnLst>
                              <p:par>
                                <p:cTn id="71" presetID="1" presetClass="exit" presetSubtype="0" fill="hold" grpId="1" nodeType="clickEffect">
                                  <p:stCondLst>
                                    <p:cond delay="0"/>
                                  </p:stCondLst>
                                  <p:childTnLst>
                                    <p:set>
                                      <p:cBhvr>
                                        <p:cTn id="72" dur="1" fill="hold">
                                          <p:stCondLst>
                                            <p:cond delay="0"/>
                                          </p:stCondLst>
                                        </p:cTn>
                                        <p:tgtEl>
                                          <p:spTgt spid="10"/>
                                        </p:tgtEl>
                                        <p:attrNameLst>
                                          <p:attrName>style.visibility</p:attrName>
                                        </p:attrNameLst>
                                      </p:cBhvr>
                                      <p:to>
                                        <p:strVal val="hidden"/>
                                      </p:to>
                                    </p:set>
                                  </p:childTnLst>
                                </p:cTn>
                              </p:par>
                              <p:par>
                                <p:cTn id="73" presetID="19" presetClass="emph" presetSubtype="0" fill="hold" grpId="1" nodeType="withEffect">
                                  <p:stCondLst>
                                    <p:cond delay="0"/>
                                  </p:stCondLst>
                                  <p:childTnLst>
                                    <p:animClr clrSpc="rgb" dir="cw">
                                      <p:cBhvr override="childStyle">
                                        <p:cTn id="74" dur="100" fill="hold"/>
                                        <p:tgtEl>
                                          <p:spTgt spid="26"/>
                                        </p:tgtEl>
                                        <p:attrNameLst>
                                          <p:attrName>style.color</p:attrName>
                                        </p:attrNameLst>
                                      </p:cBhvr>
                                      <p:to>
                                        <a:srgbClr val="E16161"/>
                                      </p:to>
                                    </p:animClr>
                                    <p:animClr clrSpc="rgb" dir="cw">
                                      <p:cBhvr>
                                        <p:cTn id="75" dur="100" fill="hold"/>
                                        <p:tgtEl>
                                          <p:spTgt spid="26"/>
                                        </p:tgtEl>
                                        <p:attrNameLst>
                                          <p:attrName>fillcolor</p:attrName>
                                        </p:attrNameLst>
                                      </p:cBhvr>
                                      <p:to>
                                        <a:srgbClr val="E16161"/>
                                      </p:to>
                                    </p:animClr>
                                    <p:set>
                                      <p:cBhvr>
                                        <p:cTn id="76" dur="100" fill="hold"/>
                                        <p:tgtEl>
                                          <p:spTgt spid="26"/>
                                        </p:tgtEl>
                                        <p:attrNameLst>
                                          <p:attrName>fill.type</p:attrName>
                                        </p:attrNameLst>
                                      </p:cBhvr>
                                      <p:to>
                                        <p:strVal val="solid"/>
                                      </p:to>
                                    </p:set>
                                    <p:set>
                                      <p:cBhvr>
                                        <p:cTn id="77" dur="1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78" restart="whenNotActive" fill="hold" evtFilter="cancelBubble" nodeType="interactiveSeq">
                <p:stCondLst>
                  <p:cond evt="onClick" delay="0">
                    <p:tgtEl>
                      <p:spTgt spid="27"/>
                    </p:tgtEl>
                  </p:cond>
                </p:stCondLst>
                <p:endSync evt="end" delay="0">
                  <p:rtn val="all"/>
                </p:endSync>
                <p:childTnLst>
                  <p:par>
                    <p:cTn id="79" fill="hold" nodeType="clickPar">
                      <p:stCondLst>
                        <p:cond delay="0"/>
                      </p:stCondLst>
                      <p:childTnLst>
                        <p:par>
                          <p:cTn id="80" fill="hold" nodeType="withGroup">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13"/>
                                        </p:tgtEl>
                                        <p:attrNameLst>
                                          <p:attrName>style.visibility</p:attrName>
                                        </p:attrNameLst>
                                      </p:cBhvr>
                                      <p:to>
                                        <p:strVal val="visible"/>
                                      </p:to>
                                    </p:set>
                                  </p:childTnLst>
                                </p:cTn>
                              </p:par>
                              <p:par>
                                <p:cTn id="83" presetID="19" presetClass="emph" presetSubtype="0" fill="hold" grpId="0" nodeType="withEffect">
                                  <p:stCondLst>
                                    <p:cond delay="0"/>
                                  </p:stCondLst>
                                  <p:childTnLst>
                                    <p:animClr clrSpc="rgb" dir="cw">
                                      <p:cBhvr override="childStyle">
                                        <p:cTn id="84" dur="100" fill="hold"/>
                                        <p:tgtEl>
                                          <p:spTgt spid="27"/>
                                        </p:tgtEl>
                                        <p:attrNameLst>
                                          <p:attrName>style.color</p:attrName>
                                        </p:attrNameLst>
                                      </p:cBhvr>
                                      <p:to>
                                        <a:srgbClr val="649665"/>
                                      </p:to>
                                    </p:animClr>
                                    <p:animClr clrSpc="rgb" dir="cw">
                                      <p:cBhvr>
                                        <p:cTn id="85" dur="100" fill="hold"/>
                                        <p:tgtEl>
                                          <p:spTgt spid="27"/>
                                        </p:tgtEl>
                                        <p:attrNameLst>
                                          <p:attrName>fillcolor</p:attrName>
                                        </p:attrNameLst>
                                      </p:cBhvr>
                                      <p:to>
                                        <a:srgbClr val="649665"/>
                                      </p:to>
                                    </p:animClr>
                                    <p:set>
                                      <p:cBhvr>
                                        <p:cTn id="86" dur="100" fill="hold"/>
                                        <p:tgtEl>
                                          <p:spTgt spid="27"/>
                                        </p:tgtEl>
                                        <p:attrNameLst>
                                          <p:attrName>fill.type</p:attrName>
                                        </p:attrNameLst>
                                      </p:cBhvr>
                                      <p:to>
                                        <p:strVal val="solid"/>
                                      </p:to>
                                    </p:set>
                                    <p:set>
                                      <p:cBhvr>
                                        <p:cTn id="87" dur="100" fill="hold"/>
                                        <p:tgtEl>
                                          <p:spTgt spid="27"/>
                                        </p:tgtEl>
                                        <p:attrNameLst>
                                          <p:attrName>fill.on</p:attrName>
                                        </p:attrNameLst>
                                      </p:cBhvr>
                                      <p:to>
                                        <p:strVal val="true"/>
                                      </p:to>
                                    </p:set>
                                  </p:childTnLst>
                                </p:cTn>
                              </p:par>
                            </p:childTnLst>
                          </p:cTn>
                        </p:par>
                      </p:childTnLst>
                    </p:cTn>
                  </p:par>
                  <p:par>
                    <p:cTn id="88" fill="hold" nodeType="clickPar">
                      <p:stCondLst>
                        <p:cond delay="indefinite"/>
                      </p:stCondLst>
                      <p:childTnLst>
                        <p:par>
                          <p:cTn id="89" fill="hold" nodeType="withGroup">
                            <p:stCondLst>
                              <p:cond delay="0"/>
                            </p:stCondLst>
                            <p:childTnLst>
                              <p:par>
                                <p:cTn id="90" presetID="1" presetClass="exit" presetSubtype="0" fill="hold" grpId="1" nodeType="clickEffect">
                                  <p:stCondLst>
                                    <p:cond delay="0"/>
                                  </p:stCondLst>
                                  <p:childTnLst>
                                    <p:set>
                                      <p:cBhvr>
                                        <p:cTn id="91" dur="1" fill="hold">
                                          <p:stCondLst>
                                            <p:cond delay="0"/>
                                          </p:stCondLst>
                                        </p:cTn>
                                        <p:tgtEl>
                                          <p:spTgt spid="13"/>
                                        </p:tgtEl>
                                        <p:attrNameLst>
                                          <p:attrName>style.visibility</p:attrName>
                                        </p:attrNameLst>
                                      </p:cBhvr>
                                      <p:to>
                                        <p:strVal val="hidden"/>
                                      </p:to>
                                    </p:set>
                                  </p:childTnLst>
                                </p:cTn>
                              </p:par>
                              <p:par>
                                <p:cTn id="92" presetID="19" presetClass="emph" presetSubtype="0" fill="hold" grpId="1" nodeType="withEffect">
                                  <p:stCondLst>
                                    <p:cond delay="0"/>
                                  </p:stCondLst>
                                  <p:childTnLst>
                                    <p:animClr clrSpc="rgb" dir="cw">
                                      <p:cBhvr override="childStyle">
                                        <p:cTn id="93" dur="100" fill="hold"/>
                                        <p:tgtEl>
                                          <p:spTgt spid="27"/>
                                        </p:tgtEl>
                                        <p:attrNameLst>
                                          <p:attrName>style.color</p:attrName>
                                        </p:attrNameLst>
                                      </p:cBhvr>
                                      <p:to>
                                        <a:srgbClr val="E16161"/>
                                      </p:to>
                                    </p:animClr>
                                    <p:animClr clrSpc="rgb" dir="cw">
                                      <p:cBhvr>
                                        <p:cTn id="94" dur="100" fill="hold"/>
                                        <p:tgtEl>
                                          <p:spTgt spid="27"/>
                                        </p:tgtEl>
                                        <p:attrNameLst>
                                          <p:attrName>fillcolor</p:attrName>
                                        </p:attrNameLst>
                                      </p:cBhvr>
                                      <p:to>
                                        <a:srgbClr val="E16161"/>
                                      </p:to>
                                    </p:animClr>
                                    <p:set>
                                      <p:cBhvr>
                                        <p:cTn id="95" dur="100" fill="hold"/>
                                        <p:tgtEl>
                                          <p:spTgt spid="27"/>
                                        </p:tgtEl>
                                        <p:attrNameLst>
                                          <p:attrName>fill.type</p:attrName>
                                        </p:attrNameLst>
                                      </p:cBhvr>
                                      <p:to>
                                        <p:strVal val="solid"/>
                                      </p:to>
                                    </p:set>
                                    <p:set>
                                      <p:cBhvr>
                                        <p:cTn id="96" dur="1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97" restart="whenNotActive" fill="hold" evtFilter="cancelBubble" nodeType="interactiveSeq">
                <p:stCondLst>
                  <p:cond evt="onClick" delay="0">
                    <p:tgtEl>
                      <p:spTgt spid="28"/>
                    </p:tgtEl>
                  </p:cond>
                </p:stCondLst>
                <p:endSync evt="end" delay="0">
                  <p:rtn val="all"/>
                </p:endSync>
                <p:childTnLst>
                  <p:par>
                    <p:cTn id="98" fill="hold" nodeType="clickPar">
                      <p:stCondLst>
                        <p:cond delay="0"/>
                      </p:stCondLst>
                      <p:childTnLst>
                        <p:par>
                          <p:cTn id="99" fill="hold" nodeType="withGroup">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9"/>
                                        </p:tgtEl>
                                        <p:attrNameLst>
                                          <p:attrName>style.visibility</p:attrName>
                                        </p:attrNameLst>
                                      </p:cBhvr>
                                      <p:to>
                                        <p:strVal val="visible"/>
                                      </p:to>
                                    </p:set>
                                  </p:childTnLst>
                                </p:cTn>
                              </p:par>
                              <p:par>
                                <p:cTn id="102" presetID="19" presetClass="emph" presetSubtype="0" fill="hold" grpId="0" nodeType="withEffect">
                                  <p:stCondLst>
                                    <p:cond delay="0"/>
                                  </p:stCondLst>
                                  <p:childTnLst>
                                    <p:animClr clrSpc="rgb" dir="cw">
                                      <p:cBhvr override="childStyle">
                                        <p:cTn id="103" dur="100" fill="hold"/>
                                        <p:tgtEl>
                                          <p:spTgt spid="28"/>
                                        </p:tgtEl>
                                        <p:attrNameLst>
                                          <p:attrName>style.color</p:attrName>
                                        </p:attrNameLst>
                                      </p:cBhvr>
                                      <p:to>
                                        <a:srgbClr val="649665"/>
                                      </p:to>
                                    </p:animClr>
                                    <p:animClr clrSpc="rgb" dir="cw">
                                      <p:cBhvr>
                                        <p:cTn id="104" dur="100" fill="hold"/>
                                        <p:tgtEl>
                                          <p:spTgt spid="28"/>
                                        </p:tgtEl>
                                        <p:attrNameLst>
                                          <p:attrName>fillcolor</p:attrName>
                                        </p:attrNameLst>
                                      </p:cBhvr>
                                      <p:to>
                                        <a:srgbClr val="649665"/>
                                      </p:to>
                                    </p:animClr>
                                    <p:set>
                                      <p:cBhvr>
                                        <p:cTn id="105" dur="100" fill="hold"/>
                                        <p:tgtEl>
                                          <p:spTgt spid="28"/>
                                        </p:tgtEl>
                                        <p:attrNameLst>
                                          <p:attrName>fill.type</p:attrName>
                                        </p:attrNameLst>
                                      </p:cBhvr>
                                      <p:to>
                                        <p:strVal val="solid"/>
                                      </p:to>
                                    </p:set>
                                    <p:set>
                                      <p:cBhvr>
                                        <p:cTn id="106" dur="100" fill="hold"/>
                                        <p:tgtEl>
                                          <p:spTgt spid="28"/>
                                        </p:tgtEl>
                                        <p:attrNameLst>
                                          <p:attrName>fill.on</p:attrName>
                                        </p:attrNameLst>
                                      </p:cBhvr>
                                      <p:to>
                                        <p:strVal val="true"/>
                                      </p:to>
                                    </p:set>
                                  </p:childTnLst>
                                </p:cTn>
                              </p:par>
                            </p:childTnLst>
                          </p:cTn>
                        </p:par>
                      </p:childTnLst>
                    </p:cTn>
                  </p:par>
                  <p:par>
                    <p:cTn id="107" fill="hold" nodeType="clickPar">
                      <p:stCondLst>
                        <p:cond delay="indefinite"/>
                      </p:stCondLst>
                      <p:childTnLst>
                        <p:par>
                          <p:cTn id="108" fill="hold" nodeType="withGroup">
                            <p:stCondLst>
                              <p:cond delay="0"/>
                            </p:stCondLst>
                            <p:childTnLst>
                              <p:par>
                                <p:cTn id="109" presetID="1" presetClass="exit" presetSubtype="0" fill="hold" grpId="1" nodeType="clickEffect">
                                  <p:stCondLst>
                                    <p:cond delay="0"/>
                                  </p:stCondLst>
                                  <p:childTnLst>
                                    <p:set>
                                      <p:cBhvr>
                                        <p:cTn id="110" dur="1" fill="hold">
                                          <p:stCondLst>
                                            <p:cond delay="0"/>
                                          </p:stCondLst>
                                        </p:cTn>
                                        <p:tgtEl>
                                          <p:spTgt spid="9"/>
                                        </p:tgtEl>
                                        <p:attrNameLst>
                                          <p:attrName>style.visibility</p:attrName>
                                        </p:attrNameLst>
                                      </p:cBhvr>
                                      <p:to>
                                        <p:strVal val="hidden"/>
                                      </p:to>
                                    </p:set>
                                  </p:childTnLst>
                                </p:cTn>
                              </p:par>
                              <p:par>
                                <p:cTn id="111" presetID="19" presetClass="emph" presetSubtype="0" fill="hold" grpId="1" nodeType="withEffect">
                                  <p:stCondLst>
                                    <p:cond delay="0"/>
                                  </p:stCondLst>
                                  <p:childTnLst>
                                    <p:animClr clrSpc="rgb" dir="cw">
                                      <p:cBhvr override="childStyle">
                                        <p:cTn id="112" dur="100" fill="hold"/>
                                        <p:tgtEl>
                                          <p:spTgt spid="28"/>
                                        </p:tgtEl>
                                        <p:attrNameLst>
                                          <p:attrName>style.color</p:attrName>
                                        </p:attrNameLst>
                                      </p:cBhvr>
                                      <p:to>
                                        <a:srgbClr val="E16161"/>
                                      </p:to>
                                    </p:animClr>
                                    <p:animClr clrSpc="rgb" dir="cw">
                                      <p:cBhvr>
                                        <p:cTn id="113" dur="100" fill="hold"/>
                                        <p:tgtEl>
                                          <p:spTgt spid="28"/>
                                        </p:tgtEl>
                                        <p:attrNameLst>
                                          <p:attrName>fillcolor</p:attrName>
                                        </p:attrNameLst>
                                      </p:cBhvr>
                                      <p:to>
                                        <a:srgbClr val="E16161"/>
                                      </p:to>
                                    </p:animClr>
                                    <p:set>
                                      <p:cBhvr>
                                        <p:cTn id="114" dur="100" fill="hold"/>
                                        <p:tgtEl>
                                          <p:spTgt spid="28"/>
                                        </p:tgtEl>
                                        <p:attrNameLst>
                                          <p:attrName>fill.type</p:attrName>
                                        </p:attrNameLst>
                                      </p:cBhvr>
                                      <p:to>
                                        <p:strVal val="solid"/>
                                      </p:to>
                                    </p:set>
                                    <p:set>
                                      <p:cBhvr>
                                        <p:cTn id="115" dur="1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16" restart="whenNotActive" fill="hold" evtFilter="cancelBubble" nodeType="interactiveSeq">
                <p:stCondLst>
                  <p:cond evt="onClick" delay="0">
                    <p:tgtEl>
                      <p:spTgt spid="29"/>
                    </p:tgtEl>
                  </p:cond>
                </p:stCondLst>
                <p:endSync evt="end" delay="0">
                  <p:rtn val="all"/>
                </p:endSync>
                <p:childTnLst>
                  <p:par>
                    <p:cTn id="117" fill="hold" nodeType="clickPar">
                      <p:stCondLst>
                        <p:cond delay="0"/>
                      </p:stCondLst>
                      <p:childTnLst>
                        <p:par>
                          <p:cTn id="118" fill="hold" nodeType="withGroup">
                            <p:stCondLst>
                              <p:cond delay="0"/>
                            </p:stCondLst>
                            <p:childTnLst>
                              <p:par>
                                <p:cTn id="119" presetID="1" presetClass="entr" presetSubtype="0" fill="hold" grpId="0" nodeType="clickEffect">
                                  <p:stCondLst>
                                    <p:cond delay="0"/>
                                  </p:stCondLst>
                                  <p:childTnLst>
                                    <p:set>
                                      <p:cBhvr>
                                        <p:cTn id="120" dur="1" fill="hold">
                                          <p:stCondLst>
                                            <p:cond delay="0"/>
                                          </p:stCondLst>
                                        </p:cTn>
                                        <p:tgtEl>
                                          <p:spTgt spid="14"/>
                                        </p:tgtEl>
                                        <p:attrNameLst>
                                          <p:attrName>style.visibility</p:attrName>
                                        </p:attrNameLst>
                                      </p:cBhvr>
                                      <p:to>
                                        <p:strVal val="visible"/>
                                      </p:to>
                                    </p:set>
                                  </p:childTnLst>
                                </p:cTn>
                              </p:par>
                              <p:par>
                                <p:cTn id="121" presetID="19" presetClass="emph" presetSubtype="0" fill="hold" grpId="0" nodeType="withEffect">
                                  <p:stCondLst>
                                    <p:cond delay="0"/>
                                  </p:stCondLst>
                                  <p:childTnLst>
                                    <p:animClr clrSpc="rgb" dir="cw">
                                      <p:cBhvr override="childStyle">
                                        <p:cTn id="122" dur="100" fill="hold"/>
                                        <p:tgtEl>
                                          <p:spTgt spid="29"/>
                                        </p:tgtEl>
                                        <p:attrNameLst>
                                          <p:attrName>style.color</p:attrName>
                                        </p:attrNameLst>
                                      </p:cBhvr>
                                      <p:to>
                                        <a:srgbClr val="649665"/>
                                      </p:to>
                                    </p:animClr>
                                    <p:animClr clrSpc="rgb" dir="cw">
                                      <p:cBhvr>
                                        <p:cTn id="123" dur="100" fill="hold"/>
                                        <p:tgtEl>
                                          <p:spTgt spid="29"/>
                                        </p:tgtEl>
                                        <p:attrNameLst>
                                          <p:attrName>fillcolor</p:attrName>
                                        </p:attrNameLst>
                                      </p:cBhvr>
                                      <p:to>
                                        <a:srgbClr val="649665"/>
                                      </p:to>
                                    </p:animClr>
                                    <p:set>
                                      <p:cBhvr>
                                        <p:cTn id="124" dur="100" fill="hold"/>
                                        <p:tgtEl>
                                          <p:spTgt spid="29"/>
                                        </p:tgtEl>
                                        <p:attrNameLst>
                                          <p:attrName>fill.type</p:attrName>
                                        </p:attrNameLst>
                                      </p:cBhvr>
                                      <p:to>
                                        <p:strVal val="solid"/>
                                      </p:to>
                                    </p:set>
                                    <p:set>
                                      <p:cBhvr>
                                        <p:cTn id="125" dur="100" fill="hold"/>
                                        <p:tgtEl>
                                          <p:spTgt spid="29"/>
                                        </p:tgtEl>
                                        <p:attrNameLst>
                                          <p:attrName>fill.on</p:attrName>
                                        </p:attrNameLst>
                                      </p:cBhvr>
                                      <p:to>
                                        <p:strVal val="true"/>
                                      </p:to>
                                    </p:set>
                                  </p:childTnLst>
                                </p:cTn>
                              </p:par>
                            </p:childTnLst>
                          </p:cTn>
                        </p:par>
                      </p:childTnLst>
                    </p:cTn>
                  </p:par>
                  <p:par>
                    <p:cTn id="126" fill="hold" nodeType="clickPar">
                      <p:stCondLst>
                        <p:cond delay="indefinite"/>
                      </p:stCondLst>
                      <p:childTnLst>
                        <p:par>
                          <p:cTn id="127" fill="hold" nodeType="withGroup">
                            <p:stCondLst>
                              <p:cond delay="0"/>
                            </p:stCondLst>
                            <p:childTnLst>
                              <p:par>
                                <p:cTn id="128" presetID="1" presetClass="exit" presetSubtype="0" fill="hold" grpId="1" nodeType="clickEffect">
                                  <p:stCondLst>
                                    <p:cond delay="0"/>
                                  </p:stCondLst>
                                  <p:childTnLst>
                                    <p:set>
                                      <p:cBhvr>
                                        <p:cTn id="129" dur="1" fill="hold">
                                          <p:stCondLst>
                                            <p:cond delay="0"/>
                                          </p:stCondLst>
                                        </p:cTn>
                                        <p:tgtEl>
                                          <p:spTgt spid="14"/>
                                        </p:tgtEl>
                                        <p:attrNameLst>
                                          <p:attrName>style.visibility</p:attrName>
                                        </p:attrNameLst>
                                      </p:cBhvr>
                                      <p:to>
                                        <p:strVal val="hidden"/>
                                      </p:to>
                                    </p:set>
                                  </p:childTnLst>
                                </p:cTn>
                              </p:par>
                              <p:par>
                                <p:cTn id="130" presetID="19" presetClass="emph" presetSubtype="0" fill="hold" grpId="1" nodeType="withEffect">
                                  <p:stCondLst>
                                    <p:cond delay="0"/>
                                  </p:stCondLst>
                                  <p:childTnLst>
                                    <p:animClr clrSpc="rgb" dir="cw">
                                      <p:cBhvr override="childStyle">
                                        <p:cTn id="131" dur="100" fill="hold"/>
                                        <p:tgtEl>
                                          <p:spTgt spid="29"/>
                                        </p:tgtEl>
                                        <p:attrNameLst>
                                          <p:attrName>style.color</p:attrName>
                                        </p:attrNameLst>
                                      </p:cBhvr>
                                      <p:to>
                                        <a:srgbClr val="E16161"/>
                                      </p:to>
                                    </p:animClr>
                                    <p:animClr clrSpc="rgb" dir="cw">
                                      <p:cBhvr>
                                        <p:cTn id="132" dur="100" fill="hold"/>
                                        <p:tgtEl>
                                          <p:spTgt spid="29"/>
                                        </p:tgtEl>
                                        <p:attrNameLst>
                                          <p:attrName>fillcolor</p:attrName>
                                        </p:attrNameLst>
                                      </p:cBhvr>
                                      <p:to>
                                        <a:srgbClr val="E16161"/>
                                      </p:to>
                                    </p:animClr>
                                    <p:set>
                                      <p:cBhvr>
                                        <p:cTn id="133" dur="100" fill="hold"/>
                                        <p:tgtEl>
                                          <p:spTgt spid="29"/>
                                        </p:tgtEl>
                                        <p:attrNameLst>
                                          <p:attrName>fill.type</p:attrName>
                                        </p:attrNameLst>
                                      </p:cBhvr>
                                      <p:to>
                                        <p:strVal val="solid"/>
                                      </p:to>
                                    </p:set>
                                    <p:set>
                                      <p:cBhvr>
                                        <p:cTn id="134" dur="100" fill="hold"/>
                                        <p:tgtEl>
                                          <p:spTgt spid="29"/>
                                        </p:tgtEl>
                                        <p:attrNameLst>
                                          <p:attrName>fill.on</p:attrName>
                                        </p:attrNameLst>
                                      </p:cBhvr>
                                      <p:to>
                                        <p:strVal val="true"/>
                                      </p:to>
                                    </p:set>
                                  </p:childTnLst>
                                </p:cTn>
                              </p:par>
                            </p:childTnLst>
                          </p:cTn>
                        </p:par>
                      </p:childTnLst>
                    </p:cTn>
                  </p:par>
                </p:childTnLst>
              </p:cTn>
              <p:nextCondLst>
                <p:cond evt="onClick" delay="0">
                  <p:tgtEl>
                    <p:spTgt spid="29"/>
                  </p:tgtEl>
                </p:cond>
              </p:nextCondLst>
            </p:seq>
          </p:childTnLst>
        </p:cTn>
      </p:par>
    </p:tnLst>
    <p:bldLst>
      <p:bldP spid="28" grpId="0" animBg="1"/>
      <p:bldP spid="28" grpId="1" animBg="1"/>
      <p:bldP spid="27" grpId="0" animBg="1"/>
      <p:bldP spid="27" grpId="1" animBg="1"/>
      <p:bldP spid="24" grpId="0" animBg="1"/>
      <p:bldP spid="24" grpId="1" animBg="1"/>
      <p:bldP spid="25" grpId="0" animBg="1"/>
      <p:bldP spid="25" grpId="1" animBg="1"/>
      <p:bldP spid="26" grpId="0" animBg="1"/>
      <p:bldP spid="26" grpId="1" animBg="1"/>
      <p:bldP spid="7" grpId="0" animBg="1"/>
      <p:bldP spid="7" grpId="1" animBg="1"/>
      <p:bldP spid="29" grpId="0" animBg="1"/>
      <p:bldP spid="29" grpId="1" animBg="1"/>
      <p:bldP spid="8" grpId="0" animBg="1"/>
      <p:bldP spid="8" grpId="1" animBg="1"/>
      <p:bldP spid="9" grpId="0" animBg="1"/>
      <p:bldP spid="9" grpId="1" animBg="1"/>
      <p:bldP spid="10" grpId="0" animBg="1"/>
      <p:bldP spid="10" grpId="1" animBg="1"/>
      <p:bldP spid="12" grpId="0" animBg="1"/>
      <p:bldP spid="12" grpId="1" animBg="1"/>
      <p:bldP spid="13" grpId="0" animBg="1"/>
      <p:bldP spid="13" grpId="1" animBg="1"/>
      <p:bldP spid="14" grpId="0" animBg="1"/>
      <p:bldP spid="14" grpId="1" animBg="1"/>
      <p:bldP spid="15" grpId="0" animBg="1"/>
      <p:bldP spid="1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4A695-7D53-4589-8CE2-1517BB777857}"/>
              </a:ext>
            </a:extLst>
          </p:cNvPr>
          <p:cNvSpPr>
            <a:spLocks noGrp="1"/>
          </p:cNvSpPr>
          <p:nvPr>
            <p:ph type="title"/>
          </p:nvPr>
        </p:nvSpPr>
        <p:spPr>
          <a:xfrm>
            <a:off x="838200" y="1981890"/>
            <a:ext cx="10515600" cy="1325563"/>
          </a:xfrm>
        </p:spPr>
        <p:txBody>
          <a:bodyPr>
            <a:normAutofit fontScale="90000"/>
          </a:bodyPr>
          <a:lstStyle/>
          <a:p>
            <a:br>
              <a:rPr lang="en-GB" dirty="0">
                <a:solidFill>
                  <a:srgbClr val="0563C1"/>
                </a:solidFill>
                <a:hlinkClick r:id="rId2">
                  <a:extLst>
                    <a:ext uri="{A12FA001-AC4F-418D-AE19-62706E023703}">
                      <ahyp:hlinkClr xmlns:ahyp="http://schemas.microsoft.com/office/drawing/2018/hyperlinkcolor" val="tx"/>
                    </a:ext>
                  </a:extLst>
                </a:hlinkClick>
              </a:rPr>
            </a:br>
            <a:br>
              <a:rPr lang="en-GB" dirty="0">
                <a:solidFill>
                  <a:srgbClr val="0563C1"/>
                </a:solidFill>
                <a:hlinkClick r:id="rId2">
                  <a:extLst>
                    <a:ext uri="{A12FA001-AC4F-418D-AE19-62706E023703}">
                      <ahyp:hlinkClr xmlns:ahyp="http://schemas.microsoft.com/office/drawing/2018/hyperlinkcolor" val="tx"/>
                    </a:ext>
                  </a:extLst>
                </a:hlinkClick>
              </a:rPr>
            </a:br>
            <a:r>
              <a:rPr lang="en-GB" dirty="0">
                <a:solidFill>
                  <a:srgbClr val="0563C1"/>
                </a:solidFill>
                <a:hlinkClick r:id="rId2">
                  <a:extLst>
                    <a:ext uri="{A12FA001-AC4F-418D-AE19-62706E023703}">
                      <ahyp:hlinkClr xmlns:ahyp="http://schemas.microsoft.com/office/drawing/2018/hyperlinkcolor" val="tx"/>
                    </a:ext>
                  </a:extLst>
                </a:hlinkClick>
              </a:rPr>
              <a:t>https://classroom.thenational.academy/lessons/what-are-the-features-of-a-drainage-basin-64rp2d?step=2&amp;activity=video</a:t>
            </a:r>
            <a:br>
              <a:rPr lang="en-GB" dirty="0"/>
            </a:br>
            <a:endParaRPr lang="en-GB" dirty="0"/>
          </a:p>
        </p:txBody>
      </p:sp>
      <p:sp>
        <p:nvSpPr>
          <p:cNvPr id="3" name="TextBox 2">
            <a:extLst>
              <a:ext uri="{FF2B5EF4-FFF2-40B4-BE49-F238E27FC236}">
                <a16:creationId xmlns:a16="http://schemas.microsoft.com/office/drawing/2014/main" id="{F9457DEA-65A6-4066-80BB-8E9E2E85DCA9}"/>
              </a:ext>
            </a:extLst>
          </p:cNvPr>
          <p:cNvSpPr txBox="1"/>
          <p:nvPr/>
        </p:nvSpPr>
        <p:spPr>
          <a:xfrm>
            <a:off x="993913" y="689113"/>
            <a:ext cx="8083826" cy="923330"/>
          </a:xfrm>
          <a:prstGeom prst="rect">
            <a:avLst/>
          </a:prstGeom>
          <a:noFill/>
        </p:spPr>
        <p:txBody>
          <a:bodyPr wrap="square" rtlCol="0">
            <a:spAutoFit/>
          </a:bodyPr>
          <a:lstStyle/>
          <a:p>
            <a:r>
              <a:rPr lang="en-GB" dirty="0"/>
              <a:t>Watch the Oak Academy video</a:t>
            </a:r>
          </a:p>
          <a:p>
            <a:endParaRPr lang="en-GB" dirty="0"/>
          </a:p>
          <a:p>
            <a:r>
              <a:rPr lang="en-GB" dirty="0"/>
              <a:t>Please do not do the quiz at the start but you can try the quiz at the end. </a:t>
            </a:r>
          </a:p>
        </p:txBody>
      </p:sp>
      <p:sp>
        <p:nvSpPr>
          <p:cNvPr id="4" name="TextBox 3">
            <a:extLst>
              <a:ext uri="{FF2B5EF4-FFF2-40B4-BE49-F238E27FC236}">
                <a16:creationId xmlns:a16="http://schemas.microsoft.com/office/drawing/2014/main" id="{70A3DD7E-AF12-46A7-8461-BCB77C7C3E92}"/>
              </a:ext>
            </a:extLst>
          </p:cNvPr>
          <p:cNvSpPr txBox="1"/>
          <p:nvPr/>
        </p:nvSpPr>
        <p:spPr>
          <a:xfrm>
            <a:off x="993913" y="4306957"/>
            <a:ext cx="7593496" cy="923330"/>
          </a:xfrm>
          <a:prstGeom prst="rect">
            <a:avLst/>
          </a:prstGeom>
          <a:noFill/>
        </p:spPr>
        <p:txBody>
          <a:bodyPr wrap="square" rtlCol="0">
            <a:spAutoFit/>
          </a:bodyPr>
          <a:lstStyle/>
          <a:p>
            <a:r>
              <a:rPr lang="en-GB" b="1" dirty="0">
                <a:solidFill>
                  <a:srgbClr val="FF0000"/>
                </a:solidFill>
              </a:rPr>
              <a:t>You can either draw a drainage basin or make a model of a drainage basin.  I have uploaded a template onto the class page.  I would love to see pictures of your work!</a:t>
            </a:r>
          </a:p>
        </p:txBody>
      </p:sp>
    </p:spTree>
    <p:extLst>
      <p:ext uri="{BB962C8B-B14F-4D97-AF65-F5344CB8AC3E}">
        <p14:creationId xmlns:p14="http://schemas.microsoft.com/office/powerpoint/2010/main" val="17353940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230</TotalTime>
  <Words>720</Words>
  <Application>Microsoft Office PowerPoint</Application>
  <PresentationFormat>Widescreen</PresentationFormat>
  <Paragraphs>67</Paragraphs>
  <Slides>13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Calibri Light</vt:lpstr>
      <vt:lpstr>Times New Roman</vt:lpstr>
      <vt:lpstr>Twinkl Light</vt:lpstr>
      <vt:lpstr>Twinkl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https://classroom.thenational.academy/lessons/what-are-the-features-of-a-drainage-basin-64rp2d?step=2&amp;activity=video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Hayley Excell</dc:creator>
  <cp:lastModifiedBy>Hayley Excell</cp:lastModifiedBy>
  <cp:revision>7</cp:revision>
  <dcterms:created xsi:type="dcterms:W3CDTF">2020-12-07T12:01:21Z</dcterms:created>
  <dcterms:modified xsi:type="dcterms:W3CDTF">2021-01-08T19:24:56Z</dcterms:modified>
</cp:coreProperties>
</file>