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3" r:id="rId2"/>
    <p:sldId id="324" r:id="rId3"/>
    <p:sldId id="325" r:id="rId4"/>
    <p:sldId id="326" r:id="rId5"/>
    <p:sldId id="327" r:id="rId6"/>
    <p:sldId id="329" r:id="rId7"/>
    <p:sldId id="328" r:id="rId8"/>
    <p:sldId id="315" r:id="rId9"/>
    <p:sldId id="316" r:id="rId10"/>
    <p:sldId id="33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67" d="100"/>
          <a:sy n="67" d="100"/>
        </p:scale>
        <p:origin x="90" y="4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FD4D1-7D75-42C3-85DF-0C06DE7CB2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796DF8-8160-4D47-BA85-1882A36061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C8ACD7-5C8E-4D51-9723-8DA5AA89B799}"/>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87789055-35E7-42D6-BAEA-EDCAFF002B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DBC2CA-D9DA-44A2-81EB-67F46AD988BD}"/>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426918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4E82-123E-4A58-956E-00C10ACFAF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907EE-316E-4589-A5E2-608FB19E2E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A83401-E7C6-4F16-9465-B092D216FE11}"/>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2F7BECEC-BCF9-44B8-AE2D-FE84EA216E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0328DB-CDD3-4C89-A8EC-4BEB337F2418}"/>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1615701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5875-9474-4C89-833F-DFC62A8AD2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97CB2F-4DDD-4420-AE5D-FA7754745F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531409-FCB1-408F-8B2A-CC202439DBA1}"/>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BDB76D30-FD5F-4B7D-82EB-123F976627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052836-1D3E-474C-86D7-8794C76DA290}"/>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874971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17F41-E510-42E5-BE91-C4DA0E529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9BC954-9349-4D9C-9D79-438F4A8E36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9CB973-B642-441E-85F0-DCE5AE1E7D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849CA6E-8936-497A-B06E-FADB0094D41D}"/>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6" name="Footer Placeholder 5">
            <a:extLst>
              <a:ext uri="{FF2B5EF4-FFF2-40B4-BE49-F238E27FC236}">
                <a16:creationId xmlns:a16="http://schemas.microsoft.com/office/drawing/2014/main" id="{C1130502-114E-4A65-A29C-6222415F74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94089F-C7AD-4492-9E80-345DCFBD1862}"/>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3751084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4975F-DC4B-4413-9323-BA62DD868D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F7A384-E330-4A0E-8F10-BE950DC7BB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6B50BE-E3E6-44C7-86C3-D1B0EF2C9B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CC479B-6883-4CB4-8E13-F3EEAAFFD1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2861F5-3CC9-4CEC-B260-D4D318BF56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C710310-A485-4EEC-92FC-ABD7D1FCF57E}"/>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8" name="Footer Placeholder 7">
            <a:extLst>
              <a:ext uri="{FF2B5EF4-FFF2-40B4-BE49-F238E27FC236}">
                <a16:creationId xmlns:a16="http://schemas.microsoft.com/office/drawing/2014/main" id="{C858EB68-124E-42F9-B6FE-360755CA4F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AB19C5-0A20-4F6C-AE14-82CD1E945A76}"/>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3951907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10D07-1908-43FE-B677-8D29154228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949C76-DA30-4C0B-9BBE-D3E1C50E9564}"/>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4" name="Footer Placeholder 3">
            <a:extLst>
              <a:ext uri="{FF2B5EF4-FFF2-40B4-BE49-F238E27FC236}">
                <a16:creationId xmlns:a16="http://schemas.microsoft.com/office/drawing/2014/main" id="{3D5A13CE-2C36-49EE-B993-5C0DCCD962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1332CD-E503-4AC2-B037-6E2EDBE8EC72}"/>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1543011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A2B1F9-0AAF-47B4-B38A-33D00407C9F4}"/>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3" name="Footer Placeholder 2">
            <a:extLst>
              <a:ext uri="{FF2B5EF4-FFF2-40B4-BE49-F238E27FC236}">
                <a16:creationId xmlns:a16="http://schemas.microsoft.com/office/drawing/2014/main" id="{7FA4B422-DE41-4E28-B98B-2B53ADB2A45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76BCF41-9226-42BD-B54A-7885A9B14197}"/>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113876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76429-24B9-4DD4-8CE9-1AFA131BA4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B2B165-F25B-47F3-B5B1-C3C77FC63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1A9B33-7CF9-47E8-B2CF-E61071D5F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E0CDE7-4328-404C-A8E0-00AA4F12400D}"/>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6" name="Footer Placeholder 5">
            <a:extLst>
              <a:ext uri="{FF2B5EF4-FFF2-40B4-BE49-F238E27FC236}">
                <a16:creationId xmlns:a16="http://schemas.microsoft.com/office/drawing/2014/main" id="{7B43DED2-8224-459A-BB2B-DBED10D65A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894D6D-14B5-4608-A016-2C384F8438B8}"/>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2289088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DCEF-70E8-4483-901D-71C1BEDADF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82BD522-CFB2-47FC-897B-D035619E74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6066EE-FBFD-41CC-BD88-0444992ABA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365964-7840-47FB-A498-1B8BD9013019}"/>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6" name="Footer Placeholder 5">
            <a:extLst>
              <a:ext uri="{FF2B5EF4-FFF2-40B4-BE49-F238E27FC236}">
                <a16:creationId xmlns:a16="http://schemas.microsoft.com/office/drawing/2014/main" id="{C1F78856-2AA2-424F-8A23-D84D0BDBE3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5C797A-DDFD-4F18-B1F0-996F9F8E3532}"/>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4276558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66285-8E4A-4146-9932-B202BE9967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CCDBE5-F3A2-4831-BD44-4E8486B8CD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D5018D-BA27-4F4B-A232-4E6148CA9A98}"/>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E851A7CD-5A78-4098-A398-EF7C2A3A49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617C6E-2310-4B12-968C-85A0A921B62D}"/>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227496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94F5E1-21AC-4AAA-9198-6915C8E428F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65FA1C-F05F-498A-9406-C3D52295D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FF66CC-4934-4376-BD29-4202EE7B9DAE}"/>
              </a:ext>
            </a:extLst>
          </p:cNvPr>
          <p:cNvSpPr>
            <a:spLocks noGrp="1"/>
          </p:cNvSpPr>
          <p:nvPr>
            <p:ph type="dt" sz="half" idx="10"/>
          </p:nvPr>
        </p:nvSpPr>
        <p:spPr/>
        <p:txBody>
          <a:body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D5F51AD9-9980-41B0-B6D8-674E75A5B4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AA6E76-C26B-47F1-9AE3-9D4A60109D13}"/>
              </a:ext>
            </a:extLst>
          </p:cNvPr>
          <p:cNvSpPr>
            <a:spLocks noGrp="1"/>
          </p:cNvSpPr>
          <p:nvPr>
            <p:ph type="sldNum" sz="quarter" idx="12"/>
          </p:nvPr>
        </p:nvSpPr>
        <p:spPr/>
        <p:txBody>
          <a:bodyPr/>
          <a:lstStyle/>
          <a:p>
            <a:fld id="{EF6AF141-54C2-4EB2-8EB2-F13A242B1562}" type="slidenum">
              <a:rPr lang="en-GB" smtClean="0"/>
              <a:t>‹#›</a:t>
            </a:fld>
            <a:endParaRPr lang="en-GB"/>
          </a:p>
        </p:txBody>
      </p:sp>
    </p:spTree>
    <p:extLst>
      <p:ext uri="{BB962C8B-B14F-4D97-AF65-F5344CB8AC3E}">
        <p14:creationId xmlns:p14="http://schemas.microsoft.com/office/powerpoint/2010/main" val="1917179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792694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39831A-F5BE-4612-B526-52397EBAA3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8BA237-3A6E-4702-B409-CA387374FC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C7C131-6B93-48BB-A52B-16C297B84D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7D7B04-6081-4136-8D7F-300BF9C8C3BD}" type="datetimeFigureOut">
              <a:rPr lang="en-GB" smtClean="0"/>
              <a:t>06/01/2021</a:t>
            </a:fld>
            <a:endParaRPr lang="en-GB"/>
          </a:p>
        </p:txBody>
      </p:sp>
      <p:sp>
        <p:nvSpPr>
          <p:cNvPr id="5" name="Footer Placeholder 4">
            <a:extLst>
              <a:ext uri="{FF2B5EF4-FFF2-40B4-BE49-F238E27FC236}">
                <a16:creationId xmlns:a16="http://schemas.microsoft.com/office/drawing/2014/main" id="{5E2D630C-6D95-40F5-8121-D3B1AA3719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CC91E5A-F788-415E-986B-7A26871BBE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6AF141-54C2-4EB2-8EB2-F13A242B1562}" type="slidenum">
              <a:rPr lang="en-GB" smtClean="0"/>
              <a:t>‹#›</a:t>
            </a:fld>
            <a:endParaRPr lang="en-GB"/>
          </a:p>
        </p:txBody>
      </p:sp>
    </p:spTree>
    <p:extLst>
      <p:ext uri="{BB962C8B-B14F-4D97-AF65-F5344CB8AC3E}">
        <p14:creationId xmlns:p14="http://schemas.microsoft.com/office/powerpoint/2010/main" val="3280695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14.pn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a85Qepkt6J0"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Water Resistance</a:t>
            </a:r>
          </a:p>
        </p:txBody>
      </p:sp>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242" r="22496" b="35240"/>
          <a:stretch/>
        </p:blipFill>
        <p:spPr>
          <a:xfrm>
            <a:off x="2279652" y="1629175"/>
            <a:ext cx="7632699" cy="4679550"/>
          </a:xfrm>
          <a:prstGeom prst="rect">
            <a:avLst/>
          </a:prstGeom>
        </p:spPr>
      </p:pic>
      <p:sp>
        <p:nvSpPr>
          <p:cNvPr id="21" name="Rectangle 20">
            <a:extLst>
              <a:ext uri="{FF2B5EF4-FFF2-40B4-BE49-F238E27FC236}">
                <a16:creationId xmlns:a16="http://schemas.microsoft.com/office/drawing/2014/main" id="{E575FCB5-7A06-479E-B113-2EFB5FEA8CCB}"/>
              </a:ext>
            </a:extLst>
          </p:cNvPr>
          <p:cNvSpPr/>
          <p:nvPr/>
        </p:nvSpPr>
        <p:spPr>
          <a:xfrm>
            <a:off x="2279651" y="2634264"/>
            <a:ext cx="2710563" cy="2764465"/>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How does it feel to walk through deep water?</a:t>
            </a:r>
          </a:p>
          <a:p>
            <a:pPr algn="ctr">
              <a:lnSpc>
                <a:spcPct val="100000"/>
              </a:lnSpc>
              <a:buFont typeface="Arial" panose="020B0604020202020204" pitchFamily="34" charset="0"/>
              <a:buNone/>
            </a:pPr>
            <a:endParaRPr lang="en-GB" altLang="en-US" dirty="0">
              <a:solidFill>
                <a:schemeClr val="tx1"/>
              </a:solidFill>
            </a:endParaRPr>
          </a:p>
          <a:p>
            <a:pPr algn="ctr">
              <a:lnSpc>
                <a:spcPct val="100000"/>
              </a:lnSpc>
              <a:buFont typeface="Arial" panose="020B0604020202020204" pitchFamily="34" charset="0"/>
              <a:buNone/>
            </a:pPr>
            <a:r>
              <a:rPr lang="en-GB" altLang="en-US" dirty="0">
                <a:solidFill>
                  <a:schemeClr val="tx1"/>
                </a:solidFill>
              </a:rPr>
              <a:t>Think of some words and phrases to describe the feeling.</a:t>
            </a:r>
          </a:p>
          <a:p>
            <a:pPr algn="ctr">
              <a:lnSpc>
                <a:spcPct val="100000"/>
              </a:lnSpc>
              <a:buFont typeface="Arial" panose="020B0604020202020204" pitchFamily="34" charset="0"/>
              <a:buNone/>
            </a:pPr>
            <a:endParaRPr lang="en-GB" altLang="en-US" dirty="0">
              <a:solidFill>
                <a:schemeClr val="tx1"/>
              </a:solidFill>
            </a:endParaRPr>
          </a:p>
          <a:p>
            <a:pPr algn="ctr">
              <a:lnSpc>
                <a:spcPct val="100000"/>
              </a:lnSpc>
              <a:buFont typeface="Arial" panose="020B0604020202020204" pitchFamily="34" charset="0"/>
              <a:buNone/>
            </a:pPr>
            <a:endParaRPr lang="en-GB" altLang="en-US" dirty="0">
              <a:solidFill>
                <a:schemeClr val="tx1"/>
              </a:solidFill>
            </a:endParaRPr>
          </a:p>
        </p:txBody>
      </p:sp>
    </p:spTree>
    <p:extLst>
      <p:ext uri="{BB962C8B-B14F-4D97-AF65-F5344CB8AC3E}">
        <p14:creationId xmlns:p14="http://schemas.microsoft.com/office/powerpoint/2010/main" val="280857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Water Resistance</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853"/>
          <a:stretch/>
        </p:blipFill>
        <p:spPr>
          <a:xfrm>
            <a:off x="2279650" y="1629175"/>
            <a:ext cx="7632700" cy="4679550"/>
          </a:xfrm>
          <a:prstGeom prst="rect">
            <a:avLst/>
          </a:prstGeom>
        </p:spPr>
      </p:pic>
      <p:sp>
        <p:nvSpPr>
          <p:cNvPr id="21" name="Rectangle 20">
            <a:extLst>
              <a:ext uri="{FF2B5EF4-FFF2-40B4-BE49-F238E27FC236}">
                <a16:creationId xmlns:a16="http://schemas.microsoft.com/office/drawing/2014/main" id="{E575FCB5-7A06-479E-B113-2EFB5FEA8CCB}"/>
              </a:ext>
            </a:extLst>
          </p:cNvPr>
          <p:cNvSpPr/>
          <p:nvPr/>
        </p:nvSpPr>
        <p:spPr>
          <a:xfrm>
            <a:off x="2279651" y="1844676"/>
            <a:ext cx="5902325" cy="1108983"/>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If you have ever walked through water, you will have felt the effects of </a:t>
            </a:r>
            <a:r>
              <a:rPr lang="en-GB" altLang="en-US" b="1" dirty="0">
                <a:solidFill>
                  <a:schemeClr val="tx1"/>
                </a:solidFill>
              </a:rPr>
              <a:t>water resistance</a:t>
            </a:r>
            <a:r>
              <a:rPr lang="en-GB" altLang="en-US" dirty="0">
                <a:solidFill>
                  <a:schemeClr val="tx1"/>
                </a:solidFill>
              </a:rPr>
              <a:t> pushing against you.</a:t>
            </a:r>
          </a:p>
        </p:txBody>
      </p:sp>
      <p:pic>
        <p:nvPicPr>
          <p:cNvPr id="6" name="Picture 5">
            <a:extLst>
              <a:ext uri="{FF2B5EF4-FFF2-40B4-BE49-F238E27FC236}">
                <a16:creationId xmlns:a16="http://schemas.microsoft.com/office/drawing/2014/main" id="{580FA17D-5886-43EB-AF03-9D27B90070E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092477" y="3429000"/>
            <a:ext cx="4738210" cy="2807514"/>
          </a:xfrm>
          <a:prstGeom prst="rect">
            <a:avLst/>
          </a:prstGeom>
        </p:spPr>
      </p:pic>
      <p:sp>
        <p:nvSpPr>
          <p:cNvPr id="23" name="Rectangle 22">
            <a:extLst>
              <a:ext uri="{FF2B5EF4-FFF2-40B4-BE49-F238E27FC236}">
                <a16:creationId xmlns:a16="http://schemas.microsoft.com/office/drawing/2014/main" id="{08B2392E-2CA3-4DC8-BB58-A2F38D2B877B}"/>
              </a:ext>
            </a:extLst>
          </p:cNvPr>
          <p:cNvSpPr/>
          <p:nvPr/>
        </p:nvSpPr>
        <p:spPr>
          <a:xfrm>
            <a:off x="2279651" y="3265128"/>
            <a:ext cx="2654300" cy="2731953"/>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Whenever an object moves through water, it experiences the force of water resistance. Water resistance </a:t>
            </a:r>
            <a:r>
              <a:rPr lang="en-GB" altLang="en-US" b="1" dirty="0">
                <a:solidFill>
                  <a:schemeClr val="tx1"/>
                </a:solidFill>
              </a:rPr>
              <a:t>pushes</a:t>
            </a:r>
            <a:r>
              <a:rPr lang="en-GB" altLang="en-US" dirty="0">
                <a:solidFill>
                  <a:schemeClr val="tx1"/>
                </a:solidFill>
              </a:rPr>
              <a:t> against objects, making it hard for them to move through water.</a:t>
            </a:r>
          </a:p>
        </p:txBody>
      </p:sp>
      <p:sp>
        <p:nvSpPr>
          <p:cNvPr id="9" name="Arrow: Right 8">
            <a:extLst>
              <a:ext uri="{FF2B5EF4-FFF2-40B4-BE49-F238E27FC236}">
                <a16:creationId xmlns:a16="http://schemas.microsoft.com/office/drawing/2014/main" id="{C1CB288E-4F7B-4464-981B-50C1CC806CB6}"/>
              </a:ext>
            </a:extLst>
          </p:cNvPr>
          <p:cNvSpPr/>
          <p:nvPr/>
        </p:nvSpPr>
        <p:spPr>
          <a:xfrm rot="21103378">
            <a:off x="5343526" y="4038600"/>
            <a:ext cx="1685925" cy="381000"/>
          </a:xfrm>
          <a:prstGeom prst="righ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Arrow: Right 24">
            <a:extLst>
              <a:ext uri="{FF2B5EF4-FFF2-40B4-BE49-F238E27FC236}">
                <a16:creationId xmlns:a16="http://schemas.microsoft.com/office/drawing/2014/main" id="{6BF762C4-4EFD-4652-A7E5-1BB3B5899864}"/>
              </a:ext>
            </a:extLst>
          </p:cNvPr>
          <p:cNvSpPr/>
          <p:nvPr/>
        </p:nvSpPr>
        <p:spPr>
          <a:xfrm rot="9959325">
            <a:off x="8520980" y="3528103"/>
            <a:ext cx="904794" cy="381000"/>
          </a:xfrm>
          <a:prstGeom prst="righ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8460047-096B-4E23-ABC2-67B3768668C5}"/>
              </a:ext>
            </a:extLst>
          </p:cNvPr>
          <p:cNvSpPr txBox="1"/>
          <p:nvPr/>
        </p:nvSpPr>
        <p:spPr>
          <a:xfrm rot="21066291">
            <a:off x="5097553" y="3617765"/>
            <a:ext cx="1933170" cy="369332"/>
          </a:xfrm>
          <a:prstGeom prst="rect">
            <a:avLst/>
          </a:prstGeom>
          <a:noFill/>
        </p:spPr>
        <p:txBody>
          <a:bodyPr wrap="square" rtlCol="0">
            <a:spAutoFit/>
          </a:bodyPr>
          <a:lstStyle/>
          <a:p>
            <a:r>
              <a:rPr lang="en-GB" b="1" dirty="0">
                <a:ln>
                  <a:solidFill>
                    <a:sysClr val="windowText" lastClr="000000"/>
                  </a:solidFill>
                </a:ln>
                <a:solidFill>
                  <a:schemeClr val="bg1"/>
                </a:solidFill>
              </a:rPr>
              <a:t>swimmer’s force</a:t>
            </a:r>
          </a:p>
        </p:txBody>
      </p:sp>
      <p:sp>
        <p:nvSpPr>
          <p:cNvPr id="26" name="TextBox 25">
            <a:extLst>
              <a:ext uri="{FF2B5EF4-FFF2-40B4-BE49-F238E27FC236}">
                <a16:creationId xmlns:a16="http://schemas.microsoft.com/office/drawing/2014/main" id="{B4CAD7F6-4362-40CD-8954-045A2A49955B}"/>
              </a:ext>
            </a:extLst>
          </p:cNvPr>
          <p:cNvSpPr txBox="1"/>
          <p:nvPr/>
        </p:nvSpPr>
        <p:spPr>
          <a:xfrm rot="20924656">
            <a:off x="7910381" y="3104721"/>
            <a:ext cx="1933170"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water resistance</a:t>
            </a:r>
          </a:p>
        </p:txBody>
      </p:sp>
      <p:sp>
        <p:nvSpPr>
          <p:cNvPr id="27" name="Rectangle 26">
            <a:extLst>
              <a:ext uri="{FF2B5EF4-FFF2-40B4-BE49-F238E27FC236}">
                <a16:creationId xmlns:a16="http://schemas.microsoft.com/office/drawing/2014/main" id="{4B9853C6-1560-422C-B09E-7E3B6D399E72}"/>
              </a:ext>
            </a:extLst>
          </p:cNvPr>
          <p:cNvSpPr/>
          <p:nvPr/>
        </p:nvSpPr>
        <p:spPr>
          <a:xfrm>
            <a:off x="2278538" y="3137720"/>
            <a:ext cx="2654300" cy="2986767"/>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dirty="0">
                <a:solidFill>
                  <a:schemeClr val="tx1"/>
                </a:solidFill>
              </a:rPr>
              <a:t>However, this also helps you to swim, as when you push against the water with your hands, the water resistance pushes back and helps you to move forward, like using oars to push against the water to row a boat.</a:t>
            </a:r>
            <a:endParaRPr lang="en-GB" altLang="en-US" dirty="0">
              <a:solidFill>
                <a:schemeClr val="tx1"/>
              </a:solidFill>
            </a:endParaRPr>
          </a:p>
        </p:txBody>
      </p:sp>
    </p:spTree>
    <p:extLst>
      <p:ext uri="{BB962C8B-B14F-4D97-AF65-F5344CB8AC3E}">
        <p14:creationId xmlns:p14="http://schemas.microsoft.com/office/powerpoint/2010/main" val="142008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2" fill="hold" grpId="1" nodeType="clickEffect">
                                  <p:stCondLst>
                                    <p:cond delay="0"/>
                                  </p:stCondLst>
                                  <p:childTnLst>
                                    <p:animEffect transition="out" filter="wipe(right)">
                                      <p:cBhvr>
                                        <p:cTn id="16" dur="500"/>
                                        <p:tgtEl>
                                          <p:spTgt spid="23"/>
                                        </p:tgtEl>
                                      </p:cBhvr>
                                    </p:animEffect>
                                    <p:set>
                                      <p:cBhvr>
                                        <p:cTn id="17" dur="1" fill="hold">
                                          <p:stCondLst>
                                            <p:cond delay="499"/>
                                          </p:stCondLst>
                                        </p:cTn>
                                        <p:tgtEl>
                                          <p:spTgt spid="23"/>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left)">
                                      <p:cBhvr>
                                        <p:cTn id="2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3" grpId="1"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936"/>
          <a:stretch/>
        </p:blipFill>
        <p:spPr>
          <a:xfrm flipH="1">
            <a:off x="2279650" y="1609725"/>
            <a:ext cx="7632702" cy="4699000"/>
          </a:xfrm>
          <a:prstGeom prst="rect">
            <a:avLst/>
          </a:prstGeom>
        </p:spPr>
      </p:pic>
      <p:pic>
        <p:nvPicPr>
          <p:cNvPr id="3" name="Picture 2">
            <a:extLst>
              <a:ext uri="{FF2B5EF4-FFF2-40B4-BE49-F238E27FC236}">
                <a16:creationId xmlns:a16="http://schemas.microsoft.com/office/drawing/2014/main" id="{13CD3835-A0E9-469A-ABFE-0B4E82F6973C}"/>
              </a:ext>
            </a:extLst>
          </p:cNvPr>
          <p:cNvPicPr>
            <a:picLocks noChangeAspect="1"/>
          </p:cNvPicPr>
          <p:nvPr/>
        </p:nvPicPr>
        <p:blipFill rotWithShape="1">
          <a:blip r:embed="rId3">
            <a:extLst>
              <a:ext uri="{28A0092B-C50C-407E-A947-70E740481C1C}">
                <a14:useLocalDpi xmlns:a14="http://schemas.microsoft.com/office/drawing/2010/main" val="0"/>
              </a:ext>
            </a:extLst>
          </a:blip>
          <a:srcRect r="22188"/>
          <a:stretch/>
        </p:blipFill>
        <p:spPr>
          <a:xfrm>
            <a:off x="2390775" y="2514601"/>
            <a:ext cx="7521575" cy="3253195"/>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sp>
        <p:nvSpPr>
          <p:cNvPr id="21" name="Rectangle 20">
            <a:extLst>
              <a:ext uri="{FF2B5EF4-FFF2-40B4-BE49-F238E27FC236}">
                <a16:creationId xmlns:a16="http://schemas.microsoft.com/office/drawing/2014/main" id="{E575FCB5-7A06-479E-B113-2EFB5FEA8CCB}"/>
              </a:ext>
            </a:extLst>
          </p:cNvPr>
          <p:cNvSpPr/>
          <p:nvPr/>
        </p:nvSpPr>
        <p:spPr>
          <a:xfrm>
            <a:off x="6286500" y="3578226"/>
            <a:ext cx="3625851" cy="1108983"/>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ct val="100000"/>
              </a:lnSpc>
              <a:buFont typeface="Arial" panose="020B0604020202020204" pitchFamily="34" charset="0"/>
              <a:buNone/>
            </a:pPr>
            <a:r>
              <a:rPr lang="en-GB" altLang="en-US" dirty="0">
                <a:solidFill>
                  <a:schemeClr val="tx1"/>
                </a:solidFill>
              </a:rPr>
              <a:t>It is possible to reduce the effects of water and air resistance. </a:t>
            </a:r>
          </a:p>
        </p:txBody>
      </p:sp>
      <p:sp>
        <p:nvSpPr>
          <p:cNvPr id="23" name="Rectangle 22">
            <a:extLst>
              <a:ext uri="{FF2B5EF4-FFF2-40B4-BE49-F238E27FC236}">
                <a16:creationId xmlns:a16="http://schemas.microsoft.com/office/drawing/2014/main" id="{08B2392E-2CA3-4DC8-BB58-A2F38D2B877B}"/>
              </a:ext>
            </a:extLst>
          </p:cNvPr>
          <p:cNvSpPr/>
          <p:nvPr/>
        </p:nvSpPr>
        <p:spPr>
          <a:xfrm>
            <a:off x="6286500" y="4814435"/>
            <a:ext cx="3625851" cy="1178787"/>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ct val="100000"/>
              </a:lnSpc>
              <a:buFont typeface="Arial" panose="020B0604020202020204" pitchFamily="34" charset="0"/>
              <a:buNone/>
            </a:pPr>
            <a:r>
              <a:rPr lang="en-GB" altLang="en-US" dirty="0">
                <a:solidFill>
                  <a:schemeClr val="tx1"/>
                </a:solidFill>
              </a:rPr>
              <a:t>Objects that do not experience much water or air resistance are described as </a:t>
            </a:r>
            <a:r>
              <a:rPr lang="en-GB" altLang="en-US" b="1" dirty="0">
                <a:solidFill>
                  <a:schemeClr val="tx1"/>
                </a:solidFill>
              </a:rPr>
              <a:t>streamlined</a:t>
            </a:r>
            <a:r>
              <a:rPr lang="en-GB" altLang="en-US" dirty="0">
                <a:solidFill>
                  <a:schemeClr val="tx1"/>
                </a:solidFill>
              </a:rPr>
              <a:t>.</a:t>
            </a:r>
          </a:p>
        </p:txBody>
      </p:sp>
    </p:spTree>
    <p:extLst>
      <p:ext uri="{BB962C8B-B14F-4D97-AF65-F5344CB8AC3E}">
        <p14:creationId xmlns:p14="http://schemas.microsoft.com/office/powerpoint/2010/main" val="2074307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right)">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666"/>
          <a:stretch/>
        </p:blipFill>
        <p:spPr>
          <a:xfrm flipH="1">
            <a:off x="2279650" y="1856224"/>
            <a:ext cx="7632700" cy="4452501"/>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id="{E575FCB5-7A06-479E-B113-2EFB5FEA8CCB}"/>
              </a:ext>
            </a:extLst>
          </p:cNvPr>
          <p:cNvSpPr/>
          <p:nvPr/>
        </p:nvSpPr>
        <p:spPr>
          <a:xfrm>
            <a:off x="2279650" y="160904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This aeroplane is </a:t>
            </a:r>
            <a:r>
              <a:rPr lang="en-GB" altLang="en-US" b="1" dirty="0">
                <a:solidFill>
                  <a:schemeClr val="tx1"/>
                </a:solidFill>
              </a:rPr>
              <a:t>streamlined</a:t>
            </a:r>
            <a:r>
              <a:rPr lang="en-GB" altLang="en-US" dirty="0">
                <a:solidFill>
                  <a:schemeClr val="tx1"/>
                </a:solidFill>
              </a:rPr>
              <a:t>.</a:t>
            </a:r>
          </a:p>
        </p:txBody>
      </p:sp>
      <p:pic>
        <p:nvPicPr>
          <p:cNvPr id="3" name="Picture 2">
            <a:extLst>
              <a:ext uri="{FF2B5EF4-FFF2-40B4-BE49-F238E27FC236}">
                <a16:creationId xmlns:a16="http://schemas.microsoft.com/office/drawing/2014/main" id="{D1854F1D-0138-4138-95C4-3F0A7C4D515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76618" y="2789207"/>
            <a:ext cx="5438765" cy="2098862"/>
          </a:xfrm>
          <a:prstGeom prst="rect">
            <a:avLst/>
          </a:prstGeom>
        </p:spPr>
      </p:pic>
      <p:grpSp>
        <p:nvGrpSpPr>
          <p:cNvPr id="7" name="Group 6">
            <a:extLst>
              <a:ext uri="{FF2B5EF4-FFF2-40B4-BE49-F238E27FC236}">
                <a16:creationId xmlns:a16="http://schemas.microsoft.com/office/drawing/2014/main" id="{9F2861EE-90CE-4F96-9D3A-CED11AE80ADE}"/>
              </a:ext>
            </a:extLst>
          </p:cNvPr>
          <p:cNvGrpSpPr/>
          <p:nvPr/>
        </p:nvGrpSpPr>
        <p:grpSpPr>
          <a:xfrm>
            <a:off x="2946055" y="4725540"/>
            <a:ext cx="1548610" cy="1757076"/>
            <a:chOff x="1422055" y="4725540"/>
            <a:chExt cx="1548610" cy="1757076"/>
          </a:xfrm>
        </p:grpSpPr>
        <p:sp>
          <p:nvSpPr>
            <p:cNvPr id="5" name="Arc 4">
              <a:extLst>
                <a:ext uri="{FF2B5EF4-FFF2-40B4-BE49-F238E27FC236}">
                  <a16:creationId xmlns:a16="http://schemas.microsoft.com/office/drawing/2014/main" id="{BF2A3C00-74A8-4F02-96E9-9369BDBC0DBA}"/>
                </a:ext>
              </a:extLst>
            </p:cNvPr>
            <p:cNvSpPr/>
            <p:nvPr/>
          </p:nvSpPr>
          <p:spPr>
            <a:xfrm rot="13956861">
              <a:off x="1317822" y="4829773"/>
              <a:ext cx="1757076" cy="1548610"/>
            </a:xfrm>
            <a:prstGeom prst="arc">
              <a:avLst/>
            </a:prstGeom>
            <a:ln w="57150">
              <a:solidFill>
                <a:srgbClr val="F0864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Isosceles Triangle 5">
              <a:extLst>
                <a:ext uri="{FF2B5EF4-FFF2-40B4-BE49-F238E27FC236}">
                  <a16:creationId xmlns:a16="http://schemas.microsoft.com/office/drawing/2014/main" id="{229FED34-34FD-46A5-8BF5-B22671AEE9DF}"/>
                </a:ext>
              </a:extLst>
            </p:cNvPr>
            <p:cNvSpPr/>
            <p:nvPr/>
          </p:nvSpPr>
          <p:spPr>
            <a:xfrm rot="3054446">
              <a:off x="1562100" y="4772025"/>
              <a:ext cx="266293" cy="229563"/>
            </a:xfrm>
            <a:prstGeom prst="triangle">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1A97FF45-C4B3-4FF9-98D4-1AFC72AFEB0F}"/>
              </a:ext>
            </a:extLst>
          </p:cNvPr>
          <p:cNvGrpSpPr/>
          <p:nvPr/>
        </p:nvGrpSpPr>
        <p:grpSpPr>
          <a:xfrm flipH="1">
            <a:off x="4608226" y="3701977"/>
            <a:ext cx="2019301" cy="2344545"/>
            <a:chOff x="1422055" y="4725540"/>
            <a:chExt cx="1548610" cy="1757076"/>
          </a:xfrm>
        </p:grpSpPr>
        <p:sp>
          <p:nvSpPr>
            <p:cNvPr id="27" name="Arc 26">
              <a:extLst>
                <a:ext uri="{FF2B5EF4-FFF2-40B4-BE49-F238E27FC236}">
                  <a16:creationId xmlns:a16="http://schemas.microsoft.com/office/drawing/2014/main" id="{5E177E44-3574-40CA-8983-65F13F369590}"/>
                </a:ext>
              </a:extLst>
            </p:cNvPr>
            <p:cNvSpPr/>
            <p:nvPr/>
          </p:nvSpPr>
          <p:spPr>
            <a:xfrm rot="13956861">
              <a:off x="1317822" y="4829773"/>
              <a:ext cx="1757076" cy="1548610"/>
            </a:xfrm>
            <a:prstGeom prst="arc">
              <a:avLst/>
            </a:prstGeom>
            <a:ln w="57150">
              <a:solidFill>
                <a:srgbClr val="F0864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Isosceles Triangle 27">
              <a:extLst>
                <a:ext uri="{FF2B5EF4-FFF2-40B4-BE49-F238E27FC236}">
                  <a16:creationId xmlns:a16="http://schemas.microsoft.com/office/drawing/2014/main" id="{EB648037-EC97-4A39-98AC-27EBBD760273}"/>
                </a:ext>
              </a:extLst>
            </p:cNvPr>
            <p:cNvSpPr/>
            <p:nvPr/>
          </p:nvSpPr>
          <p:spPr>
            <a:xfrm rot="3054446">
              <a:off x="1572812" y="4792608"/>
              <a:ext cx="214414" cy="184839"/>
            </a:xfrm>
            <a:prstGeom prst="triangle">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Rectangle 22">
            <a:extLst>
              <a:ext uri="{FF2B5EF4-FFF2-40B4-BE49-F238E27FC236}">
                <a16:creationId xmlns:a16="http://schemas.microsoft.com/office/drawing/2014/main" id="{08B2392E-2CA3-4DC8-BB58-A2F38D2B877B}"/>
              </a:ext>
            </a:extLst>
          </p:cNvPr>
          <p:cNvSpPr/>
          <p:nvPr/>
        </p:nvSpPr>
        <p:spPr>
          <a:xfrm>
            <a:off x="2279651" y="5274640"/>
            <a:ext cx="5217311" cy="85446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lnSpc>
                <a:spcPct val="100000"/>
              </a:lnSpc>
              <a:buFont typeface="Arial" panose="020B0604020202020204" pitchFamily="34" charset="0"/>
              <a:buNone/>
            </a:pPr>
            <a:r>
              <a:rPr lang="en-GB" altLang="en-US" dirty="0">
                <a:solidFill>
                  <a:schemeClr val="tx1"/>
                </a:solidFill>
              </a:rPr>
              <a:t>Its nose is </a:t>
            </a:r>
            <a:r>
              <a:rPr lang="en-GB" altLang="en-US" b="1" dirty="0">
                <a:solidFill>
                  <a:schemeClr val="tx1"/>
                </a:solidFill>
              </a:rPr>
              <a:t>pointed</a:t>
            </a:r>
            <a:r>
              <a:rPr lang="en-GB" altLang="en-US" dirty="0">
                <a:solidFill>
                  <a:schemeClr val="tx1"/>
                </a:solidFill>
              </a:rPr>
              <a:t> so that it can cut through the air, and it has a </a:t>
            </a:r>
            <a:r>
              <a:rPr lang="en-GB" altLang="en-US" b="1" dirty="0">
                <a:solidFill>
                  <a:schemeClr val="tx1"/>
                </a:solidFill>
              </a:rPr>
              <a:t>smooth, low, curved back </a:t>
            </a:r>
            <a:r>
              <a:rPr lang="en-GB" altLang="en-US" dirty="0">
                <a:solidFill>
                  <a:schemeClr val="tx1"/>
                </a:solidFill>
              </a:rPr>
              <a:t>to allow the air to flow over and around it.</a:t>
            </a:r>
          </a:p>
        </p:txBody>
      </p:sp>
      <p:sp>
        <p:nvSpPr>
          <p:cNvPr id="25" name="Rectangle 24">
            <a:extLst>
              <a:ext uri="{FF2B5EF4-FFF2-40B4-BE49-F238E27FC236}">
                <a16:creationId xmlns:a16="http://schemas.microsoft.com/office/drawing/2014/main" id="{03C66486-192D-419D-8E07-2CF41A3A8DFA}"/>
              </a:ext>
            </a:extLst>
          </p:cNvPr>
          <p:cNvSpPr/>
          <p:nvPr/>
        </p:nvSpPr>
        <p:spPr>
          <a:xfrm>
            <a:off x="2279651" y="5274640"/>
            <a:ext cx="4200845" cy="85446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lnSpc>
                <a:spcPct val="100000"/>
              </a:lnSpc>
              <a:buFont typeface="Arial" panose="020B0604020202020204" pitchFamily="34" charset="0"/>
              <a:buNone/>
            </a:pPr>
            <a:r>
              <a:rPr lang="en-GB" altLang="en-US" dirty="0">
                <a:solidFill>
                  <a:schemeClr val="tx1"/>
                </a:solidFill>
              </a:rPr>
              <a:t>It does not create much </a:t>
            </a:r>
            <a:r>
              <a:rPr lang="en-GB" altLang="en-US" b="1" dirty="0">
                <a:solidFill>
                  <a:schemeClr val="tx1"/>
                </a:solidFill>
              </a:rPr>
              <a:t>air resistance</a:t>
            </a:r>
            <a:r>
              <a:rPr lang="en-GB" altLang="en-US" dirty="0">
                <a:solidFill>
                  <a:schemeClr val="tx1"/>
                </a:solidFill>
              </a:rPr>
              <a:t> so it can move through the air easily.</a:t>
            </a:r>
          </a:p>
        </p:txBody>
      </p:sp>
    </p:spTree>
    <p:extLst>
      <p:ext uri="{BB962C8B-B14F-4D97-AF65-F5344CB8AC3E}">
        <p14:creationId xmlns:p14="http://schemas.microsoft.com/office/powerpoint/2010/main" val="349704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4" fill="hold" nodeType="withEffect">
                                  <p:stCondLst>
                                    <p:cond delay="25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par>
                                <p:cTn id="18" presetID="22" presetClass="entr" presetSubtype="4" fill="hold" nodeType="withEffect">
                                  <p:stCondLst>
                                    <p:cond delay="25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23"/>
                                        </p:tgtEl>
                                      </p:cBhvr>
                                    </p:animEffect>
                                    <p:set>
                                      <p:cBhvr>
                                        <p:cTn id="25" dur="1" fill="hold">
                                          <p:stCondLst>
                                            <p:cond delay="499"/>
                                          </p:stCondLst>
                                        </p:cTn>
                                        <p:tgtEl>
                                          <p:spTgt spid="23"/>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875" b="1317"/>
          <a:stretch/>
        </p:blipFill>
        <p:spPr>
          <a:xfrm>
            <a:off x="2279650" y="2055303"/>
            <a:ext cx="7632696" cy="4253423"/>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id="{E575FCB5-7A06-479E-B113-2EFB5FEA8CCB}"/>
              </a:ext>
            </a:extLst>
          </p:cNvPr>
          <p:cNvSpPr/>
          <p:nvPr/>
        </p:nvSpPr>
        <p:spPr>
          <a:xfrm>
            <a:off x="2279650" y="160904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This shark is </a:t>
            </a:r>
            <a:r>
              <a:rPr lang="en-GB" altLang="en-US" b="1" dirty="0">
                <a:solidFill>
                  <a:schemeClr val="tx1"/>
                </a:solidFill>
              </a:rPr>
              <a:t>streamlined</a:t>
            </a:r>
            <a:r>
              <a:rPr lang="en-GB" altLang="en-US" dirty="0">
                <a:solidFill>
                  <a:schemeClr val="tx1"/>
                </a:solidFill>
              </a:rPr>
              <a:t>.</a:t>
            </a:r>
          </a:p>
        </p:txBody>
      </p:sp>
      <p:cxnSp>
        <p:nvCxnSpPr>
          <p:cNvPr id="5" name="Straight Arrow Connector 4">
            <a:extLst>
              <a:ext uri="{FF2B5EF4-FFF2-40B4-BE49-F238E27FC236}">
                <a16:creationId xmlns:a16="http://schemas.microsoft.com/office/drawing/2014/main" id="{9C9FEF84-1ACA-4E68-AF48-654E362D2820}"/>
              </a:ext>
            </a:extLst>
          </p:cNvPr>
          <p:cNvCxnSpPr>
            <a:cxnSpLocks/>
          </p:cNvCxnSpPr>
          <p:nvPr/>
        </p:nvCxnSpPr>
        <p:spPr>
          <a:xfrm flipV="1">
            <a:off x="7218750" y="3158559"/>
            <a:ext cx="2001451" cy="2254816"/>
          </a:xfrm>
          <a:prstGeom prst="straightConnector1">
            <a:avLst/>
          </a:prstGeom>
          <a:ln w="76200">
            <a:solidFill>
              <a:srgbClr val="F0864A"/>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29E9A62-0D8A-4972-A9A2-0199C8B605CE}"/>
              </a:ext>
            </a:extLst>
          </p:cNvPr>
          <p:cNvCxnSpPr>
            <a:cxnSpLocks/>
          </p:cNvCxnSpPr>
          <p:nvPr/>
        </p:nvCxnSpPr>
        <p:spPr>
          <a:xfrm flipH="1" flipV="1">
            <a:off x="6792287" y="2574848"/>
            <a:ext cx="1351588" cy="1804443"/>
          </a:xfrm>
          <a:prstGeom prst="straightConnector1">
            <a:avLst/>
          </a:prstGeom>
          <a:ln w="76200">
            <a:solidFill>
              <a:srgbClr val="F0864A"/>
            </a:solidFill>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08B2392E-2CA3-4DC8-BB58-A2F38D2B877B}"/>
              </a:ext>
            </a:extLst>
          </p:cNvPr>
          <p:cNvSpPr/>
          <p:nvPr/>
        </p:nvSpPr>
        <p:spPr>
          <a:xfrm>
            <a:off x="2279651" y="5274640"/>
            <a:ext cx="5217311" cy="85446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It has a </a:t>
            </a:r>
            <a:r>
              <a:rPr lang="en-GB" altLang="en-US" b="1" dirty="0">
                <a:solidFill>
                  <a:schemeClr val="tx1"/>
                </a:solidFill>
              </a:rPr>
              <a:t>pointed</a:t>
            </a:r>
            <a:r>
              <a:rPr lang="en-GB" altLang="en-US" dirty="0">
                <a:solidFill>
                  <a:schemeClr val="tx1"/>
                </a:solidFill>
              </a:rPr>
              <a:t> nose to cut through the water, and a </a:t>
            </a:r>
            <a:r>
              <a:rPr lang="en-GB" altLang="en-US" b="1" dirty="0">
                <a:solidFill>
                  <a:schemeClr val="tx1"/>
                </a:solidFill>
              </a:rPr>
              <a:t>smooth, low, curved back </a:t>
            </a:r>
            <a:r>
              <a:rPr lang="en-GB" altLang="en-US" dirty="0">
                <a:solidFill>
                  <a:schemeClr val="tx1"/>
                </a:solidFill>
              </a:rPr>
              <a:t>to allow the water to flow over and around it.</a:t>
            </a:r>
          </a:p>
        </p:txBody>
      </p:sp>
      <p:sp>
        <p:nvSpPr>
          <p:cNvPr id="25" name="Rectangle 24">
            <a:extLst>
              <a:ext uri="{FF2B5EF4-FFF2-40B4-BE49-F238E27FC236}">
                <a16:creationId xmlns:a16="http://schemas.microsoft.com/office/drawing/2014/main" id="{03C66486-192D-419D-8E07-2CF41A3A8DFA}"/>
              </a:ext>
            </a:extLst>
          </p:cNvPr>
          <p:cNvSpPr/>
          <p:nvPr/>
        </p:nvSpPr>
        <p:spPr>
          <a:xfrm>
            <a:off x="2547048" y="5274640"/>
            <a:ext cx="4512636" cy="85446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It does not create much </a:t>
            </a:r>
            <a:r>
              <a:rPr lang="en-GB" altLang="en-US" b="1" dirty="0">
                <a:solidFill>
                  <a:schemeClr val="tx1"/>
                </a:solidFill>
              </a:rPr>
              <a:t>water resistance </a:t>
            </a:r>
            <a:r>
              <a:rPr lang="en-GB" altLang="en-US" dirty="0">
                <a:solidFill>
                  <a:schemeClr val="tx1"/>
                </a:solidFill>
              </a:rPr>
              <a:t>so it can move through the water quickly.</a:t>
            </a:r>
          </a:p>
        </p:txBody>
      </p:sp>
    </p:spTree>
    <p:extLst>
      <p:ext uri="{BB962C8B-B14F-4D97-AF65-F5344CB8AC3E}">
        <p14:creationId xmlns:p14="http://schemas.microsoft.com/office/powerpoint/2010/main" val="164892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par>
                                <p:cTn id="12" presetID="22" presetClass="entr" presetSubtype="4" fill="hold" nodeType="withEffect">
                                  <p:stCondLst>
                                    <p:cond delay="150"/>
                                  </p:stCondLst>
                                  <p:childTnLst>
                                    <p:set>
                                      <p:cBhvr>
                                        <p:cTn id="13" dur="1" fill="hold">
                                          <p:stCondLst>
                                            <p:cond delay="0"/>
                                          </p:stCondLst>
                                        </p:cTn>
                                        <p:tgtEl>
                                          <p:spTgt spid="28"/>
                                        </p:tgtEl>
                                        <p:attrNameLst>
                                          <p:attrName>style.visibility</p:attrName>
                                        </p:attrNameLst>
                                      </p:cBhvr>
                                      <p:to>
                                        <p:strVal val="visible"/>
                                      </p:to>
                                    </p:set>
                                    <p:animEffect transition="in" filter="wipe(down)">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xit" presetSubtype="2" fill="hold" grpId="1" nodeType="clickEffect">
                                  <p:stCondLst>
                                    <p:cond delay="0"/>
                                  </p:stCondLst>
                                  <p:childTnLst>
                                    <p:animEffect transition="out" filter="wipe(right)">
                                      <p:cBhvr>
                                        <p:cTn id="18" dur="500"/>
                                        <p:tgtEl>
                                          <p:spTgt spid="23"/>
                                        </p:tgtEl>
                                      </p:cBhvr>
                                    </p:animEffect>
                                    <p:set>
                                      <p:cBhvr>
                                        <p:cTn id="19" dur="1" fill="hold">
                                          <p:stCondLst>
                                            <p:cond delay="499"/>
                                          </p:stCondLst>
                                        </p:cTn>
                                        <p:tgtEl>
                                          <p:spTgt spid="23"/>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28"/>
                                        </p:tgtEl>
                                      </p:cBhvr>
                                    </p:animEffect>
                                    <p:set>
                                      <p:cBhvr>
                                        <p:cTn id="25" dur="1" fill="hold">
                                          <p:stCondLst>
                                            <p:cond delay="499"/>
                                          </p:stCondLst>
                                        </p:cTn>
                                        <p:tgtEl>
                                          <p:spTgt spid="28"/>
                                        </p:tgtEl>
                                        <p:attrNameLst>
                                          <p:attrName>style.visibility</p:attrName>
                                        </p:attrNameLst>
                                      </p:cBhvr>
                                      <p:to>
                                        <p:strVal val="hidden"/>
                                      </p:to>
                                    </p:se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A05E8-C457-4602-855D-CD2DC9A58186}"/>
              </a:ext>
            </a:extLst>
          </p:cNvPr>
          <p:cNvSpPr>
            <a:spLocks noGrp="1"/>
          </p:cNvSpPr>
          <p:nvPr>
            <p:ph type="title"/>
          </p:nvPr>
        </p:nvSpPr>
        <p:spPr>
          <a:xfrm>
            <a:off x="838200" y="1193800"/>
            <a:ext cx="10515600" cy="1325563"/>
          </a:xfrm>
        </p:spPr>
        <p:txBody>
          <a:bodyPr>
            <a:normAutofit fontScale="90000"/>
          </a:bodyPr>
          <a:lstStyle/>
          <a:p>
            <a:r>
              <a:rPr lang="en-GB" dirty="0">
                <a:hlinkClick r:id="rId2"/>
              </a:rPr>
              <a:t>https://www.youtube.com/watch?v=a85Qepkt6J0</a:t>
            </a:r>
            <a:br>
              <a:rPr lang="en-GB" dirty="0"/>
            </a:br>
            <a:endParaRPr lang="en-GB" dirty="0"/>
          </a:p>
        </p:txBody>
      </p:sp>
    </p:spTree>
    <p:extLst>
      <p:ext uri="{BB962C8B-B14F-4D97-AF65-F5344CB8AC3E}">
        <p14:creationId xmlns:p14="http://schemas.microsoft.com/office/powerpoint/2010/main" val="1454783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a:extLst>
              <a:ext uri="{28A0092B-C50C-407E-A947-70E740481C1C}">
                <a14:useLocalDpi xmlns:a14="http://schemas.microsoft.com/office/drawing/2010/main" val="0"/>
              </a:ext>
            </a:extLst>
          </a:blip>
          <a:srcRect l="282" t="20361" r="559" b="1385"/>
          <a:stretch/>
        </p:blipFill>
        <p:spPr>
          <a:xfrm>
            <a:off x="2279650" y="2055303"/>
            <a:ext cx="7632700" cy="4253423"/>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sp>
        <p:nvSpPr>
          <p:cNvPr id="21" name="Rectangle 20">
            <a:extLst>
              <a:ext uri="{FF2B5EF4-FFF2-40B4-BE49-F238E27FC236}">
                <a16:creationId xmlns:a16="http://schemas.microsoft.com/office/drawing/2014/main" id="{E575FCB5-7A06-479E-B113-2EFB5FEA8CCB}"/>
              </a:ext>
            </a:extLst>
          </p:cNvPr>
          <p:cNvSpPr/>
          <p:nvPr/>
        </p:nvSpPr>
        <p:spPr>
          <a:xfrm>
            <a:off x="2279649" y="161177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dirty="0">
                <a:solidFill>
                  <a:schemeClr val="tx1"/>
                </a:solidFill>
              </a:rPr>
              <a:t>Try this mini-investigation to explore streamlined shapes.</a:t>
            </a:r>
          </a:p>
        </p:txBody>
      </p:sp>
      <p:pic>
        <p:nvPicPr>
          <p:cNvPr id="3" name="Picture 2">
            <a:extLst>
              <a:ext uri="{FF2B5EF4-FFF2-40B4-BE49-F238E27FC236}">
                <a16:creationId xmlns:a16="http://schemas.microsoft.com/office/drawing/2014/main" id="{C57078FD-D946-49E6-B2C6-BF02B710760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2119" r="31866"/>
          <a:stretch/>
        </p:blipFill>
        <p:spPr>
          <a:xfrm>
            <a:off x="2279651" y="4107976"/>
            <a:ext cx="7632700" cy="2200749"/>
          </a:xfrm>
          <a:prstGeom prst="rect">
            <a:avLst/>
          </a:prstGeom>
        </p:spPr>
      </p:pic>
      <p:pic>
        <p:nvPicPr>
          <p:cNvPr id="7" name="Picture 6">
            <a:extLst>
              <a:ext uri="{FF2B5EF4-FFF2-40B4-BE49-F238E27FC236}">
                <a16:creationId xmlns:a16="http://schemas.microsoft.com/office/drawing/2014/main" id="{A7DFFA63-689C-4501-9A29-0F29C0678D11}"/>
              </a:ext>
            </a:extLst>
          </p:cNvPr>
          <p:cNvPicPr>
            <a:picLocks noChangeAspect="1"/>
          </p:cNvPicPr>
          <p:nvPr/>
        </p:nvPicPr>
        <p:blipFill rotWithShape="1">
          <a:blip r:embed="rId4"/>
          <a:srcRect r="13802" b="22909"/>
          <a:stretch/>
        </p:blipFill>
        <p:spPr>
          <a:xfrm>
            <a:off x="5193318" y="2055303"/>
            <a:ext cx="4719032" cy="4253423"/>
          </a:xfrm>
          <a:prstGeom prst="rect">
            <a:avLst/>
          </a:prstGeom>
        </p:spPr>
      </p:pic>
      <p:sp>
        <p:nvSpPr>
          <p:cNvPr id="27" name="Rectangle 26">
            <a:extLst>
              <a:ext uri="{FF2B5EF4-FFF2-40B4-BE49-F238E27FC236}">
                <a16:creationId xmlns:a16="http://schemas.microsoft.com/office/drawing/2014/main" id="{A48D8934-EBF7-4E1F-A6D8-F67186C3778C}"/>
              </a:ext>
            </a:extLst>
          </p:cNvPr>
          <p:cNvSpPr/>
          <p:nvPr/>
        </p:nvSpPr>
        <p:spPr>
          <a:xfrm>
            <a:off x="2279649" y="161177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dirty="0">
                <a:solidFill>
                  <a:schemeClr val="tx1"/>
                </a:solidFill>
              </a:rPr>
              <a:t>Weigh out three equal pieces of modelling clay.</a:t>
            </a:r>
          </a:p>
        </p:txBody>
      </p:sp>
      <p:sp>
        <p:nvSpPr>
          <p:cNvPr id="28" name="Rectangle 27">
            <a:extLst>
              <a:ext uri="{FF2B5EF4-FFF2-40B4-BE49-F238E27FC236}">
                <a16:creationId xmlns:a16="http://schemas.microsoft.com/office/drawing/2014/main" id="{AD609A76-67EB-4500-A7A6-8550C4F8B155}"/>
              </a:ext>
            </a:extLst>
          </p:cNvPr>
          <p:cNvSpPr/>
          <p:nvPr/>
        </p:nvSpPr>
        <p:spPr>
          <a:xfrm>
            <a:off x="2279649" y="161177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sz="1750" dirty="0">
                <a:solidFill>
                  <a:schemeClr val="tx1"/>
                </a:solidFill>
              </a:rPr>
              <a:t>Then mould each piece into one of the three different shapes shown below.</a:t>
            </a:r>
          </a:p>
        </p:txBody>
      </p:sp>
      <p:sp>
        <p:nvSpPr>
          <p:cNvPr id="38" name="Rectangle 37">
            <a:extLst>
              <a:ext uri="{FF2B5EF4-FFF2-40B4-BE49-F238E27FC236}">
                <a16:creationId xmlns:a16="http://schemas.microsoft.com/office/drawing/2014/main" id="{63D327BE-BB0E-490F-85FF-D509EC52D541}"/>
              </a:ext>
            </a:extLst>
          </p:cNvPr>
          <p:cNvSpPr/>
          <p:nvPr/>
        </p:nvSpPr>
        <p:spPr>
          <a:xfrm>
            <a:off x="3460013" y="2726621"/>
            <a:ext cx="1593291"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spcBef>
                <a:spcPts val="600"/>
              </a:spcBef>
            </a:pPr>
            <a:r>
              <a:rPr lang="en-GB" altLang="en-US" sz="1750" dirty="0">
                <a:solidFill>
                  <a:schemeClr val="tx1"/>
                </a:solidFill>
              </a:rPr>
              <a:t>sphere</a:t>
            </a:r>
          </a:p>
        </p:txBody>
      </p:sp>
      <p:grpSp>
        <p:nvGrpSpPr>
          <p:cNvPr id="35" name="Group 34">
            <a:extLst>
              <a:ext uri="{FF2B5EF4-FFF2-40B4-BE49-F238E27FC236}">
                <a16:creationId xmlns:a16="http://schemas.microsoft.com/office/drawing/2014/main" id="{0098D172-B032-4F96-A8FB-7DAFD668143B}"/>
              </a:ext>
            </a:extLst>
          </p:cNvPr>
          <p:cNvGrpSpPr/>
          <p:nvPr/>
        </p:nvGrpSpPr>
        <p:grpSpPr>
          <a:xfrm>
            <a:off x="2582390" y="2153106"/>
            <a:ext cx="1593291" cy="1593291"/>
            <a:chOff x="1058389" y="2153105"/>
            <a:chExt cx="1593291" cy="1593291"/>
          </a:xfrm>
        </p:grpSpPr>
        <p:sp>
          <p:nvSpPr>
            <p:cNvPr id="8" name="Oval 7">
              <a:extLst>
                <a:ext uri="{FF2B5EF4-FFF2-40B4-BE49-F238E27FC236}">
                  <a16:creationId xmlns:a16="http://schemas.microsoft.com/office/drawing/2014/main" id="{E9DEB94C-3A86-4DEB-8863-C37C198C8ECB}"/>
                </a:ext>
              </a:extLst>
            </p:cNvPr>
            <p:cNvSpPr/>
            <p:nvPr/>
          </p:nvSpPr>
          <p:spPr>
            <a:xfrm>
              <a:off x="1058389" y="2153105"/>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FD226BAF-538A-42FA-BCF3-30015E708C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2878" y="2407594"/>
              <a:ext cx="1084311" cy="1084311"/>
            </a:xfrm>
            <a:prstGeom prst="rect">
              <a:avLst/>
            </a:prstGeom>
          </p:spPr>
        </p:pic>
      </p:grpSp>
      <p:sp>
        <p:nvSpPr>
          <p:cNvPr id="39" name="Rectangle 38">
            <a:extLst>
              <a:ext uri="{FF2B5EF4-FFF2-40B4-BE49-F238E27FC236}">
                <a16:creationId xmlns:a16="http://schemas.microsoft.com/office/drawing/2014/main" id="{FF4E84D6-070C-4BBA-A3BF-7DE3FFFA64BC}"/>
              </a:ext>
            </a:extLst>
          </p:cNvPr>
          <p:cNvSpPr/>
          <p:nvPr/>
        </p:nvSpPr>
        <p:spPr>
          <a:xfrm>
            <a:off x="3190876" y="3955676"/>
            <a:ext cx="1501413"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600"/>
              </a:spcBef>
            </a:pPr>
            <a:r>
              <a:rPr lang="en-GB" altLang="en-US" sz="1750" dirty="0">
                <a:solidFill>
                  <a:schemeClr val="tx1"/>
                </a:solidFill>
              </a:rPr>
              <a:t>cube</a:t>
            </a:r>
          </a:p>
        </p:txBody>
      </p:sp>
      <p:sp>
        <p:nvSpPr>
          <p:cNvPr id="40" name="Rectangle 39">
            <a:extLst>
              <a:ext uri="{FF2B5EF4-FFF2-40B4-BE49-F238E27FC236}">
                <a16:creationId xmlns:a16="http://schemas.microsoft.com/office/drawing/2014/main" id="{6FDBA868-F049-4D4F-91A4-CDC47A88FC37}"/>
              </a:ext>
            </a:extLst>
          </p:cNvPr>
          <p:cNvSpPr/>
          <p:nvPr/>
        </p:nvSpPr>
        <p:spPr>
          <a:xfrm>
            <a:off x="4600575" y="5149171"/>
            <a:ext cx="1464343"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600"/>
              </a:spcBef>
            </a:pPr>
            <a:r>
              <a:rPr lang="en-GB" altLang="en-US" sz="1750" dirty="0">
                <a:solidFill>
                  <a:schemeClr val="tx1"/>
                </a:solidFill>
              </a:rPr>
              <a:t>cone</a:t>
            </a:r>
          </a:p>
        </p:txBody>
      </p:sp>
      <p:grpSp>
        <p:nvGrpSpPr>
          <p:cNvPr id="36" name="Group 35">
            <a:extLst>
              <a:ext uri="{FF2B5EF4-FFF2-40B4-BE49-F238E27FC236}">
                <a16:creationId xmlns:a16="http://schemas.microsoft.com/office/drawing/2014/main" id="{7C8DD451-657E-47B9-BF75-16103868F557}"/>
              </a:ext>
            </a:extLst>
          </p:cNvPr>
          <p:cNvGrpSpPr/>
          <p:nvPr/>
        </p:nvGrpSpPr>
        <p:grpSpPr>
          <a:xfrm>
            <a:off x="3936770" y="3376429"/>
            <a:ext cx="1593291" cy="1593291"/>
            <a:chOff x="2412769" y="3376428"/>
            <a:chExt cx="1593291" cy="1593291"/>
          </a:xfrm>
        </p:grpSpPr>
        <p:sp>
          <p:nvSpPr>
            <p:cNvPr id="29" name="Oval 28">
              <a:extLst>
                <a:ext uri="{FF2B5EF4-FFF2-40B4-BE49-F238E27FC236}">
                  <a16:creationId xmlns:a16="http://schemas.microsoft.com/office/drawing/2014/main" id="{61FE703E-A65E-4DAE-B2FC-FF0F1751D4C1}"/>
                </a:ext>
              </a:extLst>
            </p:cNvPr>
            <p:cNvSpPr/>
            <p:nvPr/>
          </p:nvSpPr>
          <p:spPr>
            <a:xfrm>
              <a:off x="2412769" y="3376428"/>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a:extLst>
                <a:ext uri="{FF2B5EF4-FFF2-40B4-BE49-F238E27FC236}">
                  <a16:creationId xmlns:a16="http://schemas.microsoft.com/office/drawing/2014/main" id="{5F3245EA-2D62-4693-A394-47B75750BA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260" y="3727043"/>
              <a:ext cx="1085678" cy="892059"/>
            </a:xfrm>
            <a:prstGeom prst="rect">
              <a:avLst/>
            </a:prstGeom>
          </p:spPr>
        </p:pic>
      </p:grpSp>
      <p:grpSp>
        <p:nvGrpSpPr>
          <p:cNvPr id="37" name="Group 36">
            <a:extLst>
              <a:ext uri="{FF2B5EF4-FFF2-40B4-BE49-F238E27FC236}">
                <a16:creationId xmlns:a16="http://schemas.microsoft.com/office/drawing/2014/main" id="{C391E01B-1B0E-4683-AB32-066F4B61C4A3}"/>
              </a:ext>
            </a:extLst>
          </p:cNvPr>
          <p:cNvGrpSpPr/>
          <p:nvPr/>
        </p:nvGrpSpPr>
        <p:grpSpPr>
          <a:xfrm>
            <a:off x="5324713" y="4575655"/>
            <a:ext cx="1593291" cy="1593291"/>
            <a:chOff x="3800712" y="4575654"/>
            <a:chExt cx="1593291" cy="1593291"/>
          </a:xfrm>
        </p:grpSpPr>
        <p:sp>
          <p:nvSpPr>
            <p:cNvPr id="30" name="Oval 29">
              <a:extLst>
                <a:ext uri="{FF2B5EF4-FFF2-40B4-BE49-F238E27FC236}">
                  <a16:creationId xmlns:a16="http://schemas.microsoft.com/office/drawing/2014/main" id="{E0A88AE2-B03C-482B-BFFE-546A1F673189}"/>
                </a:ext>
              </a:extLst>
            </p:cNvPr>
            <p:cNvSpPr/>
            <p:nvPr/>
          </p:nvSpPr>
          <p:spPr>
            <a:xfrm>
              <a:off x="3800712" y="4575654"/>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2FEBF544-09E3-45A7-A213-8636574EDA9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4184553" y="4761466"/>
              <a:ext cx="774894" cy="1234224"/>
            </a:xfrm>
            <a:prstGeom prst="rect">
              <a:avLst/>
            </a:prstGeom>
          </p:spPr>
        </p:pic>
      </p:grpSp>
      <p:sp>
        <p:nvSpPr>
          <p:cNvPr id="2" name="TextBox 1">
            <a:extLst>
              <a:ext uri="{FF2B5EF4-FFF2-40B4-BE49-F238E27FC236}">
                <a16:creationId xmlns:a16="http://schemas.microsoft.com/office/drawing/2014/main" id="{F0FF8FC3-49E5-4A01-9079-632A34B2C7CC}"/>
              </a:ext>
            </a:extLst>
          </p:cNvPr>
          <p:cNvSpPr txBox="1"/>
          <p:nvPr/>
        </p:nvSpPr>
        <p:spPr>
          <a:xfrm>
            <a:off x="1286933" y="6308725"/>
            <a:ext cx="9843911" cy="646331"/>
          </a:xfrm>
          <a:prstGeom prst="rect">
            <a:avLst/>
          </a:prstGeom>
          <a:noFill/>
        </p:spPr>
        <p:txBody>
          <a:bodyPr wrap="square" rtlCol="0">
            <a:spAutoFit/>
          </a:bodyPr>
          <a:lstStyle/>
          <a:p>
            <a:r>
              <a:rPr lang="en-GB" dirty="0"/>
              <a:t>If you do not have </a:t>
            </a:r>
            <a:r>
              <a:rPr lang="en-GB" dirty="0" err="1"/>
              <a:t>blu</a:t>
            </a:r>
            <a:r>
              <a:rPr lang="en-GB" dirty="0"/>
              <a:t>-tac, modelling clay or plasticine, please look around your home for objects of different shapes.</a:t>
            </a:r>
          </a:p>
        </p:txBody>
      </p:sp>
    </p:spTree>
    <p:extLst>
      <p:ext uri="{BB962C8B-B14F-4D97-AF65-F5344CB8AC3E}">
        <p14:creationId xmlns:p14="http://schemas.microsoft.com/office/powerpoint/2010/main" val="115242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1"/>
                                        </p:tgtEl>
                                      </p:cBhvr>
                                    </p:animEffect>
                                    <p:anim calcmode="lin" valueType="num">
                                      <p:cBhvr>
                                        <p:cTn id="7" dur="1000"/>
                                        <p:tgtEl>
                                          <p:spTgt spid="21"/>
                                        </p:tgtEl>
                                        <p:attrNameLst>
                                          <p:attrName>ppt_x</p:attrName>
                                        </p:attrNameLst>
                                      </p:cBhvr>
                                      <p:tavLst>
                                        <p:tav tm="0">
                                          <p:val>
                                            <p:strVal val="ppt_x"/>
                                          </p:val>
                                        </p:tav>
                                        <p:tav tm="100000">
                                          <p:val>
                                            <p:strVal val="ppt_x"/>
                                          </p:val>
                                        </p:tav>
                                      </p:tavLst>
                                    </p:anim>
                                    <p:anim calcmode="lin" valueType="num">
                                      <p:cBhvr>
                                        <p:cTn id="8" dur="1000"/>
                                        <p:tgtEl>
                                          <p:spTgt spid="21"/>
                                        </p:tgtEl>
                                        <p:attrNameLst>
                                          <p:attrName>ppt_y</p:attrName>
                                        </p:attrNameLst>
                                      </p:cBhvr>
                                      <p:tavLst>
                                        <p:tav tm="0">
                                          <p:val>
                                            <p:strVal val="ppt_y"/>
                                          </p:val>
                                        </p:tav>
                                        <p:tav tm="100000">
                                          <p:val>
                                            <p:strVal val="ppt_y-.1"/>
                                          </p:val>
                                        </p:tav>
                                      </p:tavLst>
                                    </p:anim>
                                    <p:set>
                                      <p:cBhvr>
                                        <p:cTn id="9" dur="1" fill="hold">
                                          <p:stCondLst>
                                            <p:cond delay="999"/>
                                          </p:stCondLst>
                                        </p:cTn>
                                        <p:tgtEl>
                                          <p:spTgt spid="21"/>
                                        </p:tgtEl>
                                        <p:attrNameLst>
                                          <p:attrName>style.visibility</p:attrName>
                                        </p:attrNameLst>
                                      </p:cBhvr>
                                      <p:to>
                                        <p:strVal val="hidden"/>
                                      </p:to>
                                    </p:set>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xit" presetSubtype="0" fill="hold" grpId="1" nodeType="clickEffect">
                                  <p:stCondLst>
                                    <p:cond delay="0"/>
                                  </p:stCondLst>
                                  <p:childTnLst>
                                    <p:animEffect transition="out" filter="fade">
                                      <p:cBhvr>
                                        <p:cTn id="18" dur="1000"/>
                                        <p:tgtEl>
                                          <p:spTgt spid="27"/>
                                        </p:tgtEl>
                                      </p:cBhvr>
                                    </p:animEffect>
                                    <p:anim calcmode="lin" valueType="num">
                                      <p:cBhvr>
                                        <p:cTn id="19" dur="1000"/>
                                        <p:tgtEl>
                                          <p:spTgt spid="27"/>
                                        </p:tgtEl>
                                        <p:attrNameLst>
                                          <p:attrName>ppt_x</p:attrName>
                                        </p:attrNameLst>
                                      </p:cBhvr>
                                      <p:tavLst>
                                        <p:tav tm="0">
                                          <p:val>
                                            <p:strVal val="ppt_x"/>
                                          </p:val>
                                        </p:tav>
                                        <p:tav tm="100000">
                                          <p:val>
                                            <p:strVal val="ppt_x"/>
                                          </p:val>
                                        </p:tav>
                                      </p:tavLst>
                                    </p:anim>
                                    <p:anim calcmode="lin" valueType="num">
                                      <p:cBhvr>
                                        <p:cTn id="20" dur="1000"/>
                                        <p:tgtEl>
                                          <p:spTgt spid="27"/>
                                        </p:tgtEl>
                                        <p:attrNameLst>
                                          <p:attrName>ppt_y</p:attrName>
                                        </p:attrNameLst>
                                      </p:cBhvr>
                                      <p:tavLst>
                                        <p:tav tm="0">
                                          <p:val>
                                            <p:strVal val="ppt_y"/>
                                          </p:val>
                                        </p:tav>
                                        <p:tav tm="100000">
                                          <p:val>
                                            <p:strVal val="ppt_y-.1"/>
                                          </p:val>
                                        </p:tav>
                                      </p:tavLst>
                                    </p:anim>
                                    <p:set>
                                      <p:cBhvr>
                                        <p:cTn id="21" dur="1" fill="hold">
                                          <p:stCondLst>
                                            <p:cond delay="999"/>
                                          </p:stCondLst>
                                        </p:cTn>
                                        <p:tgtEl>
                                          <p:spTgt spid="27"/>
                                        </p:tgtEl>
                                        <p:attrNameLst>
                                          <p:attrName>style.visibility</p:attrName>
                                        </p:attrNameLst>
                                      </p:cBhvr>
                                      <p:to>
                                        <p:strVal val="hidden"/>
                                      </p:to>
                                    </p:set>
                                  </p:childTnLst>
                                </p:cTn>
                              </p:par>
                              <p:par>
                                <p:cTn id="22" presetID="42" presetClass="entr" presetSubtype="0" fill="hold" grpId="0"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1000"/>
                                        <p:tgtEl>
                                          <p:spTgt spid="35"/>
                                        </p:tgtEl>
                                      </p:cBhvr>
                                    </p:animEffect>
                                  </p:childTnLst>
                                </p:cTn>
                              </p:par>
                              <p:par>
                                <p:cTn id="31" presetID="22" presetClass="entr" presetSubtype="8" fill="hold" grpId="0" nodeType="withEffect">
                                  <p:stCondLst>
                                    <p:cond delay="750"/>
                                  </p:stCondLst>
                                  <p:childTnLst>
                                    <p:set>
                                      <p:cBhvr>
                                        <p:cTn id="32" dur="1" fill="hold">
                                          <p:stCondLst>
                                            <p:cond delay="0"/>
                                          </p:stCondLst>
                                        </p:cTn>
                                        <p:tgtEl>
                                          <p:spTgt spid="38"/>
                                        </p:tgtEl>
                                        <p:attrNameLst>
                                          <p:attrName>style.visibility</p:attrName>
                                        </p:attrNameLst>
                                      </p:cBhvr>
                                      <p:to>
                                        <p:strVal val="visible"/>
                                      </p:to>
                                    </p:set>
                                    <p:animEffect transition="in" filter="wipe(left)">
                                      <p:cBhvr>
                                        <p:cTn id="33" dur="500"/>
                                        <p:tgtEl>
                                          <p:spTgt spid="38"/>
                                        </p:tgtEl>
                                      </p:cBhvr>
                                    </p:animEffect>
                                  </p:childTnLst>
                                </p:cTn>
                              </p:par>
                            </p:childTnLst>
                          </p:cTn>
                        </p:par>
                        <p:par>
                          <p:cTn id="34" fill="hold">
                            <p:stCondLst>
                              <p:cond delay="2250"/>
                            </p:stCondLst>
                            <p:childTnLst>
                              <p:par>
                                <p:cTn id="35" presetID="10" presetClass="entr" presetSubtype="0"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childTnLst>
                                </p:cTn>
                              </p:par>
                              <p:par>
                                <p:cTn id="38" presetID="22" presetClass="entr" presetSubtype="2" fill="hold" grpId="0" nodeType="withEffect">
                                  <p:stCondLst>
                                    <p:cond delay="750"/>
                                  </p:stCondLst>
                                  <p:childTnLst>
                                    <p:set>
                                      <p:cBhvr>
                                        <p:cTn id="39" dur="1" fill="hold">
                                          <p:stCondLst>
                                            <p:cond delay="0"/>
                                          </p:stCondLst>
                                        </p:cTn>
                                        <p:tgtEl>
                                          <p:spTgt spid="39"/>
                                        </p:tgtEl>
                                        <p:attrNameLst>
                                          <p:attrName>style.visibility</p:attrName>
                                        </p:attrNameLst>
                                      </p:cBhvr>
                                      <p:to>
                                        <p:strVal val="visible"/>
                                      </p:to>
                                    </p:set>
                                    <p:animEffect transition="in" filter="wipe(right)">
                                      <p:cBhvr>
                                        <p:cTn id="40" dur="500"/>
                                        <p:tgtEl>
                                          <p:spTgt spid="3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1000"/>
                                        <p:tgtEl>
                                          <p:spTgt spid="37"/>
                                        </p:tgtEl>
                                      </p:cBhvr>
                                    </p:animEffect>
                                  </p:childTnLst>
                                </p:cTn>
                              </p:par>
                              <p:par>
                                <p:cTn id="45" presetID="22" presetClass="entr" presetSubtype="2" fill="hold" grpId="0" nodeType="withEffect">
                                  <p:stCondLst>
                                    <p:cond delay="75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7" grpId="0" animBg="1"/>
      <p:bldP spid="27" grpId="1" animBg="1"/>
      <p:bldP spid="28" grpId="0" animBg="1"/>
      <p:bldP spid="38" grpId="0" animBg="1"/>
      <p:bldP spid="39"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a:extLst>
              <a:ext uri="{28A0092B-C50C-407E-A947-70E740481C1C}">
                <a14:useLocalDpi xmlns:a14="http://schemas.microsoft.com/office/drawing/2010/main" val="0"/>
              </a:ext>
            </a:extLst>
          </a:blip>
          <a:srcRect l="282" t="20361" r="559" b="1385"/>
          <a:stretch/>
        </p:blipFill>
        <p:spPr>
          <a:xfrm>
            <a:off x="2279650" y="2055303"/>
            <a:ext cx="7632700" cy="4253423"/>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sp>
        <p:nvSpPr>
          <p:cNvPr id="21" name="Rectangle 20">
            <a:extLst>
              <a:ext uri="{FF2B5EF4-FFF2-40B4-BE49-F238E27FC236}">
                <a16:creationId xmlns:a16="http://schemas.microsoft.com/office/drawing/2014/main" id="{E575FCB5-7A06-479E-B113-2EFB5FEA8CCB}"/>
              </a:ext>
            </a:extLst>
          </p:cNvPr>
          <p:cNvSpPr/>
          <p:nvPr/>
        </p:nvSpPr>
        <p:spPr>
          <a:xfrm>
            <a:off x="2279649" y="161177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dirty="0">
                <a:solidFill>
                  <a:schemeClr val="tx1"/>
                </a:solidFill>
              </a:rPr>
              <a:t>Fill three </a:t>
            </a:r>
            <a:r>
              <a:rPr lang="en-GB" altLang="en-US" b="1" dirty="0">
                <a:solidFill>
                  <a:schemeClr val="tx1"/>
                </a:solidFill>
              </a:rPr>
              <a:t>identical</a:t>
            </a:r>
            <a:r>
              <a:rPr lang="en-GB" altLang="en-US" dirty="0">
                <a:solidFill>
                  <a:schemeClr val="tx1"/>
                </a:solidFill>
              </a:rPr>
              <a:t> measuring cylinders with the same amount of water.</a:t>
            </a:r>
          </a:p>
        </p:txBody>
      </p:sp>
      <p:pic>
        <p:nvPicPr>
          <p:cNvPr id="3" name="Picture 2">
            <a:extLst>
              <a:ext uri="{FF2B5EF4-FFF2-40B4-BE49-F238E27FC236}">
                <a16:creationId xmlns:a16="http://schemas.microsoft.com/office/drawing/2014/main" id="{C57078FD-D946-49E6-B2C6-BF02B710760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2119" r="31866"/>
          <a:stretch/>
        </p:blipFill>
        <p:spPr>
          <a:xfrm>
            <a:off x="2279651" y="4107976"/>
            <a:ext cx="7332235" cy="2114115"/>
          </a:xfrm>
          <a:prstGeom prst="rect">
            <a:avLst/>
          </a:prstGeom>
        </p:spPr>
      </p:pic>
      <p:sp>
        <p:nvSpPr>
          <p:cNvPr id="27" name="Rectangle 26">
            <a:extLst>
              <a:ext uri="{FF2B5EF4-FFF2-40B4-BE49-F238E27FC236}">
                <a16:creationId xmlns:a16="http://schemas.microsoft.com/office/drawing/2014/main" id="{A48D8934-EBF7-4E1F-A6D8-F67186C3778C}"/>
              </a:ext>
            </a:extLst>
          </p:cNvPr>
          <p:cNvSpPr/>
          <p:nvPr/>
        </p:nvSpPr>
        <p:spPr>
          <a:xfrm>
            <a:off x="2279649" y="1516349"/>
            <a:ext cx="7632700" cy="702991"/>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dirty="0">
                <a:solidFill>
                  <a:schemeClr val="tx1"/>
                </a:solidFill>
              </a:rPr>
              <a:t>You will drop each shape into the water and use a stopwatch to </a:t>
            </a:r>
            <a:r>
              <a:rPr lang="en-GB" altLang="en-US" b="1" dirty="0">
                <a:solidFill>
                  <a:schemeClr val="tx1"/>
                </a:solidFill>
              </a:rPr>
              <a:t>time</a:t>
            </a:r>
            <a:r>
              <a:rPr lang="en-GB" altLang="en-US" dirty="0">
                <a:solidFill>
                  <a:schemeClr val="tx1"/>
                </a:solidFill>
              </a:rPr>
              <a:t> how long it takes to fall through the water.</a:t>
            </a:r>
          </a:p>
        </p:txBody>
      </p:sp>
      <p:sp>
        <p:nvSpPr>
          <p:cNvPr id="28" name="Rectangle 27">
            <a:extLst>
              <a:ext uri="{FF2B5EF4-FFF2-40B4-BE49-F238E27FC236}">
                <a16:creationId xmlns:a16="http://schemas.microsoft.com/office/drawing/2014/main" id="{AD609A76-67EB-4500-A7A6-8550C4F8B155}"/>
              </a:ext>
            </a:extLst>
          </p:cNvPr>
          <p:cNvSpPr/>
          <p:nvPr/>
        </p:nvSpPr>
        <p:spPr>
          <a:xfrm>
            <a:off x="2279649" y="1511048"/>
            <a:ext cx="7632700" cy="739891"/>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600"/>
              </a:spcBef>
            </a:pPr>
            <a:r>
              <a:rPr lang="en-GB" altLang="en-US" sz="1600" dirty="0">
                <a:solidFill>
                  <a:schemeClr val="tx1"/>
                </a:solidFill>
              </a:rPr>
              <a:t>Which shape do you think will fall the </a:t>
            </a:r>
            <a:r>
              <a:rPr lang="en-GB" altLang="en-US" sz="1600" b="1" dirty="0">
                <a:solidFill>
                  <a:schemeClr val="tx1"/>
                </a:solidFill>
              </a:rPr>
              <a:t>fastest</a:t>
            </a:r>
            <a:r>
              <a:rPr lang="en-GB" altLang="en-US" sz="1600" dirty="0">
                <a:solidFill>
                  <a:schemeClr val="tx1"/>
                </a:solidFill>
              </a:rPr>
              <a:t>? Which will fall the </a:t>
            </a:r>
            <a:r>
              <a:rPr lang="en-GB" altLang="en-US" sz="1600" b="1" dirty="0">
                <a:solidFill>
                  <a:schemeClr val="tx1"/>
                </a:solidFill>
              </a:rPr>
              <a:t>slowest</a:t>
            </a:r>
            <a:r>
              <a:rPr lang="en-GB" altLang="en-US" sz="1600" dirty="0">
                <a:solidFill>
                  <a:schemeClr val="tx1"/>
                </a:solidFill>
              </a:rPr>
              <a:t>?</a:t>
            </a:r>
          </a:p>
          <a:p>
            <a:pPr algn="ctr">
              <a:spcBef>
                <a:spcPts val="600"/>
              </a:spcBef>
            </a:pPr>
            <a:r>
              <a:rPr lang="en-GB" altLang="en-US" sz="1600" dirty="0">
                <a:solidFill>
                  <a:schemeClr val="tx1"/>
                </a:solidFill>
              </a:rPr>
              <a:t>Try it out!</a:t>
            </a:r>
          </a:p>
        </p:txBody>
      </p:sp>
      <p:pic>
        <p:nvPicPr>
          <p:cNvPr id="9" name="Picture 8">
            <a:extLst>
              <a:ext uri="{FF2B5EF4-FFF2-40B4-BE49-F238E27FC236}">
                <a16:creationId xmlns:a16="http://schemas.microsoft.com/office/drawing/2014/main" id="{A8B1DD60-46F9-4D68-B140-D50B9F254D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2738" y="2318945"/>
            <a:ext cx="1004825" cy="3866619"/>
          </a:xfrm>
          <a:prstGeom prst="rect">
            <a:avLst/>
          </a:prstGeom>
        </p:spPr>
      </p:pic>
      <p:grpSp>
        <p:nvGrpSpPr>
          <p:cNvPr id="31" name="Group 30">
            <a:extLst>
              <a:ext uri="{FF2B5EF4-FFF2-40B4-BE49-F238E27FC236}">
                <a16:creationId xmlns:a16="http://schemas.microsoft.com/office/drawing/2014/main" id="{BDA29B1D-2D64-45C3-9521-03FB8AED4FBB}"/>
              </a:ext>
            </a:extLst>
          </p:cNvPr>
          <p:cNvGrpSpPr/>
          <p:nvPr/>
        </p:nvGrpSpPr>
        <p:grpSpPr>
          <a:xfrm>
            <a:off x="2580114" y="2340521"/>
            <a:ext cx="1187512" cy="1187512"/>
            <a:chOff x="1058389" y="2153105"/>
            <a:chExt cx="1593291" cy="1593291"/>
          </a:xfrm>
        </p:grpSpPr>
        <p:sp>
          <p:nvSpPr>
            <p:cNvPr id="33" name="Oval 32">
              <a:extLst>
                <a:ext uri="{FF2B5EF4-FFF2-40B4-BE49-F238E27FC236}">
                  <a16:creationId xmlns:a16="http://schemas.microsoft.com/office/drawing/2014/main" id="{5B1C2241-0F58-43A3-B0DA-3440F6D94D80}"/>
                </a:ext>
              </a:extLst>
            </p:cNvPr>
            <p:cNvSpPr/>
            <p:nvPr/>
          </p:nvSpPr>
          <p:spPr>
            <a:xfrm>
              <a:off x="1058389" y="2153105"/>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614AF943-7909-453B-B209-556C359386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2878" y="2407594"/>
              <a:ext cx="1084311" cy="1084311"/>
            </a:xfrm>
            <a:prstGeom prst="rect">
              <a:avLst/>
            </a:prstGeom>
          </p:spPr>
        </p:pic>
      </p:grpSp>
      <p:grpSp>
        <p:nvGrpSpPr>
          <p:cNvPr id="39" name="Group 38">
            <a:extLst>
              <a:ext uri="{FF2B5EF4-FFF2-40B4-BE49-F238E27FC236}">
                <a16:creationId xmlns:a16="http://schemas.microsoft.com/office/drawing/2014/main" id="{1A5A2CDB-79DF-4D65-80AD-80F0A7168619}"/>
              </a:ext>
            </a:extLst>
          </p:cNvPr>
          <p:cNvGrpSpPr/>
          <p:nvPr/>
        </p:nvGrpSpPr>
        <p:grpSpPr>
          <a:xfrm>
            <a:off x="2580114" y="3668297"/>
            <a:ext cx="1187512" cy="1187512"/>
            <a:chOff x="2412769" y="3376428"/>
            <a:chExt cx="1593291" cy="1593291"/>
          </a:xfrm>
        </p:grpSpPr>
        <p:sp>
          <p:nvSpPr>
            <p:cNvPr id="40" name="Oval 39">
              <a:extLst>
                <a:ext uri="{FF2B5EF4-FFF2-40B4-BE49-F238E27FC236}">
                  <a16:creationId xmlns:a16="http://schemas.microsoft.com/office/drawing/2014/main" id="{86FDA22F-8E9E-460F-83D4-586A44D0BEB9}"/>
                </a:ext>
              </a:extLst>
            </p:cNvPr>
            <p:cNvSpPr/>
            <p:nvPr/>
          </p:nvSpPr>
          <p:spPr>
            <a:xfrm>
              <a:off x="2412769" y="3376428"/>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Picture 40">
              <a:extLst>
                <a:ext uri="{FF2B5EF4-FFF2-40B4-BE49-F238E27FC236}">
                  <a16:creationId xmlns:a16="http://schemas.microsoft.com/office/drawing/2014/main" id="{B82E28EC-F6BE-48CC-883E-E365721E8C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260" y="3727043"/>
              <a:ext cx="1085678" cy="892059"/>
            </a:xfrm>
            <a:prstGeom prst="rect">
              <a:avLst/>
            </a:prstGeom>
          </p:spPr>
        </p:pic>
      </p:grpSp>
      <p:grpSp>
        <p:nvGrpSpPr>
          <p:cNvPr id="42" name="Group 41">
            <a:extLst>
              <a:ext uri="{FF2B5EF4-FFF2-40B4-BE49-F238E27FC236}">
                <a16:creationId xmlns:a16="http://schemas.microsoft.com/office/drawing/2014/main" id="{B38FD521-DB79-4069-B7FC-24B04A268F1B}"/>
              </a:ext>
            </a:extLst>
          </p:cNvPr>
          <p:cNvGrpSpPr/>
          <p:nvPr/>
        </p:nvGrpSpPr>
        <p:grpSpPr>
          <a:xfrm>
            <a:off x="2580114" y="4996073"/>
            <a:ext cx="1187512" cy="1187512"/>
            <a:chOff x="3800712" y="4575654"/>
            <a:chExt cx="1593291" cy="1593291"/>
          </a:xfrm>
        </p:grpSpPr>
        <p:sp>
          <p:nvSpPr>
            <p:cNvPr id="43" name="Oval 42">
              <a:extLst>
                <a:ext uri="{FF2B5EF4-FFF2-40B4-BE49-F238E27FC236}">
                  <a16:creationId xmlns:a16="http://schemas.microsoft.com/office/drawing/2014/main" id="{91CACC3D-7E36-4EF4-B8DD-00A32E8FB2B7}"/>
                </a:ext>
              </a:extLst>
            </p:cNvPr>
            <p:cNvSpPr/>
            <p:nvPr/>
          </p:nvSpPr>
          <p:spPr>
            <a:xfrm>
              <a:off x="3800712" y="4575654"/>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extLst>
                <a:ext uri="{FF2B5EF4-FFF2-40B4-BE49-F238E27FC236}">
                  <a16:creationId xmlns:a16="http://schemas.microsoft.com/office/drawing/2014/main" id="{2CEA24DB-5076-49C2-B1B3-B16BDF289B7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4184552" y="4761465"/>
              <a:ext cx="774894" cy="1234224"/>
            </a:xfrm>
            <a:prstGeom prst="rect">
              <a:avLst/>
            </a:prstGeom>
          </p:spPr>
        </p:pic>
      </p:grpSp>
      <p:sp>
        <p:nvSpPr>
          <p:cNvPr id="2" name="TextBox 1">
            <a:extLst>
              <a:ext uri="{FF2B5EF4-FFF2-40B4-BE49-F238E27FC236}">
                <a16:creationId xmlns:a16="http://schemas.microsoft.com/office/drawing/2014/main" id="{633B2006-4C6E-44A8-AA5F-01C416E02A87}"/>
              </a:ext>
            </a:extLst>
          </p:cNvPr>
          <p:cNvSpPr txBox="1"/>
          <p:nvPr/>
        </p:nvSpPr>
        <p:spPr>
          <a:xfrm>
            <a:off x="885671" y="6242338"/>
            <a:ext cx="10250311" cy="646331"/>
          </a:xfrm>
          <a:prstGeom prst="rect">
            <a:avLst/>
          </a:prstGeom>
          <a:noFill/>
        </p:spPr>
        <p:txBody>
          <a:bodyPr wrap="square" rtlCol="0">
            <a:spAutoFit/>
          </a:bodyPr>
          <a:lstStyle/>
          <a:p>
            <a:r>
              <a:rPr lang="en-GB" dirty="0"/>
              <a:t>You can use a water jug, a vase, a milk bottle, cut the top of an empty squash bottle or something else you can think of that is appropriate.</a:t>
            </a:r>
          </a:p>
        </p:txBody>
      </p:sp>
    </p:spTree>
    <p:extLst>
      <p:ext uri="{BB962C8B-B14F-4D97-AF65-F5344CB8AC3E}">
        <p14:creationId xmlns:p14="http://schemas.microsoft.com/office/powerpoint/2010/main" val="379890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xit" presetSubtype="0" fill="hold" grpId="0" nodeType="clickEffect">
                                  <p:stCondLst>
                                    <p:cond delay="0"/>
                                  </p:stCondLst>
                                  <p:childTnLst>
                                    <p:animEffect transition="out" filter="fade">
                                      <p:cBhvr>
                                        <p:cTn id="12" dur="1000"/>
                                        <p:tgtEl>
                                          <p:spTgt spid="21"/>
                                        </p:tgtEl>
                                      </p:cBhvr>
                                    </p:animEffect>
                                    <p:anim calcmode="lin" valueType="num">
                                      <p:cBhvr>
                                        <p:cTn id="13" dur="1000"/>
                                        <p:tgtEl>
                                          <p:spTgt spid="21"/>
                                        </p:tgtEl>
                                        <p:attrNameLst>
                                          <p:attrName>ppt_x</p:attrName>
                                        </p:attrNameLst>
                                      </p:cBhvr>
                                      <p:tavLst>
                                        <p:tav tm="0">
                                          <p:val>
                                            <p:strVal val="ppt_x"/>
                                          </p:val>
                                        </p:tav>
                                        <p:tav tm="100000">
                                          <p:val>
                                            <p:strVal val="ppt_x"/>
                                          </p:val>
                                        </p:tav>
                                      </p:tavLst>
                                    </p:anim>
                                    <p:anim calcmode="lin" valueType="num">
                                      <p:cBhvr>
                                        <p:cTn id="14" dur="1000"/>
                                        <p:tgtEl>
                                          <p:spTgt spid="21"/>
                                        </p:tgtEl>
                                        <p:attrNameLst>
                                          <p:attrName>ppt_y</p:attrName>
                                        </p:attrNameLst>
                                      </p:cBhvr>
                                      <p:tavLst>
                                        <p:tav tm="0">
                                          <p:val>
                                            <p:strVal val="ppt_y"/>
                                          </p:val>
                                        </p:tav>
                                        <p:tav tm="100000">
                                          <p:val>
                                            <p:strVal val="ppt_y-.1"/>
                                          </p:val>
                                        </p:tav>
                                      </p:tavLst>
                                    </p:anim>
                                    <p:set>
                                      <p:cBhvr>
                                        <p:cTn id="15" dur="1" fill="hold">
                                          <p:stCondLst>
                                            <p:cond delay="999"/>
                                          </p:stCondLst>
                                        </p:cTn>
                                        <p:tgtEl>
                                          <p:spTgt spid="21"/>
                                        </p:tgtEl>
                                        <p:attrNameLst>
                                          <p:attrName>style.visibility</p:attrName>
                                        </p:attrNameLst>
                                      </p:cBhvr>
                                      <p:to>
                                        <p:strVal val="hidden"/>
                                      </p:to>
                                    </p:set>
                                  </p:childTnLst>
                                </p:cTn>
                              </p:par>
                              <p:par>
                                <p:cTn id="16" presetID="42"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1000"/>
                                        <p:tgtEl>
                                          <p:spTgt spid="27"/>
                                        </p:tgtEl>
                                      </p:cBhvr>
                                    </p:animEffect>
                                    <p:anim calcmode="lin" valueType="num">
                                      <p:cBhvr>
                                        <p:cTn id="19" dur="1000" fill="hold"/>
                                        <p:tgtEl>
                                          <p:spTgt spid="27"/>
                                        </p:tgtEl>
                                        <p:attrNameLst>
                                          <p:attrName>ppt_x</p:attrName>
                                        </p:attrNameLst>
                                      </p:cBhvr>
                                      <p:tavLst>
                                        <p:tav tm="0">
                                          <p:val>
                                            <p:strVal val="#ppt_x"/>
                                          </p:val>
                                        </p:tav>
                                        <p:tav tm="100000">
                                          <p:val>
                                            <p:strVal val="#ppt_x"/>
                                          </p:val>
                                        </p:tav>
                                      </p:tavLst>
                                    </p:anim>
                                    <p:anim calcmode="lin" valueType="num">
                                      <p:cBhvr>
                                        <p:cTn id="20" dur="1000" fill="hold"/>
                                        <p:tgtEl>
                                          <p:spTgt spid="27"/>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1000"/>
                                        <p:tgtEl>
                                          <p:spTgt spid="31"/>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xit" presetSubtype="0" fill="hold" grpId="1" nodeType="clickEffect">
                                  <p:stCondLst>
                                    <p:cond delay="0"/>
                                  </p:stCondLst>
                                  <p:childTnLst>
                                    <p:animEffect transition="out" filter="fade">
                                      <p:cBhvr>
                                        <p:cTn id="36" dur="1000"/>
                                        <p:tgtEl>
                                          <p:spTgt spid="27"/>
                                        </p:tgtEl>
                                      </p:cBhvr>
                                    </p:animEffect>
                                    <p:anim calcmode="lin" valueType="num">
                                      <p:cBhvr>
                                        <p:cTn id="37" dur="1000"/>
                                        <p:tgtEl>
                                          <p:spTgt spid="27"/>
                                        </p:tgtEl>
                                        <p:attrNameLst>
                                          <p:attrName>ppt_x</p:attrName>
                                        </p:attrNameLst>
                                      </p:cBhvr>
                                      <p:tavLst>
                                        <p:tav tm="0">
                                          <p:val>
                                            <p:strVal val="ppt_x"/>
                                          </p:val>
                                        </p:tav>
                                        <p:tav tm="100000">
                                          <p:val>
                                            <p:strVal val="ppt_x"/>
                                          </p:val>
                                        </p:tav>
                                      </p:tavLst>
                                    </p:anim>
                                    <p:anim calcmode="lin" valueType="num">
                                      <p:cBhvr>
                                        <p:cTn id="38" dur="1000"/>
                                        <p:tgtEl>
                                          <p:spTgt spid="27"/>
                                        </p:tgtEl>
                                        <p:attrNameLst>
                                          <p:attrName>ppt_y</p:attrName>
                                        </p:attrNameLst>
                                      </p:cBhvr>
                                      <p:tavLst>
                                        <p:tav tm="0">
                                          <p:val>
                                            <p:strVal val="ppt_y"/>
                                          </p:val>
                                        </p:tav>
                                        <p:tav tm="100000">
                                          <p:val>
                                            <p:strVal val="ppt_y-.1"/>
                                          </p:val>
                                        </p:tav>
                                      </p:tavLst>
                                    </p:anim>
                                    <p:set>
                                      <p:cBhvr>
                                        <p:cTn id="39" dur="1" fill="hold">
                                          <p:stCondLst>
                                            <p:cond delay="999"/>
                                          </p:stCondLst>
                                        </p:cTn>
                                        <p:tgtEl>
                                          <p:spTgt spid="27"/>
                                        </p:tgtEl>
                                        <p:attrNameLst>
                                          <p:attrName>style.visibility</p:attrName>
                                        </p:attrNameLst>
                                      </p:cBhvr>
                                      <p:to>
                                        <p:strVal val="hidden"/>
                                      </p:to>
                                    </p:set>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7" grpId="0" animBg="1"/>
      <p:bldP spid="27" grpId="1"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CF26F3-47C2-4515-A37F-73C5F254FCC2}"/>
              </a:ext>
            </a:extLst>
          </p:cNvPr>
          <p:cNvPicPr>
            <a:picLocks noChangeAspect="1"/>
          </p:cNvPicPr>
          <p:nvPr/>
        </p:nvPicPr>
        <p:blipFill rotWithShape="1">
          <a:blip r:embed="rId2">
            <a:extLst>
              <a:ext uri="{28A0092B-C50C-407E-A947-70E740481C1C}">
                <a14:useLocalDpi xmlns:a14="http://schemas.microsoft.com/office/drawing/2010/main" val="0"/>
              </a:ext>
            </a:extLst>
          </a:blip>
          <a:srcRect l="282" t="20361" r="559" b="1385"/>
          <a:stretch/>
        </p:blipFill>
        <p:spPr>
          <a:xfrm>
            <a:off x="2279650" y="2055303"/>
            <a:ext cx="7632700" cy="4253423"/>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Streamlined Shapes</a:t>
            </a:r>
          </a:p>
        </p:txBody>
      </p:sp>
      <p:sp>
        <p:nvSpPr>
          <p:cNvPr id="21" name="Rectangle 20">
            <a:extLst>
              <a:ext uri="{FF2B5EF4-FFF2-40B4-BE49-F238E27FC236}">
                <a16:creationId xmlns:a16="http://schemas.microsoft.com/office/drawing/2014/main" id="{E575FCB5-7A06-479E-B113-2EFB5FEA8CCB}"/>
              </a:ext>
            </a:extLst>
          </p:cNvPr>
          <p:cNvSpPr/>
          <p:nvPr/>
        </p:nvSpPr>
        <p:spPr>
          <a:xfrm>
            <a:off x="2279649" y="1611777"/>
            <a:ext cx="7632700" cy="44625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spcBef>
                <a:spcPct val="0"/>
              </a:spcBef>
              <a:buFontTx/>
              <a:buNone/>
            </a:pPr>
            <a:r>
              <a:rPr lang="en-GB" altLang="en-US" dirty="0">
                <a:solidFill>
                  <a:schemeClr val="tx1"/>
                </a:solidFill>
              </a:rPr>
              <a:t>Can you give an example of an animal that has a streamlined shape?</a:t>
            </a:r>
          </a:p>
        </p:txBody>
      </p:sp>
      <p:pic>
        <p:nvPicPr>
          <p:cNvPr id="3" name="Picture 2">
            <a:extLst>
              <a:ext uri="{FF2B5EF4-FFF2-40B4-BE49-F238E27FC236}">
                <a16:creationId xmlns:a16="http://schemas.microsoft.com/office/drawing/2014/main" id="{C57078FD-D946-49E6-B2C6-BF02B710760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2119" r="31866"/>
          <a:stretch/>
        </p:blipFill>
        <p:spPr>
          <a:xfrm>
            <a:off x="2279651" y="4107976"/>
            <a:ext cx="7632700" cy="2200749"/>
          </a:xfrm>
          <a:prstGeom prst="rect">
            <a:avLst/>
          </a:prstGeom>
        </p:spPr>
      </p:pic>
      <p:pic>
        <p:nvPicPr>
          <p:cNvPr id="9" name="Picture 8">
            <a:extLst>
              <a:ext uri="{FF2B5EF4-FFF2-40B4-BE49-F238E27FC236}">
                <a16:creationId xmlns:a16="http://schemas.microsoft.com/office/drawing/2014/main" id="{A8B1DD60-46F9-4D68-B140-D50B9F254D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2738" y="2318945"/>
            <a:ext cx="1004825" cy="3866619"/>
          </a:xfrm>
          <a:prstGeom prst="rect">
            <a:avLst/>
          </a:prstGeom>
        </p:spPr>
      </p:pic>
      <p:grpSp>
        <p:nvGrpSpPr>
          <p:cNvPr id="31" name="Group 30">
            <a:extLst>
              <a:ext uri="{FF2B5EF4-FFF2-40B4-BE49-F238E27FC236}">
                <a16:creationId xmlns:a16="http://schemas.microsoft.com/office/drawing/2014/main" id="{BDA29B1D-2D64-45C3-9521-03FB8AED4FBB}"/>
              </a:ext>
            </a:extLst>
          </p:cNvPr>
          <p:cNvGrpSpPr/>
          <p:nvPr/>
        </p:nvGrpSpPr>
        <p:grpSpPr>
          <a:xfrm>
            <a:off x="2580114" y="2340521"/>
            <a:ext cx="1187512" cy="1187512"/>
            <a:chOff x="1058389" y="2153105"/>
            <a:chExt cx="1593291" cy="1593291"/>
          </a:xfrm>
        </p:grpSpPr>
        <p:sp>
          <p:nvSpPr>
            <p:cNvPr id="33" name="Oval 32">
              <a:extLst>
                <a:ext uri="{FF2B5EF4-FFF2-40B4-BE49-F238E27FC236}">
                  <a16:creationId xmlns:a16="http://schemas.microsoft.com/office/drawing/2014/main" id="{5B1C2241-0F58-43A3-B0DA-3440F6D94D80}"/>
                </a:ext>
              </a:extLst>
            </p:cNvPr>
            <p:cNvSpPr/>
            <p:nvPr/>
          </p:nvSpPr>
          <p:spPr>
            <a:xfrm>
              <a:off x="1058389" y="2153105"/>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614AF943-7909-453B-B209-556C359386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2878" y="2407594"/>
              <a:ext cx="1084311" cy="1084311"/>
            </a:xfrm>
            <a:prstGeom prst="rect">
              <a:avLst/>
            </a:prstGeom>
          </p:spPr>
        </p:pic>
      </p:grpSp>
      <p:sp>
        <p:nvSpPr>
          <p:cNvPr id="26" name="Rectangle 25">
            <a:extLst>
              <a:ext uri="{FF2B5EF4-FFF2-40B4-BE49-F238E27FC236}">
                <a16:creationId xmlns:a16="http://schemas.microsoft.com/office/drawing/2014/main" id="{A18767CF-F50F-44CC-BBE3-FC9FE2E7456F}"/>
              </a:ext>
            </a:extLst>
          </p:cNvPr>
          <p:cNvSpPr/>
          <p:nvPr/>
        </p:nvSpPr>
        <p:spPr>
          <a:xfrm>
            <a:off x="3443743" y="5153395"/>
            <a:ext cx="5788161" cy="919892"/>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spcBef>
                <a:spcPts val="600"/>
              </a:spcBef>
            </a:pPr>
            <a:r>
              <a:rPr lang="en-GB" altLang="en-US" dirty="0">
                <a:solidFill>
                  <a:schemeClr val="tx1"/>
                </a:solidFill>
              </a:rPr>
              <a:t>The </a:t>
            </a:r>
            <a:r>
              <a:rPr lang="en-GB" altLang="en-US" b="1" dirty="0">
                <a:solidFill>
                  <a:schemeClr val="tx1"/>
                </a:solidFill>
              </a:rPr>
              <a:t>cone</a:t>
            </a:r>
            <a:r>
              <a:rPr lang="en-GB" altLang="en-US" dirty="0">
                <a:solidFill>
                  <a:schemeClr val="tx1"/>
                </a:solidFill>
              </a:rPr>
              <a:t> should have fallen the </a:t>
            </a:r>
            <a:r>
              <a:rPr lang="en-GB" altLang="en-US" b="1" dirty="0">
                <a:solidFill>
                  <a:schemeClr val="tx1"/>
                </a:solidFill>
              </a:rPr>
              <a:t>fastest </a:t>
            </a:r>
            <a:r>
              <a:rPr lang="en-GB" altLang="en-US" dirty="0">
                <a:solidFill>
                  <a:schemeClr val="tx1"/>
                </a:solidFill>
              </a:rPr>
              <a:t>through the water. It is the </a:t>
            </a:r>
            <a:r>
              <a:rPr lang="en-GB" altLang="en-US" b="1" dirty="0">
                <a:solidFill>
                  <a:schemeClr val="tx1"/>
                </a:solidFill>
              </a:rPr>
              <a:t>most streamlined</a:t>
            </a:r>
            <a:r>
              <a:rPr lang="en-GB" altLang="en-US" dirty="0">
                <a:solidFill>
                  <a:schemeClr val="tx1"/>
                </a:solidFill>
              </a:rPr>
              <a:t> shape as it has a </a:t>
            </a:r>
            <a:r>
              <a:rPr lang="en-GB" altLang="en-US" b="1" dirty="0">
                <a:solidFill>
                  <a:schemeClr val="tx1"/>
                </a:solidFill>
              </a:rPr>
              <a:t>pointed</a:t>
            </a:r>
            <a:r>
              <a:rPr lang="en-GB" altLang="en-US" dirty="0">
                <a:solidFill>
                  <a:schemeClr val="tx1"/>
                </a:solidFill>
              </a:rPr>
              <a:t> end to cut through the water.</a:t>
            </a:r>
          </a:p>
        </p:txBody>
      </p:sp>
      <p:grpSp>
        <p:nvGrpSpPr>
          <p:cNvPr id="42" name="Group 41">
            <a:extLst>
              <a:ext uri="{FF2B5EF4-FFF2-40B4-BE49-F238E27FC236}">
                <a16:creationId xmlns:a16="http://schemas.microsoft.com/office/drawing/2014/main" id="{B38FD521-DB79-4069-B7FC-24B04A268F1B}"/>
              </a:ext>
            </a:extLst>
          </p:cNvPr>
          <p:cNvGrpSpPr/>
          <p:nvPr/>
        </p:nvGrpSpPr>
        <p:grpSpPr>
          <a:xfrm>
            <a:off x="2580114" y="4998051"/>
            <a:ext cx="1187512" cy="1187512"/>
            <a:chOff x="3800712" y="4575654"/>
            <a:chExt cx="1593291" cy="1593291"/>
          </a:xfrm>
        </p:grpSpPr>
        <p:sp>
          <p:nvSpPr>
            <p:cNvPr id="43" name="Oval 42">
              <a:extLst>
                <a:ext uri="{FF2B5EF4-FFF2-40B4-BE49-F238E27FC236}">
                  <a16:creationId xmlns:a16="http://schemas.microsoft.com/office/drawing/2014/main" id="{91CACC3D-7E36-4EF4-B8DD-00A32E8FB2B7}"/>
                </a:ext>
              </a:extLst>
            </p:cNvPr>
            <p:cNvSpPr/>
            <p:nvPr/>
          </p:nvSpPr>
          <p:spPr>
            <a:xfrm>
              <a:off x="3800712" y="4575654"/>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extLst>
                <a:ext uri="{FF2B5EF4-FFF2-40B4-BE49-F238E27FC236}">
                  <a16:creationId xmlns:a16="http://schemas.microsoft.com/office/drawing/2014/main" id="{2CEA24DB-5076-49C2-B1B3-B16BDF289B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4184552" y="4761465"/>
              <a:ext cx="774894" cy="1234224"/>
            </a:xfrm>
            <a:prstGeom prst="rect">
              <a:avLst/>
            </a:prstGeom>
          </p:spPr>
        </p:pic>
      </p:grpSp>
      <p:sp>
        <p:nvSpPr>
          <p:cNvPr id="29" name="Rectangle 28">
            <a:extLst>
              <a:ext uri="{FF2B5EF4-FFF2-40B4-BE49-F238E27FC236}">
                <a16:creationId xmlns:a16="http://schemas.microsoft.com/office/drawing/2014/main" id="{36436857-7916-40CA-94D9-DA83E916C9A6}"/>
              </a:ext>
            </a:extLst>
          </p:cNvPr>
          <p:cNvSpPr/>
          <p:nvPr/>
        </p:nvSpPr>
        <p:spPr>
          <a:xfrm>
            <a:off x="3173870" y="3693115"/>
            <a:ext cx="6593379" cy="1184338"/>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0" tIns="108000" rIns="108000" bIns="108000" rtlCol="0" anchor="ctr"/>
          <a:lstStyle/>
          <a:p>
            <a:pPr algn="r">
              <a:spcBef>
                <a:spcPts val="600"/>
              </a:spcBef>
            </a:pPr>
            <a:r>
              <a:rPr lang="en-GB" altLang="en-US" dirty="0">
                <a:solidFill>
                  <a:schemeClr val="tx1"/>
                </a:solidFill>
              </a:rPr>
              <a:t>The </a:t>
            </a:r>
            <a:r>
              <a:rPr lang="en-GB" altLang="en-US" b="1" dirty="0">
                <a:solidFill>
                  <a:schemeClr val="tx1"/>
                </a:solidFill>
              </a:rPr>
              <a:t>cube</a:t>
            </a:r>
            <a:r>
              <a:rPr lang="en-GB" altLang="en-US" dirty="0">
                <a:solidFill>
                  <a:schemeClr val="tx1"/>
                </a:solidFill>
              </a:rPr>
              <a:t> should have fallen the </a:t>
            </a:r>
            <a:r>
              <a:rPr lang="en-GB" altLang="en-US" b="1" dirty="0">
                <a:solidFill>
                  <a:schemeClr val="tx1"/>
                </a:solidFill>
              </a:rPr>
              <a:t>slowest </a:t>
            </a:r>
            <a:r>
              <a:rPr lang="en-GB" altLang="en-US" dirty="0">
                <a:solidFill>
                  <a:schemeClr val="tx1"/>
                </a:solidFill>
              </a:rPr>
              <a:t>through the water. It is the </a:t>
            </a:r>
            <a:r>
              <a:rPr lang="en-GB" altLang="en-US" b="1" dirty="0">
                <a:solidFill>
                  <a:schemeClr val="tx1"/>
                </a:solidFill>
              </a:rPr>
              <a:t>least streamlined </a:t>
            </a:r>
            <a:r>
              <a:rPr lang="en-GB" altLang="en-US" dirty="0">
                <a:solidFill>
                  <a:schemeClr val="tx1"/>
                </a:solidFill>
              </a:rPr>
              <a:t>shape because it has a </a:t>
            </a:r>
            <a:r>
              <a:rPr lang="en-GB" altLang="en-US" b="1" dirty="0">
                <a:solidFill>
                  <a:schemeClr val="tx1"/>
                </a:solidFill>
              </a:rPr>
              <a:t>flat</a:t>
            </a:r>
            <a:r>
              <a:rPr lang="en-GB" altLang="en-US" dirty="0">
                <a:solidFill>
                  <a:schemeClr val="tx1"/>
                </a:solidFill>
              </a:rPr>
              <a:t> surface which creates a lot of </a:t>
            </a:r>
            <a:r>
              <a:rPr lang="en-GB" altLang="en-US" b="1" dirty="0">
                <a:solidFill>
                  <a:schemeClr val="tx1"/>
                </a:solidFill>
              </a:rPr>
              <a:t>water resistance</a:t>
            </a:r>
            <a:r>
              <a:rPr lang="en-GB" altLang="en-US" dirty="0">
                <a:solidFill>
                  <a:schemeClr val="tx1"/>
                </a:solidFill>
              </a:rPr>
              <a:t>. The water pushes against the flat surface, slowing it down.</a:t>
            </a:r>
          </a:p>
        </p:txBody>
      </p:sp>
      <p:grpSp>
        <p:nvGrpSpPr>
          <p:cNvPr id="39" name="Group 38">
            <a:extLst>
              <a:ext uri="{FF2B5EF4-FFF2-40B4-BE49-F238E27FC236}">
                <a16:creationId xmlns:a16="http://schemas.microsoft.com/office/drawing/2014/main" id="{1A5A2CDB-79DF-4D65-80AD-80F0A7168619}"/>
              </a:ext>
            </a:extLst>
          </p:cNvPr>
          <p:cNvGrpSpPr/>
          <p:nvPr/>
        </p:nvGrpSpPr>
        <p:grpSpPr>
          <a:xfrm>
            <a:off x="2580114" y="3668297"/>
            <a:ext cx="1187512" cy="1187512"/>
            <a:chOff x="2412769" y="3376428"/>
            <a:chExt cx="1593291" cy="1593291"/>
          </a:xfrm>
        </p:grpSpPr>
        <p:sp>
          <p:nvSpPr>
            <p:cNvPr id="40" name="Oval 39">
              <a:extLst>
                <a:ext uri="{FF2B5EF4-FFF2-40B4-BE49-F238E27FC236}">
                  <a16:creationId xmlns:a16="http://schemas.microsoft.com/office/drawing/2014/main" id="{86FDA22F-8E9E-460F-83D4-586A44D0BEB9}"/>
                </a:ext>
              </a:extLst>
            </p:cNvPr>
            <p:cNvSpPr/>
            <p:nvPr/>
          </p:nvSpPr>
          <p:spPr>
            <a:xfrm>
              <a:off x="2412769" y="3376428"/>
              <a:ext cx="1593291" cy="1593291"/>
            </a:xfrm>
            <a:prstGeom prst="ellipse">
              <a:avLst/>
            </a:prstGeom>
            <a:solidFill>
              <a:srgbClr val="F7BB9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Picture 40">
              <a:extLst>
                <a:ext uri="{FF2B5EF4-FFF2-40B4-BE49-F238E27FC236}">
                  <a16:creationId xmlns:a16="http://schemas.microsoft.com/office/drawing/2014/main" id="{B82E28EC-F6BE-48CC-883E-E365721E8C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67260" y="3727043"/>
              <a:ext cx="1085678" cy="892059"/>
            </a:xfrm>
            <a:prstGeom prst="rect">
              <a:avLst/>
            </a:prstGeom>
          </p:spPr>
        </p:pic>
      </p:grpSp>
    </p:spTree>
    <p:extLst>
      <p:ext uri="{BB962C8B-B14F-4D97-AF65-F5344CB8AC3E}">
        <p14:creationId xmlns:p14="http://schemas.microsoft.com/office/powerpoint/2010/main" val="410008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3.05556E-6 2.59259E-6 L 0.27674 -0.0051 " pathEditMode="relative" rAng="0" ptsTypes="AA">
                                      <p:cBhvr>
                                        <p:cTn id="6" dur="1750" fill="hold"/>
                                        <p:tgtEl>
                                          <p:spTgt spid="9"/>
                                        </p:tgtEl>
                                        <p:attrNameLst>
                                          <p:attrName>ppt_x</p:attrName>
                                          <p:attrName>ppt_y</p:attrName>
                                        </p:attrNameLst>
                                      </p:cBhvr>
                                      <p:rCtr x="13837" y="-255"/>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3E7A9-9AF2-471C-A1F0-C0C8FE090DCC}"/>
              </a:ext>
            </a:extLst>
          </p:cNvPr>
          <p:cNvSpPr>
            <a:spLocks noGrp="1"/>
          </p:cNvSpPr>
          <p:nvPr>
            <p:ph type="title"/>
          </p:nvPr>
        </p:nvSpPr>
        <p:spPr/>
        <p:txBody>
          <a:bodyPr/>
          <a:lstStyle/>
          <a:p>
            <a:r>
              <a:rPr lang="en-GB" dirty="0"/>
              <a:t>Please write or type a short paragraph to explain what happened in your investigation.</a:t>
            </a:r>
          </a:p>
        </p:txBody>
      </p:sp>
    </p:spTree>
    <p:extLst>
      <p:ext uri="{BB962C8B-B14F-4D97-AF65-F5344CB8AC3E}">
        <p14:creationId xmlns:p14="http://schemas.microsoft.com/office/powerpoint/2010/main" val="5353543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533</Words>
  <Application>Microsoft Office PowerPoint</Application>
  <PresentationFormat>Widescreen</PresentationFormat>
  <Paragraphs>41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Twinkl</vt:lpstr>
      <vt:lpstr>Office Theme</vt:lpstr>
      <vt:lpstr>PowerPoint Presentation</vt:lpstr>
      <vt:lpstr>PowerPoint Presentation</vt:lpstr>
      <vt:lpstr>PowerPoint Presentation</vt:lpstr>
      <vt:lpstr>PowerPoint Presentation</vt:lpstr>
      <vt:lpstr>PowerPoint Presentation</vt:lpstr>
      <vt:lpstr>https://www.youtube.com/watch?v=a85Qepkt6J0 </vt:lpstr>
      <vt:lpstr>PowerPoint Presentation</vt:lpstr>
      <vt:lpstr>PowerPoint Presentation</vt:lpstr>
      <vt:lpstr>PowerPoint Presentation</vt:lpstr>
      <vt:lpstr>Please write or type a short paragraph to explain what happened in your investigation.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3</cp:revision>
  <dcterms:created xsi:type="dcterms:W3CDTF">2021-01-06T21:47:09Z</dcterms:created>
  <dcterms:modified xsi:type="dcterms:W3CDTF">2021-01-06T22:00:39Z</dcterms:modified>
</cp:coreProperties>
</file>