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72" r:id="rId1"/>
  </p:sldMasterIdLst>
  <p:notesMasterIdLst>
    <p:notesMasterId r:id="rId6"/>
  </p:notesMasterIdLst>
  <p:handoutMasterIdLst>
    <p:handoutMasterId r:id="rId7"/>
  </p:handoutMasterIdLst>
  <p:sldIdLst>
    <p:sldId id="257" r:id="rId2"/>
    <p:sldId id="282" r:id="rId3"/>
    <p:sldId id="259" r:id="rId4"/>
    <p:sldId id="260" r:id="rId5"/>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5854"/>
    <p:restoredTop sz="94705"/>
  </p:normalViewPr>
  <p:slideViewPr>
    <p:cSldViewPr snapToGrid="0" snapToObjects="1">
      <p:cViewPr varScale="1">
        <p:scale>
          <a:sx n="55" d="100"/>
          <a:sy n="55" d="100"/>
        </p:scale>
        <p:origin x="262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handoutMaster" Target="handoutMasters/handout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A154B63-594E-BF4A-AD2D-16C326C3FE61}" type="datetimeFigureOut">
              <a:rPr lang="en-US" smtClean="0"/>
              <a:t>3/1/2021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48F23FA-8585-B749-ADBC-CB54CEFD050C}" type="slidenum">
              <a:rPr lang="en-US" smtClean="0"/>
              <a:t>‹#›</a:t>
            </a:fld>
            <a:endParaRPr lang="en-US"/>
          </a:p>
        </p:txBody>
      </p:sp>
    </p:spTree>
    <p:extLst>
      <p:ext uri="{BB962C8B-B14F-4D97-AF65-F5344CB8AC3E}">
        <p14:creationId xmlns:p14="http://schemas.microsoft.com/office/powerpoint/2010/main" val="16038366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6EF63E8-537D-4A4C-8952-C1F44FBE7185}" type="datetimeFigureOut">
              <a:rPr lang="en-US" smtClean="0"/>
              <a:t>3/1/2021</a:t>
            </a:fld>
            <a:endParaRPr lang="en-US"/>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3DB3EC0-E615-7843-AEF7-F3E2A5950C57}" type="slidenum">
              <a:rPr lang="en-US" smtClean="0"/>
              <a:t>‹#›</a:t>
            </a:fld>
            <a:endParaRPr lang="en-US"/>
          </a:p>
        </p:txBody>
      </p:sp>
    </p:spTree>
    <p:extLst>
      <p:ext uri="{BB962C8B-B14F-4D97-AF65-F5344CB8AC3E}">
        <p14:creationId xmlns:p14="http://schemas.microsoft.com/office/powerpoint/2010/main" val="18285515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3DB3EC0-E615-7843-AEF7-F3E2A5950C57}" type="slidenum">
              <a:rPr lang="en-US" smtClean="0"/>
              <a:t>1</a:t>
            </a:fld>
            <a:endParaRPr lang="en-US"/>
          </a:p>
        </p:txBody>
      </p:sp>
    </p:spTree>
    <p:extLst>
      <p:ext uri="{BB962C8B-B14F-4D97-AF65-F5344CB8AC3E}">
        <p14:creationId xmlns:p14="http://schemas.microsoft.com/office/powerpoint/2010/main" val="19741223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3DB3EC0-E615-7843-AEF7-F3E2A5950C57}" type="slidenum">
              <a:rPr lang="en-US" smtClean="0"/>
              <a:t>3</a:t>
            </a:fld>
            <a:endParaRPr lang="en-US"/>
          </a:p>
        </p:txBody>
      </p:sp>
    </p:spTree>
    <p:extLst>
      <p:ext uri="{BB962C8B-B14F-4D97-AF65-F5344CB8AC3E}">
        <p14:creationId xmlns:p14="http://schemas.microsoft.com/office/powerpoint/2010/main" val="6733441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3DB3EC0-E615-7843-AEF7-F3E2A5950C57}" type="slidenum">
              <a:rPr lang="en-US" smtClean="0"/>
              <a:t>4</a:t>
            </a:fld>
            <a:endParaRPr lang="en-US"/>
          </a:p>
        </p:txBody>
      </p:sp>
    </p:spTree>
    <p:extLst>
      <p:ext uri="{BB962C8B-B14F-4D97-AF65-F5344CB8AC3E}">
        <p14:creationId xmlns:p14="http://schemas.microsoft.com/office/powerpoint/2010/main" val="5507808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DE4FF23-8524-5349-B32F-E118A88866F3}" type="datetime1">
              <a:rPr lang="en-GB" smtClean="0"/>
              <a:t>01/03/2021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CD5BC4-C467-5C4E-8EC0-09353C607A53}"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B023513-3C8B-044D-A408-136392673A6C}" type="datetime1">
              <a:rPr lang="en-GB" smtClean="0"/>
              <a:t>01/03/2021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2657475" y="8475136"/>
            <a:ext cx="1543050" cy="486833"/>
          </a:xfrm>
        </p:spPr>
        <p:txBody>
          <a:bodyPr/>
          <a:lstStyle>
            <a:lvl1pPr algn="ctr">
              <a:defRPr/>
            </a:lvl1pPr>
          </a:lstStyle>
          <a:p>
            <a:fld id="{43CD5BC4-C467-5C4E-8EC0-09353C607A5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7D51E4-37EA-B34C-BE54-3F454CA344E0}" type="datetime1">
              <a:rPr lang="en-GB" smtClean="0"/>
              <a:t>01/03/2021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CD5BC4-C467-5C4E-8EC0-09353C607A53}"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3CC3549-C72E-9E4E-A0A6-AB64EE4BC585}" type="datetime1">
              <a:rPr lang="en-GB" smtClean="0"/>
              <a:t>01/03/2021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CD5BC4-C467-5C4E-8EC0-09353C607A53}"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1F810FE-0E28-D043-A031-E73F76451EFC}" type="datetime1">
              <a:rPr lang="en-GB" smtClean="0"/>
              <a:t>01/03/2021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3CD5BC4-C467-5C4E-8EC0-09353C607A53}"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EF069CE-C829-234B-87B2-7A2FC25CC321}" type="datetime1">
              <a:rPr lang="en-GB" smtClean="0"/>
              <a:t>01/03/2021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3CD5BC4-C467-5C4E-8EC0-09353C607A53}"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23441C-863D-844F-A2D2-DE7889110A03}" type="datetime1">
              <a:rPr lang="en-GB" smtClean="0"/>
              <a:t>01/03/2021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3CD5BC4-C467-5C4E-8EC0-09353C607A53}"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D323388D-A9CF-1146-A989-E3D165FDE551}" type="datetime1">
              <a:rPr lang="en-GB" smtClean="0"/>
              <a:t>01/03/2021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CD5BC4-C467-5C4E-8EC0-09353C607A53}"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16D242C2-9A6F-9D4F-8D5D-F31745DB405F}" type="datetime1">
              <a:rPr lang="en-GB" smtClean="0"/>
              <a:t>01/03/2021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CD5BC4-C467-5C4E-8EC0-09353C607A53}"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507CD3-992C-DE48-AA64-FEA657D2F37E}" type="datetime1">
              <a:rPr lang="en-GB" smtClean="0"/>
              <a:t>01/03/2021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CD5BC4-C467-5C4E-8EC0-09353C607A5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1EBC23-00C0-F543-9C71-09D9F8413FA5}" type="datetime1">
              <a:rPr lang="en-GB" smtClean="0"/>
              <a:t>01/03/2021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CD5BC4-C467-5C4E-8EC0-09353C607A53}"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93172ECA-0687-2846-9582-0DF4DF8411A6}" type="datetime1">
              <a:rPr lang="en-GB" smtClean="0"/>
              <a:t>01/03/2021</a:t>
            </a:fld>
            <a:endParaRPr lang="en-US"/>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1400">
                <a:solidFill>
                  <a:schemeClr val="tx1">
                    <a:lumMod val="65000"/>
                    <a:lumOff val="35000"/>
                  </a:schemeClr>
                </a:solidFill>
              </a:defRPr>
            </a:lvl1pPr>
          </a:lstStyle>
          <a:p>
            <a:fld id="{43CD5BC4-C467-5C4E-8EC0-09353C607A53}" type="slidenum">
              <a:rPr lang="en-US" smtClean="0"/>
              <a:pPr/>
              <a:t>‹#›</a:t>
            </a:fld>
            <a:endParaRPr lang="en-US" dirty="0"/>
          </a:p>
        </p:txBody>
      </p:sp>
    </p:spTree>
    <p:extLst>
      <p:ext uri="{BB962C8B-B14F-4D97-AF65-F5344CB8AC3E}">
        <p14:creationId xmlns:p14="http://schemas.microsoft.com/office/powerpoint/2010/main" val="173510033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tif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tiff"/></Relationships>
</file>

<file path=ppt/slides/_rels/slide4.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F27E208-8CD1-8440-A47F-4EBC3F3AC249}"/>
              </a:ext>
            </a:extLst>
          </p:cNvPr>
          <p:cNvPicPr>
            <a:picLocks noChangeAspect="1"/>
          </p:cNvPicPr>
          <p:nvPr/>
        </p:nvPicPr>
        <p:blipFill>
          <a:blip r:embed="rId3"/>
          <a:stretch>
            <a:fillRect/>
          </a:stretch>
        </p:blipFill>
        <p:spPr>
          <a:xfrm>
            <a:off x="0" y="5936566"/>
            <a:ext cx="6858000" cy="3318140"/>
          </a:xfrm>
          <a:prstGeom prst="rect">
            <a:avLst/>
          </a:prstGeom>
          <a:effectLst>
            <a:softEdge rad="266700"/>
          </a:effectLst>
        </p:spPr>
      </p:pic>
      <p:sp>
        <p:nvSpPr>
          <p:cNvPr id="2" name="Title 1"/>
          <p:cNvSpPr>
            <a:spLocks noGrp="1"/>
          </p:cNvSpPr>
          <p:nvPr>
            <p:ph type="title"/>
          </p:nvPr>
        </p:nvSpPr>
        <p:spPr>
          <a:xfrm>
            <a:off x="-9672" y="-16328"/>
            <a:ext cx="6878826" cy="1209822"/>
          </a:xfrm>
        </p:spPr>
        <p:txBody>
          <a:bodyPr>
            <a:noAutofit/>
          </a:bodyPr>
          <a:lstStyle/>
          <a:p>
            <a:pPr algn="ctr"/>
            <a:r>
              <a:rPr lang="en-US" sz="3000" b="1" dirty="0">
                <a:latin typeface="Arial" panose="020B0604020202020204" pitchFamily="34" charset="0"/>
                <a:ea typeface="Arial" charset="0"/>
                <a:cs typeface="Arial" panose="020B0604020202020204" pitchFamily="34" charset="0"/>
              </a:rPr>
              <a:t>How did the ancient Egyptians live?</a:t>
            </a:r>
          </a:p>
        </p:txBody>
      </p:sp>
      <p:sp>
        <p:nvSpPr>
          <p:cNvPr id="9" name="TextBox 8"/>
          <p:cNvSpPr txBox="1"/>
          <p:nvPr/>
        </p:nvSpPr>
        <p:spPr>
          <a:xfrm>
            <a:off x="422423" y="942377"/>
            <a:ext cx="6390607" cy="5930085"/>
          </a:xfrm>
          <a:prstGeom prst="rect">
            <a:avLst/>
          </a:prstGeom>
          <a:noFill/>
        </p:spPr>
        <p:txBody>
          <a:bodyPr wrap="square" rtlCol="0">
            <a:spAutoFit/>
          </a:bodyPr>
          <a:lstStyle/>
          <a:p>
            <a:pPr algn="just">
              <a:lnSpc>
                <a:spcPct val="150000"/>
              </a:lnSpc>
            </a:pPr>
            <a:r>
              <a:rPr lang="en-US" sz="1700" dirty="0">
                <a:latin typeface="Arial" panose="020B0604020202020204" pitchFamily="34" charset="0"/>
                <a:ea typeface="Arial" charset="0"/>
                <a:cs typeface="Arial" panose="020B0604020202020204" pitchFamily="34" charset="0"/>
              </a:rPr>
              <a:t>Howard Carter’s famous discovery changed our knowledge of the ancient Egyptians but </a:t>
            </a:r>
            <a:r>
              <a:rPr lang="en-US" sz="1700" b="1" dirty="0">
                <a:latin typeface="Arial" panose="020B0604020202020204" pitchFamily="34" charset="0"/>
                <a:ea typeface="Arial" charset="0"/>
                <a:cs typeface="Arial" panose="020B0604020202020204" pitchFamily="34" charset="0"/>
              </a:rPr>
              <a:t>historians</a:t>
            </a:r>
            <a:r>
              <a:rPr lang="en-US" sz="1700" dirty="0">
                <a:latin typeface="Arial" panose="020B0604020202020204" pitchFamily="34" charset="0"/>
                <a:ea typeface="Arial" charset="0"/>
                <a:cs typeface="Arial" panose="020B0604020202020204" pitchFamily="34" charset="0"/>
              </a:rPr>
              <a:t> still know very little about them.  Most of our knowledge of the ancient Egyptians has been found in the last 200 years.  We call the Egyptians ‘ancient’ because their </a:t>
            </a:r>
            <a:r>
              <a:rPr lang="en-US" sz="1700" b="1" dirty="0" err="1">
                <a:latin typeface="Arial" panose="020B0604020202020204" pitchFamily="34" charset="0"/>
                <a:ea typeface="Arial" charset="0"/>
                <a:cs typeface="Arial" panose="020B0604020202020204" pitchFamily="34" charset="0"/>
              </a:rPr>
              <a:t>civilisation</a:t>
            </a:r>
            <a:r>
              <a:rPr lang="en-US" sz="1700" dirty="0">
                <a:latin typeface="Arial" panose="020B0604020202020204" pitchFamily="34" charset="0"/>
                <a:ea typeface="Arial" charset="0"/>
                <a:cs typeface="Arial" panose="020B0604020202020204" pitchFamily="34" charset="0"/>
              </a:rPr>
              <a:t> began over 3000 years before the birth of Jesus.  We call this 3000 </a:t>
            </a:r>
            <a:r>
              <a:rPr lang="en-US" sz="1700" b="1" dirty="0">
                <a:latin typeface="Arial" panose="020B0604020202020204" pitchFamily="34" charset="0"/>
                <a:ea typeface="Arial" charset="0"/>
                <a:cs typeface="Arial" panose="020B0604020202020204" pitchFamily="34" charset="0"/>
              </a:rPr>
              <a:t>BC</a:t>
            </a:r>
            <a:r>
              <a:rPr lang="en-US" sz="1700" dirty="0">
                <a:latin typeface="Arial" panose="020B0604020202020204" pitchFamily="34" charset="0"/>
                <a:ea typeface="Arial" charset="0"/>
                <a:cs typeface="Arial" panose="020B0604020202020204" pitchFamily="34" charset="0"/>
              </a:rPr>
              <a:t> or </a:t>
            </a:r>
            <a:r>
              <a:rPr lang="en-US" sz="1700" b="1" dirty="0">
                <a:latin typeface="Arial" panose="020B0604020202020204" pitchFamily="34" charset="0"/>
                <a:ea typeface="Arial" charset="0"/>
                <a:cs typeface="Arial" panose="020B0604020202020204" pitchFamily="34" charset="0"/>
              </a:rPr>
              <a:t>BCE</a:t>
            </a:r>
            <a:r>
              <a:rPr lang="en-US" sz="1700" dirty="0">
                <a:latin typeface="Arial" panose="020B0604020202020204" pitchFamily="34" charset="0"/>
                <a:ea typeface="Arial" charset="0"/>
                <a:cs typeface="Arial" panose="020B0604020202020204" pitchFamily="34" charset="0"/>
              </a:rPr>
              <a:t>. BC stands for </a:t>
            </a:r>
            <a:r>
              <a:rPr lang="en-US" sz="1700" b="1" dirty="0">
                <a:latin typeface="Arial" panose="020B0604020202020204" pitchFamily="34" charset="0"/>
                <a:ea typeface="Arial" charset="0"/>
                <a:cs typeface="Arial" panose="020B0604020202020204" pitchFamily="34" charset="0"/>
              </a:rPr>
              <a:t>‘Before Christ’. </a:t>
            </a:r>
            <a:r>
              <a:rPr lang="en-US" sz="1700" dirty="0">
                <a:latin typeface="Arial" panose="020B0604020202020204" pitchFamily="34" charset="0"/>
                <a:ea typeface="Arial" charset="0"/>
                <a:cs typeface="Arial" panose="020B0604020202020204" pitchFamily="34" charset="0"/>
              </a:rPr>
              <a:t>BCE stands for </a:t>
            </a:r>
            <a:r>
              <a:rPr lang="en-US" sz="1700" b="1" dirty="0">
                <a:latin typeface="Arial" panose="020B0604020202020204" pitchFamily="34" charset="0"/>
                <a:ea typeface="Arial" charset="0"/>
                <a:cs typeface="Arial" panose="020B0604020202020204" pitchFamily="34" charset="0"/>
              </a:rPr>
              <a:t>Before the Common Era. </a:t>
            </a:r>
            <a:r>
              <a:rPr lang="en-US" sz="1700" dirty="0">
                <a:latin typeface="Arial" panose="020B0604020202020204" pitchFamily="34" charset="0"/>
                <a:ea typeface="Arial" charset="0"/>
                <a:cs typeface="Arial" panose="020B0604020202020204" pitchFamily="34" charset="0"/>
              </a:rPr>
              <a:t>Ancient Egypt is one of the oldest </a:t>
            </a:r>
            <a:r>
              <a:rPr lang="en-US" sz="1700" b="1" dirty="0" err="1">
                <a:latin typeface="Arial" panose="020B0604020202020204" pitchFamily="34" charset="0"/>
                <a:ea typeface="Arial" charset="0"/>
                <a:cs typeface="Arial" panose="020B0604020202020204" pitchFamily="34" charset="0"/>
              </a:rPr>
              <a:t>civilisations</a:t>
            </a:r>
            <a:r>
              <a:rPr lang="en-US" sz="1700" dirty="0">
                <a:latin typeface="Arial" panose="020B0604020202020204" pitchFamily="34" charset="0"/>
                <a:ea typeface="Arial" charset="0"/>
                <a:cs typeface="Arial" panose="020B0604020202020204" pitchFamily="34" charset="0"/>
              </a:rPr>
              <a:t> in the world.</a:t>
            </a:r>
          </a:p>
          <a:p>
            <a:pPr algn="just">
              <a:lnSpc>
                <a:spcPct val="150000"/>
              </a:lnSpc>
            </a:pPr>
            <a:endParaRPr lang="en-US" sz="1700" dirty="0">
              <a:latin typeface="Arial" panose="020B0604020202020204" pitchFamily="34" charset="0"/>
              <a:ea typeface="Arial" charset="0"/>
              <a:cs typeface="Arial" panose="020B0604020202020204" pitchFamily="34" charset="0"/>
            </a:endParaRPr>
          </a:p>
          <a:p>
            <a:pPr algn="just">
              <a:lnSpc>
                <a:spcPct val="150000"/>
              </a:lnSpc>
            </a:pPr>
            <a:r>
              <a:rPr lang="en-US" sz="1700" dirty="0">
                <a:latin typeface="Arial" panose="020B0604020202020204" pitchFamily="34" charset="0"/>
                <a:ea typeface="Arial" charset="0"/>
                <a:cs typeface="Arial" panose="020B0604020202020204" pitchFamily="34" charset="0"/>
              </a:rPr>
              <a:t>The ancient Egyptians lived around a vast, deep river full of black mud. The Egyptians called the river the </a:t>
            </a:r>
            <a:r>
              <a:rPr lang="en-US" sz="1700" b="1" dirty="0">
                <a:latin typeface="Arial" panose="020B0604020202020204" pitchFamily="34" charset="0"/>
                <a:ea typeface="Arial" charset="0"/>
                <a:cs typeface="Arial" panose="020B0604020202020204" pitchFamily="34" charset="0"/>
              </a:rPr>
              <a:t>Nile</a:t>
            </a:r>
            <a:r>
              <a:rPr lang="en-US" sz="1700" dirty="0">
                <a:latin typeface="Arial" panose="020B0604020202020204" pitchFamily="34" charset="0"/>
                <a:ea typeface="Arial" charset="0"/>
                <a:cs typeface="Arial" panose="020B0604020202020204" pitchFamily="34" charset="0"/>
              </a:rPr>
              <a:t>, which means black. When the Nile flooded, it made the surrounding land black. The river Nile flowed from the mountains in the south and poured into the </a:t>
            </a:r>
            <a:r>
              <a:rPr lang="en-US" sz="1700" b="1" dirty="0">
                <a:latin typeface="Arial" panose="020B0604020202020204" pitchFamily="34" charset="0"/>
                <a:ea typeface="Arial" charset="0"/>
                <a:cs typeface="Arial" panose="020B0604020202020204" pitchFamily="34" charset="0"/>
              </a:rPr>
              <a:t>Mediterranean Sea</a:t>
            </a:r>
            <a:r>
              <a:rPr lang="en-US" sz="1700" dirty="0">
                <a:latin typeface="Arial" panose="020B0604020202020204" pitchFamily="34" charset="0"/>
                <a:ea typeface="Arial" charset="0"/>
                <a:cs typeface="Arial" panose="020B0604020202020204" pitchFamily="34" charset="0"/>
              </a:rPr>
              <a:t> in the north. This picture shows the Nile today.</a:t>
            </a:r>
          </a:p>
        </p:txBody>
      </p:sp>
      <p:sp>
        <p:nvSpPr>
          <p:cNvPr id="6" name="TextBox 5">
            <a:extLst>
              <a:ext uri="{FF2B5EF4-FFF2-40B4-BE49-F238E27FC236}">
                <a16:creationId xmlns:a16="http://schemas.microsoft.com/office/drawing/2014/main" id="{A8733E42-F83A-9A45-805E-6707836F24A0}"/>
              </a:ext>
            </a:extLst>
          </p:cNvPr>
          <p:cNvSpPr txBox="1"/>
          <p:nvPr/>
        </p:nvSpPr>
        <p:spPr>
          <a:xfrm>
            <a:off x="-24662" y="942377"/>
            <a:ext cx="471488" cy="5930085"/>
          </a:xfrm>
          <a:prstGeom prst="rect">
            <a:avLst/>
          </a:prstGeom>
          <a:noFill/>
        </p:spPr>
        <p:txBody>
          <a:bodyPr wrap="square" rtlCol="0">
            <a:spAutoFit/>
          </a:bodyPr>
          <a:lstStyle/>
          <a:p>
            <a:pPr>
              <a:lnSpc>
                <a:spcPct val="150000"/>
              </a:lnSpc>
            </a:pPr>
            <a:r>
              <a:rPr lang="en-US" sz="1700" b="1" dirty="0">
                <a:solidFill>
                  <a:schemeClr val="bg1">
                    <a:lumMod val="65000"/>
                  </a:schemeClr>
                </a:solidFill>
                <a:latin typeface="Arial" charset="0"/>
                <a:ea typeface="Arial" charset="0"/>
                <a:cs typeface="Arial" charset="0"/>
              </a:rPr>
              <a:t>1</a:t>
            </a:r>
          </a:p>
          <a:p>
            <a:pPr>
              <a:lnSpc>
                <a:spcPct val="150000"/>
              </a:lnSpc>
            </a:pPr>
            <a:r>
              <a:rPr lang="en-US" sz="1700" b="1" dirty="0">
                <a:solidFill>
                  <a:schemeClr val="bg1">
                    <a:lumMod val="65000"/>
                  </a:schemeClr>
                </a:solidFill>
                <a:latin typeface="Arial" charset="0"/>
                <a:ea typeface="Arial" charset="0"/>
                <a:cs typeface="Arial" charset="0"/>
              </a:rPr>
              <a:t>2</a:t>
            </a:r>
          </a:p>
          <a:p>
            <a:pPr>
              <a:lnSpc>
                <a:spcPct val="150000"/>
              </a:lnSpc>
            </a:pPr>
            <a:r>
              <a:rPr lang="en-US" sz="1700" b="1" dirty="0">
                <a:solidFill>
                  <a:schemeClr val="bg1">
                    <a:lumMod val="65000"/>
                  </a:schemeClr>
                </a:solidFill>
                <a:latin typeface="Arial" charset="0"/>
                <a:ea typeface="Arial" charset="0"/>
                <a:cs typeface="Arial" charset="0"/>
              </a:rPr>
              <a:t>3</a:t>
            </a:r>
          </a:p>
          <a:p>
            <a:pPr>
              <a:lnSpc>
                <a:spcPct val="150000"/>
              </a:lnSpc>
            </a:pPr>
            <a:r>
              <a:rPr lang="en-US" sz="1700" b="1" dirty="0">
                <a:solidFill>
                  <a:schemeClr val="bg1">
                    <a:lumMod val="65000"/>
                  </a:schemeClr>
                </a:solidFill>
                <a:latin typeface="Arial" charset="0"/>
                <a:ea typeface="Arial" charset="0"/>
                <a:cs typeface="Arial" charset="0"/>
              </a:rPr>
              <a:t>4</a:t>
            </a:r>
          </a:p>
          <a:p>
            <a:pPr>
              <a:lnSpc>
                <a:spcPct val="150000"/>
              </a:lnSpc>
            </a:pPr>
            <a:r>
              <a:rPr lang="en-US" sz="1700" b="1" dirty="0">
                <a:solidFill>
                  <a:schemeClr val="bg1">
                    <a:lumMod val="65000"/>
                  </a:schemeClr>
                </a:solidFill>
                <a:latin typeface="Arial" charset="0"/>
                <a:ea typeface="Arial" charset="0"/>
                <a:cs typeface="Arial" charset="0"/>
              </a:rPr>
              <a:t>5</a:t>
            </a:r>
          </a:p>
          <a:p>
            <a:pPr>
              <a:lnSpc>
                <a:spcPct val="150000"/>
              </a:lnSpc>
            </a:pPr>
            <a:r>
              <a:rPr lang="en-US" sz="1700" b="1" dirty="0">
                <a:solidFill>
                  <a:schemeClr val="bg1">
                    <a:lumMod val="65000"/>
                  </a:schemeClr>
                </a:solidFill>
                <a:latin typeface="Arial" charset="0"/>
                <a:ea typeface="Arial" charset="0"/>
                <a:cs typeface="Arial" charset="0"/>
              </a:rPr>
              <a:t>6</a:t>
            </a:r>
          </a:p>
          <a:p>
            <a:pPr>
              <a:lnSpc>
                <a:spcPct val="150000"/>
              </a:lnSpc>
            </a:pPr>
            <a:r>
              <a:rPr lang="en-US" sz="1700" b="1" dirty="0">
                <a:solidFill>
                  <a:schemeClr val="bg1">
                    <a:lumMod val="65000"/>
                  </a:schemeClr>
                </a:solidFill>
                <a:latin typeface="Arial" charset="0"/>
                <a:ea typeface="Arial" charset="0"/>
                <a:cs typeface="Arial" charset="0"/>
              </a:rPr>
              <a:t>7</a:t>
            </a:r>
          </a:p>
          <a:p>
            <a:pPr>
              <a:lnSpc>
                <a:spcPct val="150000"/>
              </a:lnSpc>
            </a:pPr>
            <a:r>
              <a:rPr lang="en-US" sz="1700" b="1" dirty="0">
                <a:solidFill>
                  <a:schemeClr val="bg1">
                    <a:lumMod val="65000"/>
                  </a:schemeClr>
                </a:solidFill>
                <a:latin typeface="Arial" charset="0"/>
                <a:ea typeface="Arial" charset="0"/>
                <a:cs typeface="Arial" charset="0"/>
              </a:rPr>
              <a:t>8</a:t>
            </a:r>
          </a:p>
          <a:p>
            <a:pPr>
              <a:lnSpc>
                <a:spcPct val="150000"/>
              </a:lnSpc>
            </a:pPr>
            <a:r>
              <a:rPr lang="en-US" sz="1700" b="1" dirty="0">
                <a:solidFill>
                  <a:schemeClr val="bg1">
                    <a:lumMod val="65000"/>
                  </a:schemeClr>
                </a:solidFill>
                <a:latin typeface="Arial" charset="0"/>
                <a:ea typeface="Arial" charset="0"/>
                <a:cs typeface="Arial" charset="0"/>
              </a:rPr>
              <a:t>9</a:t>
            </a:r>
          </a:p>
          <a:p>
            <a:pPr>
              <a:lnSpc>
                <a:spcPct val="150000"/>
              </a:lnSpc>
            </a:pPr>
            <a:r>
              <a:rPr lang="en-US" sz="1700" b="1" dirty="0">
                <a:solidFill>
                  <a:schemeClr val="bg1">
                    <a:lumMod val="65000"/>
                  </a:schemeClr>
                </a:solidFill>
                <a:latin typeface="Arial" charset="0"/>
                <a:ea typeface="Arial" charset="0"/>
                <a:cs typeface="Arial" charset="0"/>
              </a:rPr>
              <a:t>10</a:t>
            </a:r>
          </a:p>
          <a:p>
            <a:pPr>
              <a:lnSpc>
                <a:spcPct val="150000"/>
              </a:lnSpc>
            </a:pPr>
            <a:r>
              <a:rPr lang="en-US" sz="1700" b="1" dirty="0">
                <a:solidFill>
                  <a:schemeClr val="bg1">
                    <a:lumMod val="65000"/>
                  </a:schemeClr>
                </a:solidFill>
                <a:latin typeface="Arial" charset="0"/>
                <a:ea typeface="Arial" charset="0"/>
                <a:cs typeface="Arial" charset="0"/>
              </a:rPr>
              <a:t>11</a:t>
            </a:r>
          </a:p>
          <a:p>
            <a:pPr>
              <a:lnSpc>
                <a:spcPct val="150000"/>
              </a:lnSpc>
            </a:pPr>
            <a:r>
              <a:rPr lang="en-US" sz="1700" b="1" dirty="0">
                <a:solidFill>
                  <a:schemeClr val="bg1">
                    <a:lumMod val="65000"/>
                  </a:schemeClr>
                </a:solidFill>
                <a:latin typeface="Arial" charset="0"/>
                <a:ea typeface="Arial" charset="0"/>
                <a:cs typeface="Arial" charset="0"/>
              </a:rPr>
              <a:t>12</a:t>
            </a:r>
          </a:p>
          <a:p>
            <a:pPr>
              <a:lnSpc>
                <a:spcPct val="150000"/>
              </a:lnSpc>
            </a:pPr>
            <a:r>
              <a:rPr lang="en-US" sz="1700" b="1" dirty="0">
                <a:solidFill>
                  <a:schemeClr val="bg1">
                    <a:lumMod val="65000"/>
                  </a:schemeClr>
                </a:solidFill>
                <a:latin typeface="Arial" charset="0"/>
                <a:ea typeface="Arial" charset="0"/>
                <a:cs typeface="Arial" charset="0"/>
              </a:rPr>
              <a:t>13</a:t>
            </a:r>
          </a:p>
          <a:p>
            <a:pPr>
              <a:lnSpc>
                <a:spcPct val="150000"/>
              </a:lnSpc>
            </a:pPr>
            <a:r>
              <a:rPr lang="en-US" sz="1700" b="1" dirty="0">
                <a:solidFill>
                  <a:schemeClr val="bg1">
                    <a:lumMod val="65000"/>
                  </a:schemeClr>
                </a:solidFill>
                <a:latin typeface="Arial" charset="0"/>
                <a:ea typeface="Arial" charset="0"/>
                <a:cs typeface="Arial" charset="0"/>
              </a:rPr>
              <a:t>14</a:t>
            </a:r>
          </a:p>
          <a:p>
            <a:pPr>
              <a:lnSpc>
                <a:spcPct val="150000"/>
              </a:lnSpc>
            </a:pPr>
            <a:r>
              <a:rPr lang="en-US" sz="1700" b="1" dirty="0">
                <a:solidFill>
                  <a:schemeClr val="bg1">
                    <a:lumMod val="65000"/>
                  </a:schemeClr>
                </a:solidFill>
                <a:latin typeface="Arial" charset="0"/>
                <a:ea typeface="Arial" charset="0"/>
                <a:cs typeface="Arial" charset="0"/>
              </a:rPr>
              <a:t>15</a:t>
            </a:r>
          </a:p>
        </p:txBody>
      </p:sp>
    </p:spTree>
    <p:extLst>
      <p:ext uri="{BB962C8B-B14F-4D97-AF65-F5344CB8AC3E}">
        <p14:creationId xmlns:p14="http://schemas.microsoft.com/office/powerpoint/2010/main" val="8824704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92004D-9EF5-0C45-83DD-A5BDC8BEE42F}"/>
              </a:ext>
            </a:extLst>
          </p:cNvPr>
          <p:cNvSpPr>
            <a:spLocks noGrp="1"/>
          </p:cNvSpPr>
          <p:nvPr>
            <p:ph type="title"/>
          </p:nvPr>
        </p:nvSpPr>
        <p:spPr>
          <a:xfrm>
            <a:off x="3905359" y="104535"/>
            <a:ext cx="2596097" cy="8652480"/>
          </a:xfrm>
        </p:spPr>
        <p:txBody>
          <a:bodyPr>
            <a:noAutofit/>
          </a:bodyPr>
          <a:lstStyle/>
          <a:p>
            <a:pPr>
              <a:lnSpc>
                <a:spcPct val="150000"/>
              </a:lnSpc>
            </a:pPr>
            <a:r>
              <a:rPr lang="en-US" sz="1800" dirty="0">
                <a:latin typeface="Arial" panose="020B0604020202020204" pitchFamily="34" charset="0"/>
                <a:ea typeface="Arial" charset="0"/>
                <a:cs typeface="Arial" panose="020B0604020202020204" pitchFamily="34" charset="0"/>
              </a:rPr>
              <a:t>This map shows the land where the ancient Egyptians lived. The area to the south, around the mountains, was the </a:t>
            </a:r>
            <a:r>
              <a:rPr lang="en-US" sz="1800" b="1" dirty="0">
                <a:latin typeface="Arial" panose="020B0604020202020204" pitchFamily="34" charset="0"/>
                <a:ea typeface="Arial" charset="0"/>
                <a:cs typeface="Arial" panose="020B0604020202020204" pitchFamily="34" charset="0"/>
              </a:rPr>
              <a:t>kingdom</a:t>
            </a:r>
            <a:r>
              <a:rPr lang="en-US" sz="1800" dirty="0">
                <a:latin typeface="Arial" panose="020B0604020202020204" pitchFamily="34" charset="0"/>
                <a:ea typeface="Arial" charset="0"/>
                <a:cs typeface="Arial" panose="020B0604020202020204" pitchFamily="34" charset="0"/>
              </a:rPr>
              <a:t> of </a:t>
            </a:r>
            <a:r>
              <a:rPr lang="en-US" sz="1800" b="1" dirty="0">
                <a:latin typeface="Arial" panose="020B0604020202020204" pitchFamily="34" charset="0"/>
                <a:ea typeface="Arial" charset="0"/>
                <a:cs typeface="Arial" panose="020B0604020202020204" pitchFamily="34" charset="0"/>
              </a:rPr>
              <a:t>Upper Egypt. </a:t>
            </a:r>
            <a:r>
              <a:rPr lang="en-US" sz="1800" dirty="0">
                <a:latin typeface="Arial" panose="020B0604020202020204" pitchFamily="34" charset="0"/>
                <a:ea typeface="Arial" charset="0"/>
                <a:cs typeface="Arial" panose="020B0604020202020204" pitchFamily="34" charset="0"/>
              </a:rPr>
              <a:t> </a:t>
            </a:r>
            <a:br>
              <a:rPr lang="en-US" sz="1800" dirty="0">
                <a:latin typeface="Arial" panose="020B0604020202020204" pitchFamily="34" charset="0"/>
                <a:ea typeface="Arial" charset="0"/>
                <a:cs typeface="Arial" panose="020B0604020202020204" pitchFamily="34" charset="0"/>
              </a:rPr>
            </a:br>
            <a:r>
              <a:rPr lang="en-US" sz="1800" dirty="0">
                <a:latin typeface="Arial" panose="020B0604020202020204" pitchFamily="34" charset="0"/>
                <a:ea typeface="Arial" charset="0"/>
                <a:cs typeface="Arial" panose="020B0604020202020204" pitchFamily="34" charset="0"/>
              </a:rPr>
              <a:t/>
            </a:r>
            <a:br>
              <a:rPr lang="en-US" sz="1800" dirty="0">
                <a:latin typeface="Arial" panose="020B0604020202020204" pitchFamily="34" charset="0"/>
                <a:ea typeface="Arial" charset="0"/>
                <a:cs typeface="Arial" panose="020B0604020202020204" pitchFamily="34" charset="0"/>
              </a:rPr>
            </a:br>
            <a:r>
              <a:rPr lang="en-US" sz="1800" b="1" dirty="0">
                <a:latin typeface="Arial" panose="020B0604020202020204" pitchFamily="34" charset="0"/>
                <a:ea typeface="Arial" charset="0"/>
                <a:cs typeface="Arial" panose="020B0604020202020204" pitchFamily="34" charset="0"/>
              </a:rPr>
              <a:t>Lower Egypt </a:t>
            </a:r>
            <a:r>
              <a:rPr lang="en-US" sz="1800" dirty="0">
                <a:latin typeface="Arial" panose="020B0604020202020204" pitchFamily="34" charset="0"/>
                <a:ea typeface="Arial" charset="0"/>
                <a:cs typeface="Arial" panose="020B0604020202020204" pitchFamily="34" charset="0"/>
              </a:rPr>
              <a:t>was where the river Nile flowed into the Mediterranean Sea. </a:t>
            </a:r>
            <a:br>
              <a:rPr lang="en-US" sz="1800" dirty="0">
                <a:latin typeface="Arial" panose="020B0604020202020204" pitchFamily="34" charset="0"/>
                <a:ea typeface="Arial" charset="0"/>
                <a:cs typeface="Arial" panose="020B0604020202020204" pitchFamily="34" charset="0"/>
              </a:rPr>
            </a:br>
            <a:r>
              <a:rPr lang="en-US" sz="1800" dirty="0">
                <a:latin typeface="Arial" panose="020B0604020202020204" pitchFamily="34" charset="0"/>
                <a:ea typeface="Arial" charset="0"/>
                <a:cs typeface="Arial" panose="020B0604020202020204" pitchFamily="34" charset="0"/>
              </a:rPr>
              <a:t/>
            </a:r>
            <a:br>
              <a:rPr lang="en-US" sz="1800" dirty="0">
                <a:latin typeface="Arial" panose="020B0604020202020204" pitchFamily="34" charset="0"/>
                <a:ea typeface="Arial" charset="0"/>
                <a:cs typeface="Arial" panose="020B0604020202020204" pitchFamily="34" charset="0"/>
              </a:rPr>
            </a:br>
            <a:r>
              <a:rPr lang="en-US" sz="1800" dirty="0">
                <a:latin typeface="Arial" panose="020B0604020202020204" pitchFamily="34" charset="0"/>
                <a:ea typeface="Arial" charset="0"/>
                <a:cs typeface="Arial" panose="020B0604020202020204" pitchFamily="34" charset="0"/>
              </a:rPr>
              <a:t>The two kingdoms of Upper Egypt and Lower Egypt were </a:t>
            </a:r>
            <a:r>
              <a:rPr lang="en-US" sz="1800" b="1" dirty="0">
                <a:latin typeface="Arial" panose="020B0604020202020204" pitchFamily="34" charset="0"/>
                <a:ea typeface="Arial" charset="0"/>
                <a:cs typeface="Arial" panose="020B0604020202020204" pitchFamily="34" charset="0"/>
              </a:rPr>
              <a:t>united</a:t>
            </a:r>
            <a:r>
              <a:rPr lang="en-US" sz="1800" dirty="0">
                <a:latin typeface="Arial" panose="020B0604020202020204" pitchFamily="34" charset="0"/>
                <a:ea typeface="Arial" charset="0"/>
                <a:cs typeface="Arial" panose="020B0604020202020204" pitchFamily="34" charset="0"/>
              </a:rPr>
              <a:t> into one kingdom around 3000 BC.</a:t>
            </a:r>
            <a:endParaRPr lang="en-US" sz="1800"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7878E86C-0886-9A4A-9D02-58BE4B0A9FEB}"/>
              </a:ext>
            </a:extLst>
          </p:cNvPr>
          <p:cNvSpPr>
            <a:spLocks noGrp="1"/>
          </p:cNvSpPr>
          <p:nvPr>
            <p:ph type="sldNum" sz="quarter" idx="12"/>
          </p:nvPr>
        </p:nvSpPr>
        <p:spPr>
          <a:xfrm>
            <a:off x="2657475" y="8655016"/>
            <a:ext cx="1543050" cy="486833"/>
          </a:xfrm>
        </p:spPr>
        <p:txBody>
          <a:bodyPr/>
          <a:lstStyle/>
          <a:p>
            <a:fld id="{43CD5BC4-C467-5C4E-8EC0-09353C607A53}" type="slidenum">
              <a:rPr lang="en-US" smtClean="0"/>
              <a:pPr/>
              <a:t>2</a:t>
            </a:fld>
            <a:endParaRPr lang="en-US" dirty="0"/>
          </a:p>
        </p:txBody>
      </p:sp>
      <p:pic>
        <p:nvPicPr>
          <p:cNvPr id="5" name="Content Placeholder 4">
            <a:extLst>
              <a:ext uri="{FF2B5EF4-FFF2-40B4-BE49-F238E27FC236}">
                <a16:creationId xmlns:a16="http://schemas.microsoft.com/office/drawing/2014/main" id="{FB55E156-BE6D-C041-BA3B-0D552CF08646}"/>
              </a:ext>
            </a:extLst>
          </p:cNvPr>
          <p:cNvPicPr>
            <a:picLocks noGrp="1" noChangeAspect="1"/>
          </p:cNvPicPr>
          <p:nvPr>
            <p:ph idx="1"/>
          </p:nvPr>
        </p:nvPicPr>
        <p:blipFill>
          <a:blip r:embed="rId2"/>
          <a:stretch>
            <a:fillRect/>
          </a:stretch>
        </p:blipFill>
        <p:spPr>
          <a:xfrm>
            <a:off x="171234" y="499402"/>
            <a:ext cx="3659175" cy="7850621"/>
          </a:xfrm>
          <a:prstGeom prst="rect">
            <a:avLst/>
          </a:prstGeom>
        </p:spPr>
      </p:pic>
      <p:sp>
        <p:nvSpPr>
          <p:cNvPr id="6" name="TextBox 5">
            <a:extLst>
              <a:ext uri="{FF2B5EF4-FFF2-40B4-BE49-F238E27FC236}">
                <a16:creationId xmlns:a16="http://schemas.microsoft.com/office/drawing/2014/main" id="{E09AF9EF-0958-1947-A10C-FDC3AE5B0F38}"/>
              </a:ext>
            </a:extLst>
          </p:cNvPr>
          <p:cNvSpPr txBox="1"/>
          <p:nvPr/>
        </p:nvSpPr>
        <p:spPr>
          <a:xfrm>
            <a:off x="6407602" y="688589"/>
            <a:ext cx="471488" cy="7519944"/>
          </a:xfrm>
          <a:prstGeom prst="rect">
            <a:avLst/>
          </a:prstGeom>
          <a:noFill/>
        </p:spPr>
        <p:txBody>
          <a:bodyPr wrap="square" rtlCol="0">
            <a:spAutoFit/>
          </a:bodyPr>
          <a:lstStyle/>
          <a:p>
            <a:pPr algn="r">
              <a:lnSpc>
                <a:spcPct val="150000"/>
              </a:lnSpc>
            </a:pPr>
            <a:r>
              <a:rPr lang="en-US" b="1" dirty="0">
                <a:solidFill>
                  <a:schemeClr val="bg1">
                    <a:lumMod val="65000"/>
                  </a:schemeClr>
                </a:solidFill>
                <a:latin typeface="Arial" charset="0"/>
                <a:ea typeface="Arial" charset="0"/>
                <a:cs typeface="Arial" charset="0"/>
              </a:rPr>
              <a:t>1</a:t>
            </a:r>
          </a:p>
          <a:p>
            <a:pPr algn="r">
              <a:lnSpc>
                <a:spcPct val="150000"/>
              </a:lnSpc>
            </a:pPr>
            <a:r>
              <a:rPr lang="en-US" b="1" dirty="0">
                <a:solidFill>
                  <a:schemeClr val="bg1">
                    <a:lumMod val="65000"/>
                  </a:schemeClr>
                </a:solidFill>
                <a:latin typeface="Arial" charset="0"/>
                <a:ea typeface="Arial" charset="0"/>
                <a:cs typeface="Arial" charset="0"/>
              </a:rPr>
              <a:t>2</a:t>
            </a:r>
          </a:p>
          <a:p>
            <a:pPr algn="r">
              <a:lnSpc>
                <a:spcPct val="150000"/>
              </a:lnSpc>
            </a:pPr>
            <a:r>
              <a:rPr lang="en-US" b="1" dirty="0">
                <a:solidFill>
                  <a:schemeClr val="bg1">
                    <a:lumMod val="65000"/>
                  </a:schemeClr>
                </a:solidFill>
                <a:latin typeface="Arial" charset="0"/>
                <a:ea typeface="Arial" charset="0"/>
                <a:cs typeface="Arial" charset="0"/>
              </a:rPr>
              <a:t>3</a:t>
            </a:r>
          </a:p>
          <a:p>
            <a:pPr algn="r">
              <a:lnSpc>
                <a:spcPct val="150000"/>
              </a:lnSpc>
            </a:pPr>
            <a:r>
              <a:rPr lang="en-US" b="1" dirty="0">
                <a:solidFill>
                  <a:schemeClr val="bg1">
                    <a:lumMod val="65000"/>
                  </a:schemeClr>
                </a:solidFill>
                <a:latin typeface="Arial" charset="0"/>
                <a:ea typeface="Arial" charset="0"/>
                <a:cs typeface="Arial" charset="0"/>
              </a:rPr>
              <a:t>4</a:t>
            </a:r>
          </a:p>
          <a:p>
            <a:pPr algn="r">
              <a:lnSpc>
                <a:spcPct val="150000"/>
              </a:lnSpc>
            </a:pPr>
            <a:r>
              <a:rPr lang="en-US" b="1" dirty="0">
                <a:solidFill>
                  <a:schemeClr val="bg1">
                    <a:lumMod val="65000"/>
                  </a:schemeClr>
                </a:solidFill>
                <a:latin typeface="Arial" charset="0"/>
                <a:ea typeface="Arial" charset="0"/>
                <a:cs typeface="Arial" charset="0"/>
              </a:rPr>
              <a:t>5</a:t>
            </a:r>
          </a:p>
          <a:p>
            <a:pPr algn="r">
              <a:lnSpc>
                <a:spcPct val="150000"/>
              </a:lnSpc>
            </a:pPr>
            <a:r>
              <a:rPr lang="en-US" b="1" dirty="0">
                <a:solidFill>
                  <a:schemeClr val="bg1">
                    <a:lumMod val="65000"/>
                  </a:schemeClr>
                </a:solidFill>
                <a:latin typeface="Arial" charset="0"/>
                <a:ea typeface="Arial" charset="0"/>
                <a:cs typeface="Arial" charset="0"/>
              </a:rPr>
              <a:t>6</a:t>
            </a:r>
          </a:p>
          <a:p>
            <a:pPr algn="r">
              <a:lnSpc>
                <a:spcPct val="150000"/>
              </a:lnSpc>
            </a:pPr>
            <a:r>
              <a:rPr lang="en-US" b="1" dirty="0">
                <a:solidFill>
                  <a:schemeClr val="bg1">
                    <a:lumMod val="65000"/>
                  </a:schemeClr>
                </a:solidFill>
                <a:latin typeface="Arial" charset="0"/>
                <a:ea typeface="Arial" charset="0"/>
                <a:cs typeface="Arial" charset="0"/>
              </a:rPr>
              <a:t>7</a:t>
            </a:r>
          </a:p>
          <a:p>
            <a:pPr algn="r">
              <a:lnSpc>
                <a:spcPct val="150000"/>
              </a:lnSpc>
            </a:pPr>
            <a:r>
              <a:rPr lang="en-US" b="1" dirty="0">
                <a:solidFill>
                  <a:schemeClr val="bg1">
                    <a:lumMod val="65000"/>
                  </a:schemeClr>
                </a:solidFill>
                <a:latin typeface="Arial" charset="0"/>
                <a:ea typeface="Arial" charset="0"/>
                <a:cs typeface="Arial" charset="0"/>
              </a:rPr>
              <a:t>8</a:t>
            </a:r>
          </a:p>
          <a:p>
            <a:pPr algn="r">
              <a:lnSpc>
                <a:spcPct val="150000"/>
              </a:lnSpc>
            </a:pPr>
            <a:r>
              <a:rPr lang="en-US" b="1" dirty="0">
                <a:solidFill>
                  <a:schemeClr val="bg1">
                    <a:lumMod val="65000"/>
                  </a:schemeClr>
                </a:solidFill>
                <a:latin typeface="Arial" charset="0"/>
                <a:ea typeface="Arial" charset="0"/>
                <a:cs typeface="Arial" charset="0"/>
              </a:rPr>
              <a:t>9</a:t>
            </a:r>
          </a:p>
          <a:p>
            <a:pPr algn="r">
              <a:lnSpc>
                <a:spcPct val="150000"/>
              </a:lnSpc>
            </a:pPr>
            <a:r>
              <a:rPr lang="en-US" b="1" dirty="0">
                <a:solidFill>
                  <a:schemeClr val="bg1">
                    <a:lumMod val="65000"/>
                  </a:schemeClr>
                </a:solidFill>
                <a:latin typeface="Arial" charset="0"/>
                <a:ea typeface="Arial" charset="0"/>
                <a:cs typeface="Arial" charset="0"/>
              </a:rPr>
              <a:t>10</a:t>
            </a:r>
          </a:p>
          <a:p>
            <a:pPr algn="r">
              <a:lnSpc>
                <a:spcPct val="150000"/>
              </a:lnSpc>
            </a:pPr>
            <a:r>
              <a:rPr lang="en-US" b="1" dirty="0">
                <a:solidFill>
                  <a:schemeClr val="bg1">
                    <a:lumMod val="65000"/>
                  </a:schemeClr>
                </a:solidFill>
                <a:latin typeface="Arial" charset="0"/>
                <a:ea typeface="Arial" charset="0"/>
                <a:cs typeface="Arial" charset="0"/>
              </a:rPr>
              <a:t>11</a:t>
            </a:r>
          </a:p>
          <a:p>
            <a:pPr algn="r">
              <a:lnSpc>
                <a:spcPct val="150000"/>
              </a:lnSpc>
            </a:pPr>
            <a:r>
              <a:rPr lang="en-US" b="1" dirty="0">
                <a:solidFill>
                  <a:schemeClr val="bg1">
                    <a:lumMod val="65000"/>
                  </a:schemeClr>
                </a:solidFill>
                <a:latin typeface="Arial" charset="0"/>
                <a:ea typeface="Arial" charset="0"/>
                <a:cs typeface="Arial" charset="0"/>
              </a:rPr>
              <a:t>12</a:t>
            </a:r>
          </a:p>
          <a:p>
            <a:pPr algn="r">
              <a:lnSpc>
                <a:spcPct val="150000"/>
              </a:lnSpc>
            </a:pPr>
            <a:r>
              <a:rPr lang="en-US" b="1" dirty="0">
                <a:solidFill>
                  <a:schemeClr val="bg1">
                    <a:lumMod val="65000"/>
                  </a:schemeClr>
                </a:solidFill>
                <a:latin typeface="Arial" charset="0"/>
                <a:ea typeface="Arial" charset="0"/>
                <a:cs typeface="Arial" charset="0"/>
              </a:rPr>
              <a:t>13</a:t>
            </a:r>
          </a:p>
          <a:p>
            <a:pPr algn="r">
              <a:lnSpc>
                <a:spcPct val="150000"/>
              </a:lnSpc>
            </a:pPr>
            <a:r>
              <a:rPr lang="en-US" b="1" dirty="0">
                <a:solidFill>
                  <a:schemeClr val="bg1">
                    <a:lumMod val="65000"/>
                  </a:schemeClr>
                </a:solidFill>
                <a:latin typeface="Arial" charset="0"/>
                <a:ea typeface="Arial" charset="0"/>
                <a:cs typeface="Arial" charset="0"/>
              </a:rPr>
              <a:t>14</a:t>
            </a:r>
          </a:p>
          <a:p>
            <a:pPr algn="r">
              <a:lnSpc>
                <a:spcPct val="150000"/>
              </a:lnSpc>
            </a:pPr>
            <a:r>
              <a:rPr lang="en-US" b="1" dirty="0">
                <a:solidFill>
                  <a:schemeClr val="bg1">
                    <a:lumMod val="65000"/>
                  </a:schemeClr>
                </a:solidFill>
                <a:latin typeface="Arial" charset="0"/>
                <a:ea typeface="Arial" charset="0"/>
                <a:cs typeface="Arial" charset="0"/>
              </a:rPr>
              <a:t>15</a:t>
            </a:r>
          </a:p>
          <a:p>
            <a:pPr algn="r">
              <a:lnSpc>
                <a:spcPct val="150000"/>
              </a:lnSpc>
            </a:pPr>
            <a:r>
              <a:rPr lang="en-US" b="1" dirty="0">
                <a:solidFill>
                  <a:schemeClr val="bg1">
                    <a:lumMod val="65000"/>
                  </a:schemeClr>
                </a:solidFill>
                <a:latin typeface="Arial" charset="0"/>
                <a:ea typeface="Arial" charset="0"/>
                <a:cs typeface="Arial" charset="0"/>
              </a:rPr>
              <a:t>16</a:t>
            </a:r>
          </a:p>
          <a:p>
            <a:pPr algn="r">
              <a:lnSpc>
                <a:spcPct val="150000"/>
              </a:lnSpc>
            </a:pPr>
            <a:r>
              <a:rPr lang="en-US" b="1" dirty="0">
                <a:solidFill>
                  <a:schemeClr val="bg1">
                    <a:lumMod val="65000"/>
                  </a:schemeClr>
                </a:solidFill>
                <a:latin typeface="Arial" charset="0"/>
                <a:ea typeface="Arial" charset="0"/>
                <a:cs typeface="Arial" charset="0"/>
              </a:rPr>
              <a:t>17</a:t>
            </a:r>
          </a:p>
          <a:p>
            <a:pPr algn="r">
              <a:lnSpc>
                <a:spcPct val="150000"/>
              </a:lnSpc>
            </a:pPr>
            <a:r>
              <a:rPr lang="en-US" b="1" dirty="0">
                <a:solidFill>
                  <a:schemeClr val="bg1">
                    <a:lumMod val="65000"/>
                  </a:schemeClr>
                </a:solidFill>
                <a:latin typeface="Arial" charset="0"/>
                <a:ea typeface="Arial" charset="0"/>
                <a:cs typeface="Arial" charset="0"/>
              </a:rPr>
              <a:t>18</a:t>
            </a:r>
          </a:p>
        </p:txBody>
      </p:sp>
    </p:spTree>
    <p:extLst>
      <p:ext uri="{BB962C8B-B14F-4D97-AF65-F5344CB8AC3E}">
        <p14:creationId xmlns:p14="http://schemas.microsoft.com/office/powerpoint/2010/main" val="4407574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94809" y="4925"/>
            <a:ext cx="6160824" cy="1524007"/>
          </a:xfrm>
          <a:prstGeom prst="rect">
            <a:avLst/>
          </a:prstGeom>
          <a:noFill/>
        </p:spPr>
        <p:txBody>
          <a:bodyPr wrap="square" rtlCol="0">
            <a:spAutoFit/>
          </a:bodyPr>
          <a:lstStyle/>
          <a:p>
            <a:pPr algn="just">
              <a:lnSpc>
                <a:spcPct val="150000"/>
              </a:lnSpc>
            </a:pPr>
            <a:r>
              <a:rPr lang="en-US" sz="1600" dirty="0">
                <a:latin typeface="Arial" panose="020B0604020202020204" pitchFamily="34" charset="0"/>
                <a:ea typeface="Arial" charset="0"/>
                <a:cs typeface="Arial" panose="020B0604020202020204" pitchFamily="34" charset="0"/>
              </a:rPr>
              <a:t>The ruler of Upper Egypt had a white </a:t>
            </a:r>
            <a:r>
              <a:rPr lang="en-US" sz="1600" b="1" dirty="0">
                <a:latin typeface="Arial" panose="020B0604020202020204" pitchFamily="34" charset="0"/>
                <a:ea typeface="Arial" charset="0"/>
                <a:cs typeface="Arial" panose="020B0604020202020204" pitchFamily="34" charset="0"/>
              </a:rPr>
              <a:t>crown</a:t>
            </a:r>
            <a:r>
              <a:rPr lang="en-US" sz="1600" dirty="0">
                <a:latin typeface="Arial" panose="020B0604020202020204" pitchFamily="34" charset="0"/>
                <a:ea typeface="Arial" charset="0"/>
                <a:cs typeface="Arial" panose="020B0604020202020204" pitchFamily="34" charset="0"/>
              </a:rPr>
              <a:t> and the ruler of Lower Egypt had a red crown. When the two </a:t>
            </a:r>
            <a:r>
              <a:rPr lang="en-US" sz="1600" b="1" dirty="0">
                <a:latin typeface="Arial" panose="020B0604020202020204" pitchFamily="34" charset="0"/>
                <a:ea typeface="Arial" charset="0"/>
                <a:cs typeface="Arial" panose="020B0604020202020204" pitchFamily="34" charset="0"/>
              </a:rPr>
              <a:t>kingdoms</a:t>
            </a:r>
            <a:r>
              <a:rPr lang="en-US" sz="1600" dirty="0">
                <a:latin typeface="Arial" panose="020B0604020202020204" pitchFamily="34" charset="0"/>
                <a:ea typeface="Arial" charset="0"/>
                <a:cs typeface="Arial" panose="020B0604020202020204" pitchFamily="34" charset="0"/>
              </a:rPr>
              <a:t> were united, the  ruler of Egypt put the two crowns together to make a </a:t>
            </a:r>
            <a:r>
              <a:rPr lang="en-US" sz="1600" b="1" dirty="0">
                <a:latin typeface="Arial" panose="020B0604020202020204" pitchFamily="34" charset="0"/>
                <a:ea typeface="Arial" charset="0"/>
                <a:cs typeface="Arial" panose="020B0604020202020204" pitchFamily="34" charset="0"/>
              </a:rPr>
              <a:t>double crown</a:t>
            </a:r>
            <a:r>
              <a:rPr lang="en-US" sz="1600" dirty="0">
                <a:latin typeface="Arial" panose="020B0604020202020204" pitchFamily="34" charset="0"/>
                <a:ea typeface="Arial" charset="0"/>
                <a:cs typeface="Arial" panose="020B0604020202020204" pitchFamily="34" charset="0"/>
              </a:rPr>
              <a:t>. </a:t>
            </a:r>
          </a:p>
        </p:txBody>
      </p:sp>
      <p:sp>
        <p:nvSpPr>
          <p:cNvPr id="9" name="TextBox 8"/>
          <p:cNvSpPr txBox="1"/>
          <p:nvPr/>
        </p:nvSpPr>
        <p:spPr>
          <a:xfrm>
            <a:off x="4837259" y="1817161"/>
            <a:ext cx="2020741" cy="1815882"/>
          </a:xfrm>
          <a:prstGeom prst="rect">
            <a:avLst/>
          </a:prstGeom>
          <a:noFill/>
        </p:spPr>
        <p:txBody>
          <a:bodyPr wrap="square" rtlCol="0">
            <a:spAutoFit/>
          </a:bodyPr>
          <a:lstStyle/>
          <a:p>
            <a:r>
              <a:rPr lang="en-US" sz="1400" dirty="0">
                <a:latin typeface="Arial" panose="020B0604020202020204" pitchFamily="34" charset="0"/>
                <a:ea typeface="Arial Hebrew" charset="-79"/>
                <a:cs typeface="Arial" panose="020B0604020202020204" pitchFamily="34" charset="0"/>
              </a:rPr>
              <a:t>These pictures show how the double crown of Egypt came about. The double crown combined the white crown of Upper Egypt with the red crown of Lower Egypt.</a:t>
            </a:r>
          </a:p>
        </p:txBody>
      </p:sp>
      <p:sp>
        <p:nvSpPr>
          <p:cNvPr id="2" name="Slide Number Placeholder 1"/>
          <p:cNvSpPr>
            <a:spLocks noGrp="1"/>
          </p:cNvSpPr>
          <p:nvPr>
            <p:ph type="sldNum" sz="quarter" idx="12"/>
          </p:nvPr>
        </p:nvSpPr>
        <p:spPr>
          <a:xfrm>
            <a:off x="2657475" y="8655016"/>
            <a:ext cx="1543050" cy="486833"/>
          </a:xfrm>
        </p:spPr>
        <p:txBody>
          <a:bodyPr/>
          <a:lstStyle/>
          <a:p>
            <a:fld id="{43CD5BC4-C467-5C4E-8EC0-09353C607A53}" type="slidenum">
              <a:rPr lang="en-US" smtClean="0"/>
              <a:pPr/>
              <a:t>3</a:t>
            </a:fld>
            <a:endParaRPr lang="en-US" dirty="0"/>
          </a:p>
        </p:txBody>
      </p:sp>
      <p:sp>
        <p:nvSpPr>
          <p:cNvPr id="8" name="TextBox 7">
            <a:extLst>
              <a:ext uri="{FF2B5EF4-FFF2-40B4-BE49-F238E27FC236}">
                <a16:creationId xmlns:a16="http://schemas.microsoft.com/office/drawing/2014/main" id="{53D7A41F-E91C-0E42-9916-03E23D31B57A}"/>
              </a:ext>
            </a:extLst>
          </p:cNvPr>
          <p:cNvSpPr txBox="1"/>
          <p:nvPr/>
        </p:nvSpPr>
        <p:spPr>
          <a:xfrm>
            <a:off x="52162" y="0"/>
            <a:ext cx="471488" cy="1893339"/>
          </a:xfrm>
          <a:prstGeom prst="rect">
            <a:avLst/>
          </a:prstGeom>
          <a:noFill/>
        </p:spPr>
        <p:txBody>
          <a:bodyPr wrap="square" rtlCol="0">
            <a:spAutoFit/>
          </a:bodyPr>
          <a:lstStyle/>
          <a:p>
            <a:pPr>
              <a:lnSpc>
                <a:spcPct val="150000"/>
              </a:lnSpc>
            </a:pPr>
            <a:r>
              <a:rPr lang="en-US" sz="1600" b="1" dirty="0">
                <a:solidFill>
                  <a:schemeClr val="bg1">
                    <a:lumMod val="65000"/>
                  </a:schemeClr>
                </a:solidFill>
                <a:latin typeface="Arial" charset="0"/>
                <a:ea typeface="Arial" charset="0"/>
                <a:cs typeface="Arial" charset="0"/>
              </a:rPr>
              <a:t>1</a:t>
            </a:r>
          </a:p>
          <a:p>
            <a:pPr>
              <a:lnSpc>
                <a:spcPct val="150000"/>
              </a:lnSpc>
            </a:pPr>
            <a:r>
              <a:rPr lang="en-US" sz="1600" b="1" dirty="0">
                <a:solidFill>
                  <a:schemeClr val="bg1">
                    <a:lumMod val="65000"/>
                  </a:schemeClr>
                </a:solidFill>
                <a:latin typeface="Arial" charset="0"/>
                <a:ea typeface="Arial" charset="0"/>
                <a:cs typeface="Arial" charset="0"/>
              </a:rPr>
              <a:t>2</a:t>
            </a:r>
          </a:p>
          <a:p>
            <a:pPr>
              <a:lnSpc>
                <a:spcPct val="150000"/>
              </a:lnSpc>
            </a:pPr>
            <a:r>
              <a:rPr lang="en-US" sz="1600" b="1" dirty="0">
                <a:solidFill>
                  <a:schemeClr val="bg1">
                    <a:lumMod val="65000"/>
                  </a:schemeClr>
                </a:solidFill>
                <a:latin typeface="Arial" charset="0"/>
                <a:ea typeface="Arial" charset="0"/>
                <a:cs typeface="Arial" charset="0"/>
              </a:rPr>
              <a:t>3</a:t>
            </a:r>
          </a:p>
          <a:p>
            <a:pPr>
              <a:lnSpc>
                <a:spcPct val="150000"/>
              </a:lnSpc>
            </a:pPr>
            <a:r>
              <a:rPr lang="en-US" sz="1600" b="1" dirty="0">
                <a:solidFill>
                  <a:schemeClr val="bg1">
                    <a:lumMod val="65000"/>
                  </a:schemeClr>
                </a:solidFill>
                <a:latin typeface="Arial" charset="0"/>
                <a:ea typeface="Arial" charset="0"/>
                <a:cs typeface="Arial" charset="0"/>
              </a:rPr>
              <a:t>4</a:t>
            </a:r>
          </a:p>
          <a:p>
            <a:pPr>
              <a:lnSpc>
                <a:spcPct val="150000"/>
              </a:lnSpc>
            </a:pPr>
            <a:endParaRPr lang="en-US" sz="1600" b="1" dirty="0">
              <a:solidFill>
                <a:schemeClr val="bg1">
                  <a:lumMod val="65000"/>
                </a:schemeClr>
              </a:solidFill>
              <a:latin typeface="Arial" charset="0"/>
              <a:ea typeface="Arial" charset="0"/>
              <a:cs typeface="Arial" charset="0"/>
            </a:endParaRPr>
          </a:p>
        </p:txBody>
      </p:sp>
      <p:pic>
        <p:nvPicPr>
          <p:cNvPr id="3" name="Picture 2">
            <a:extLst>
              <a:ext uri="{FF2B5EF4-FFF2-40B4-BE49-F238E27FC236}">
                <a16:creationId xmlns:a16="http://schemas.microsoft.com/office/drawing/2014/main" id="{453C0805-C7F6-A446-B916-D15C9DA67D9A}"/>
              </a:ext>
            </a:extLst>
          </p:cNvPr>
          <p:cNvPicPr>
            <a:picLocks noChangeAspect="1"/>
          </p:cNvPicPr>
          <p:nvPr/>
        </p:nvPicPr>
        <p:blipFill>
          <a:blip r:embed="rId3"/>
          <a:stretch>
            <a:fillRect/>
          </a:stretch>
        </p:blipFill>
        <p:spPr>
          <a:xfrm>
            <a:off x="3913323" y="4193288"/>
            <a:ext cx="2773494" cy="4603231"/>
          </a:xfrm>
          <a:prstGeom prst="rect">
            <a:avLst/>
          </a:prstGeom>
        </p:spPr>
      </p:pic>
      <p:pic>
        <p:nvPicPr>
          <p:cNvPr id="5" name="Picture 4">
            <a:extLst>
              <a:ext uri="{FF2B5EF4-FFF2-40B4-BE49-F238E27FC236}">
                <a16:creationId xmlns:a16="http://schemas.microsoft.com/office/drawing/2014/main" id="{6EED88B2-4A22-D44A-81D1-ADB5AD74A1D7}"/>
              </a:ext>
            </a:extLst>
          </p:cNvPr>
          <p:cNvPicPr>
            <a:picLocks noChangeAspect="1"/>
          </p:cNvPicPr>
          <p:nvPr/>
        </p:nvPicPr>
        <p:blipFill rotWithShape="1">
          <a:blip r:embed="rId4"/>
          <a:srcRect r="2623"/>
          <a:stretch/>
        </p:blipFill>
        <p:spPr>
          <a:xfrm>
            <a:off x="223767" y="1601705"/>
            <a:ext cx="4486857" cy="2288212"/>
          </a:xfrm>
          <a:prstGeom prst="rect">
            <a:avLst/>
          </a:prstGeom>
        </p:spPr>
      </p:pic>
      <p:sp>
        <p:nvSpPr>
          <p:cNvPr id="6" name="Rectangle 5">
            <a:extLst>
              <a:ext uri="{FF2B5EF4-FFF2-40B4-BE49-F238E27FC236}">
                <a16:creationId xmlns:a16="http://schemas.microsoft.com/office/drawing/2014/main" id="{E1D25C32-714A-3E45-897C-722BE6A60065}"/>
              </a:ext>
            </a:extLst>
          </p:cNvPr>
          <p:cNvSpPr/>
          <p:nvPr/>
        </p:nvSpPr>
        <p:spPr>
          <a:xfrm>
            <a:off x="495163" y="4236416"/>
            <a:ext cx="3192417" cy="4115229"/>
          </a:xfrm>
          <a:prstGeom prst="rect">
            <a:avLst/>
          </a:prstGeom>
        </p:spPr>
        <p:txBody>
          <a:bodyPr wrap="square">
            <a:spAutoFit/>
          </a:bodyPr>
          <a:lstStyle/>
          <a:p>
            <a:pPr algn="just">
              <a:lnSpc>
                <a:spcPct val="150000"/>
              </a:lnSpc>
            </a:pPr>
            <a:r>
              <a:rPr lang="en-US" sz="1600" dirty="0">
                <a:latin typeface="Arial" panose="020B0604020202020204" pitchFamily="34" charset="0"/>
                <a:ea typeface="Arial" charset="0"/>
                <a:cs typeface="Arial" panose="020B0604020202020204" pitchFamily="34" charset="0"/>
              </a:rPr>
              <a:t>The ruler of Egypt was called the </a:t>
            </a:r>
            <a:r>
              <a:rPr lang="en-US" sz="1600" b="1" dirty="0">
                <a:latin typeface="Arial" panose="020B0604020202020204" pitchFamily="34" charset="0"/>
                <a:ea typeface="Arial" charset="0"/>
                <a:cs typeface="Arial" panose="020B0604020202020204" pitchFamily="34" charset="0"/>
              </a:rPr>
              <a:t>pharaoh</a:t>
            </a:r>
            <a:r>
              <a:rPr lang="en-US" sz="1600" dirty="0">
                <a:latin typeface="Arial" panose="020B0604020202020204" pitchFamily="34" charset="0"/>
                <a:ea typeface="Arial" charset="0"/>
                <a:cs typeface="Arial" panose="020B0604020202020204" pitchFamily="34" charset="0"/>
              </a:rPr>
              <a:t> </a:t>
            </a:r>
            <a:r>
              <a:rPr lang="en-US" sz="1600" i="1" dirty="0">
                <a:latin typeface="Arial" panose="020B0604020202020204" pitchFamily="34" charset="0"/>
                <a:ea typeface="Arial" charset="0"/>
                <a:cs typeface="Arial" panose="020B0604020202020204" pitchFamily="34" charset="0"/>
              </a:rPr>
              <a:t>(fair-</a:t>
            </a:r>
            <a:r>
              <a:rPr lang="en-US" sz="1600" i="1" dirty="0" err="1">
                <a:latin typeface="Arial" panose="020B0604020202020204" pitchFamily="34" charset="0"/>
                <a:ea typeface="Arial" charset="0"/>
                <a:cs typeface="Arial" panose="020B0604020202020204" pitchFamily="34" charset="0"/>
              </a:rPr>
              <a:t>roh</a:t>
            </a:r>
            <a:r>
              <a:rPr lang="en-US" sz="1600" i="1" dirty="0">
                <a:latin typeface="Arial" panose="020B0604020202020204" pitchFamily="34" charset="0"/>
                <a:ea typeface="Arial" charset="0"/>
                <a:cs typeface="Arial" panose="020B0604020202020204" pitchFamily="34" charset="0"/>
              </a:rPr>
              <a:t>) </a:t>
            </a:r>
            <a:r>
              <a:rPr lang="en-US" sz="1600" dirty="0">
                <a:latin typeface="Arial" panose="020B0604020202020204" pitchFamily="34" charset="0"/>
                <a:ea typeface="Arial" charset="0"/>
                <a:cs typeface="Arial" panose="020B0604020202020204" pitchFamily="34" charset="0"/>
              </a:rPr>
              <a:t>and he was also known as the Lord of the Two Lands. The pharaoh owned all the land and made all the laws. His officials collected the </a:t>
            </a:r>
            <a:r>
              <a:rPr lang="en-US" sz="1600" b="1" dirty="0">
                <a:latin typeface="Arial" panose="020B0604020202020204" pitchFamily="34" charset="0"/>
                <a:ea typeface="Arial" charset="0"/>
                <a:cs typeface="Arial" panose="020B0604020202020204" pitchFamily="34" charset="0"/>
              </a:rPr>
              <a:t>taxes</a:t>
            </a:r>
            <a:r>
              <a:rPr lang="en-US" sz="1600" dirty="0">
                <a:latin typeface="Arial" panose="020B0604020202020204" pitchFamily="34" charset="0"/>
                <a:ea typeface="Arial" charset="0"/>
                <a:cs typeface="Arial" panose="020B0604020202020204" pitchFamily="34" charset="0"/>
              </a:rPr>
              <a:t>. The pharaoh took responsibility for defending Egypt against her </a:t>
            </a:r>
            <a:r>
              <a:rPr lang="en-US" sz="1600" b="1" dirty="0">
                <a:latin typeface="Arial" panose="020B0604020202020204" pitchFamily="34" charset="0"/>
                <a:ea typeface="Arial" charset="0"/>
                <a:cs typeface="Arial" panose="020B0604020202020204" pitchFamily="34" charset="0"/>
              </a:rPr>
              <a:t>enemies</a:t>
            </a:r>
            <a:r>
              <a:rPr lang="en-US" sz="1600" dirty="0">
                <a:latin typeface="Arial" panose="020B0604020202020204" pitchFamily="34" charset="0"/>
                <a:ea typeface="Arial" charset="0"/>
                <a:cs typeface="Arial" panose="020B0604020202020204" pitchFamily="34" charset="0"/>
              </a:rPr>
              <a:t>. Egyptians believed that their pharaohs were gods.  </a:t>
            </a:r>
            <a:endParaRPr lang="en-US" sz="1600" dirty="0"/>
          </a:p>
        </p:txBody>
      </p:sp>
      <p:sp>
        <p:nvSpPr>
          <p:cNvPr id="13" name="TextBox 12">
            <a:extLst>
              <a:ext uri="{FF2B5EF4-FFF2-40B4-BE49-F238E27FC236}">
                <a16:creationId xmlns:a16="http://schemas.microsoft.com/office/drawing/2014/main" id="{0B1B95BA-C298-CC4B-B4A8-06B46ACC9AE0}"/>
              </a:ext>
            </a:extLst>
          </p:cNvPr>
          <p:cNvSpPr txBox="1"/>
          <p:nvPr/>
        </p:nvSpPr>
        <p:spPr>
          <a:xfrm>
            <a:off x="0" y="4236416"/>
            <a:ext cx="471488" cy="4109330"/>
          </a:xfrm>
          <a:prstGeom prst="rect">
            <a:avLst/>
          </a:prstGeom>
          <a:noFill/>
        </p:spPr>
        <p:txBody>
          <a:bodyPr wrap="square" rtlCol="0">
            <a:spAutoFit/>
          </a:bodyPr>
          <a:lstStyle/>
          <a:p>
            <a:pPr>
              <a:lnSpc>
                <a:spcPct val="150000"/>
              </a:lnSpc>
            </a:pPr>
            <a:r>
              <a:rPr lang="en-US" sz="1600" b="1" dirty="0">
                <a:solidFill>
                  <a:schemeClr val="bg1">
                    <a:lumMod val="65000"/>
                  </a:schemeClr>
                </a:solidFill>
                <a:latin typeface="Arial" charset="0"/>
                <a:ea typeface="Arial" charset="0"/>
                <a:cs typeface="Arial" charset="0"/>
              </a:rPr>
              <a:t>5</a:t>
            </a:r>
          </a:p>
          <a:p>
            <a:pPr>
              <a:lnSpc>
                <a:spcPct val="150000"/>
              </a:lnSpc>
            </a:pPr>
            <a:r>
              <a:rPr lang="en-US" sz="1600" b="1" dirty="0">
                <a:solidFill>
                  <a:schemeClr val="bg1">
                    <a:lumMod val="65000"/>
                  </a:schemeClr>
                </a:solidFill>
                <a:latin typeface="Arial" charset="0"/>
                <a:ea typeface="Arial" charset="0"/>
                <a:cs typeface="Arial" charset="0"/>
              </a:rPr>
              <a:t>6</a:t>
            </a:r>
          </a:p>
          <a:p>
            <a:pPr>
              <a:lnSpc>
                <a:spcPct val="150000"/>
              </a:lnSpc>
            </a:pPr>
            <a:r>
              <a:rPr lang="en-US" sz="1600" b="1" dirty="0">
                <a:solidFill>
                  <a:schemeClr val="bg1">
                    <a:lumMod val="65000"/>
                  </a:schemeClr>
                </a:solidFill>
                <a:latin typeface="Arial" charset="0"/>
                <a:ea typeface="Arial" charset="0"/>
                <a:cs typeface="Arial" charset="0"/>
              </a:rPr>
              <a:t>7</a:t>
            </a:r>
          </a:p>
          <a:p>
            <a:pPr>
              <a:lnSpc>
                <a:spcPct val="150000"/>
              </a:lnSpc>
            </a:pPr>
            <a:r>
              <a:rPr lang="en-US" sz="1600" b="1" dirty="0">
                <a:solidFill>
                  <a:schemeClr val="bg1">
                    <a:lumMod val="65000"/>
                  </a:schemeClr>
                </a:solidFill>
                <a:latin typeface="Arial" charset="0"/>
                <a:ea typeface="Arial" charset="0"/>
                <a:cs typeface="Arial" charset="0"/>
              </a:rPr>
              <a:t>8</a:t>
            </a:r>
          </a:p>
          <a:p>
            <a:pPr>
              <a:lnSpc>
                <a:spcPct val="150000"/>
              </a:lnSpc>
            </a:pPr>
            <a:r>
              <a:rPr lang="en-US" sz="1600" b="1" dirty="0">
                <a:solidFill>
                  <a:schemeClr val="bg1">
                    <a:lumMod val="65000"/>
                  </a:schemeClr>
                </a:solidFill>
                <a:latin typeface="Arial" charset="0"/>
                <a:ea typeface="Arial" charset="0"/>
                <a:cs typeface="Arial" charset="0"/>
              </a:rPr>
              <a:t>9</a:t>
            </a:r>
          </a:p>
          <a:p>
            <a:pPr>
              <a:lnSpc>
                <a:spcPct val="150000"/>
              </a:lnSpc>
            </a:pPr>
            <a:r>
              <a:rPr lang="en-US" sz="1600" b="1" dirty="0">
                <a:solidFill>
                  <a:schemeClr val="bg1">
                    <a:lumMod val="65000"/>
                  </a:schemeClr>
                </a:solidFill>
                <a:latin typeface="Arial" charset="0"/>
                <a:ea typeface="Arial" charset="0"/>
                <a:cs typeface="Arial" charset="0"/>
              </a:rPr>
              <a:t>10</a:t>
            </a:r>
          </a:p>
          <a:p>
            <a:pPr>
              <a:lnSpc>
                <a:spcPct val="150000"/>
              </a:lnSpc>
            </a:pPr>
            <a:r>
              <a:rPr lang="en-US" sz="1600" b="1" dirty="0">
                <a:solidFill>
                  <a:schemeClr val="bg1">
                    <a:lumMod val="65000"/>
                  </a:schemeClr>
                </a:solidFill>
                <a:latin typeface="Arial" charset="0"/>
                <a:ea typeface="Arial" charset="0"/>
                <a:cs typeface="Arial" charset="0"/>
              </a:rPr>
              <a:t>11</a:t>
            </a:r>
          </a:p>
          <a:p>
            <a:pPr>
              <a:lnSpc>
                <a:spcPct val="150000"/>
              </a:lnSpc>
            </a:pPr>
            <a:r>
              <a:rPr lang="en-US" sz="1600" b="1" dirty="0">
                <a:solidFill>
                  <a:schemeClr val="bg1">
                    <a:lumMod val="65000"/>
                  </a:schemeClr>
                </a:solidFill>
                <a:latin typeface="Arial" charset="0"/>
                <a:ea typeface="Arial" charset="0"/>
                <a:cs typeface="Arial" charset="0"/>
              </a:rPr>
              <a:t>12</a:t>
            </a:r>
          </a:p>
          <a:p>
            <a:pPr>
              <a:lnSpc>
                <a:spcPct val="150000"/>
              </a:lnSpc>
            </a:pPr>
            <a:r>
              <a:rPr lang="en-US" sz="1600" b="1" dirty="0">
                <a:solidFill>
                  <a:schemeClr val="bg1">
                    <a:lumMod val="65000"/>
                  </a:schemeClr>
                </a:solidFill>
                <a:latin typeface="Arial" charset="0"/>
                <a:ea typeface="Arial" charset="0"/>
                <a:cs typeface="Arial" charset="0"/>
              </a:rPr>
              <a:t>13</a:t>
            </a:r>
          </a:p>
          <a:p>
            <a:pPr>
              <a:lnSpc>
                <a:spcPct val="150000"/>
              </a:lnSpc>
            </a:pPr>
            <a:r>
              <a:rPr lang="en-US" sz="1600" b="1" dirty="0">
                <a:solidFill>
                  <a:schemeClr val="bg1">
                    <a:lumMod val="65000"/>
                  </a:schemeClr>
                </a:solidFill>
                <a:latin typeface="Arial" charset="0"/>
                <a:ea typeface="Arial" charset="0"/>
                <a:cs typeface="Arial" charset="0"/>
              </a:rPr>
              <a:t>14</a:t>
            </a:r>
          </a:p>
          <a:p>
            <a:pPr>
              <a:lnSpc>
                <a:spcPct val="150000"/>
              </a:lnSpc>
            </a:pPr>
            <a:r>
              <a:rPr lang="en-US" sz="1600" b="1" dirty="0">
                <a:solidFill>
                  <a:schemeClr val="bg1">
                    <a:lumMod val="65000"/>
                  </a:schemeClr>
                </a:solidFill>
                <a:latin typeface="Arial" charset="0"/>
                <a:ea typeface="Arial" charset="0"/>
                <a:cs typeface="Arial" charset="0"/>
              </a:rPr>
              <a:t>15</a:t>
            </a:r>
          </a:p>
        </p:txBody>
      </p:sp>
    </p:spTree>
    <p:extLst>
      <p:ext uri="{BB962C8B-B14F-4D97-AF65-F5344CB8AC3E}">
        <p14:creationId xmlns:p14="http://schemas.microsoft.com/office/powerpoint/2010/main" val="2501070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21186" y="0"/>
            <a:ext cx="6358440" cy="9818072"/>
          </a:xfrm>
          <a:prstGeom prst="rect">
            <a:avLst/>
          </a:prstGeom>
          <a:noFill/>
        </p:spPr>
        <p:txBody>
          <a:bodyPr wrap="square" rtlCol="0">
            <a:spAutoFit/>
          </a:bodyPr>
          <a:lstStyle/>
          <a:p>
            <a:pPr algn="just">
              <a:lnSpc>
                <a:spcPct val="150000"/>
              </a:lnSpc>
            </a:pPr>
            <a:r>
              <a:rPr lang="en-US" sz="1600" dirty="0">
                <a:latin typeface="Arial" panose="020B0604020202020204" pitchFamily="34" charset="0"/>
                <a:ea typeface="Arial" charset="0"/>
                <a:cs typeface="Arial" panose="020B0604020202020204" pitchFamily="34" charset="0"/>
              </a:rPr>
              <a:t>Those who worked closely with the pharaoh were the most important people in ancient Egypt. They included the pharaoh’s most trusted adviser who was called a vizier </a:t>
            </a:r>
            <a:r>
              <a:rPr lang="en-US" sz="1600" i="1" dirty="0">
                <a:latin typeface="Arial" panose="020B0604020202020204" pitchFamily="34" charset="0"/>
                <a:ea typeface="Arial" charset="0"/>
                <a:cs typeface="Arial" panose="020B0604020202020204" pitchFamily="34" charset="0"/>
              </a:rPr>
              <a:t>(</a:t>
            </a:r>
            <a:r>
              <a:rPr lang="en-US" sz="1600" i="1" dirty="0" err="1">
                <a:latin typeface="Arial" panose="020B0604020202020204" pitchFamily="34" charset="0"/>
                <a:ea typeface="Arial" charset="0"/>
                <a:cs typeface="Arial" panose="020B0604020202020204" pitchFamily="34" charset="0"/>
              </a:rPr>
              <a:t>vizz-eer</a:t>
            </a:r>
            <a:r>
              <a:rPr lang="en-US" sz="1600" i="1" dirty="0">
                <a:latin typeface="Arial" panose="020B0604020202020204" pitchFamily="34" charset="0"/>
                <a:ea typeface="Arial" charset="0"/>
                <a:cs typeface="Arial" panose="020B0604020202020204" pitchFamily="34" charset="0"/>
              </a:rPr>
              <a:t>). </a:t>
            </a:r>
            <a:r>
              <a:rPr lang="en-US" sz="1600" dirty="0">
                <a:latin typeface="Arial" panose="020B0604020202020204" pitchFamily="34" charset="0"/>
                <a:ea typeface="Arial" charset="0"/>
                <a:cs typeface="Arial" panose="020B0604020202020204" pitchFamily="34" charset="0"/>
              </a:rPr>
              <a:t>There were also </a:t>
            </a:r>
            <a:r>
              <a:rPr lang="en-US" sz="1600" b="1" dirty="0">
                <a:latin typeface="Arial" panose="020B0604020202020204" pitchFamily="34" charset="0"/>
                <a:ea typeface="Arial" charset="0"/>
                <a:cs typeface="Arial" panose="020B0604020202020204" pitchFamily="34" charset="0"/>
              </a:rPr>
              <a:t>priests</a:t>
            </a:r>
            <a:r>
              <a:rPr lang="en-US" sz="1600" dirty="0">
                <a:latin typeface="Arial" panose="020B0604020202020204" pitchFamily="34" charset="0"/>
                <a:ea typeface="Arial" charset="0"/>
                <a:cs typeface="Arial" panose="020B0604020202020204" pitchFamily="34" charset="0"/>
              </a:rPr>
              <a:t>, soldiers and </a:t>
            </a:r>
            <a:r>
              <a:rPr lang="en-US" sz="1600" b="1" dirty="0">
                <a:latin typeface="Arial" panose="020B0604020202020204" pitchFamily="34" charset="0"/>
                <a:ea typeface="Arial" charset="0"/>
                <a:cs typeface="Arial" panose="020B0604020202020204" pitchFamily="34" charset="0"/>
              </a:rPr>
              <a:t>scribes</a:t>
            </a:r>
            <a:r>
              <a:rPr lang="en-US" sz="1600" dirty="0">
                <a:latin typeface="Arial" panose="020B0604020202020204" pitchFamily="34" charset="0"/>
                <a:ea typeface="Arial" charset="0"/>
                <a:cs typeface="Arial" panose="020B0604020202020204" pitchFamily="34" charset="0"/>
              </a:rPr>
              <a:t>.</a:t>
            </a:r>
          </a:p>
          <a:p>
            <a:pPr algn="just">
              <a:lnSpc>
                <a:spcPct val="150000"/>
              </a:lnSpc>
            </a:pPr>
            <a:r>
              <a:rPr lang="en-US" sz="1600" dirty="0">
                <a:latin typeface="Arial" panose="020B0604020202020204" pitchFamily="34" charset="0"/>
                <a:ea typeface="Arial" charset="0"/>
                <a:cs typeface="Arial" panose="020B0604020202020204" pitchFamily="34" charset="0"/>
              </a:rPr>
              <a:t>				This picture shows some 				early Egyptian writing. It 				is carved in stone. The 				writing looks likes lots of 				small pictures. As you know 				from page 5, we now call 				this writing </a:t>
            </a:r>
            <a:r>
              <a:rPr lang="en-US" sz="1600" b="1" dirty="0">
                <a:latin typeface="Arial" panose="020B0604020202020204" pitchFamily="34" charset="0"/>
                <a:ea typeface="Arial" charset="0"/>
                <a:cs typeface="Arial" panose="020B0604020202020204" pitchFamily="34" charset="0"/>
              </a:rPr>
              <a:t>hieroglyphics </a:t>
            </a:r>
            <a:r>
              <a:rPr lang="en-US" sz="1600" dirty="0">
                <a:latin typeface="Arial" panose="020B0604020202020204" pitchFamily="34" charset="0"/>
                <a:ea typeface="Arial" charset="0"/>
                <a:cs typeface="Arial" panose="020B0604020202020204" pitchFamily="34" charset="0"/>
              </a:rPr>
              <a:t>				which means ‘</a:t>
            </a:r>
            <a:r>
              <a:rPr lang="en-US" sz="1600" b="1" dirty="0">
                <a:latin typeface="Arial" panose="020B0604020202020204" pitchFamily="34" charset="0"/>
                <a:ea typeface="Arial" charset="0"/>
                <a:cs typeface="Arial" panose="020B0604020202020204" pitchFamily="34" charset="0"/>
              </a:rPr>
              <a:t>sacred</a:t>
            </a:r>
            <a:r>
              <a:rPr lang="en-US" sz="1600" dirty="0">
                <a:latin typeface="Arial" panose="020B0604020202020204" pitchFamily="34" charset="0"/>
                <a:ea typeface="Arial" charset="0"/>
                <a:cs typeface="Arial" panose="020B0604020202020204" pitchFamily="34" charset="0"/>
              </a:rPr>
              <a:t> 				</a:t>
            </a:r>
            <a:r>
              <a:rPr lang="en-US" sz="1600" b="1" dirty="0">
                <a:latin typeface="Arial" panose="020B0604020202020204" pitchFamily="34" charset="0"/>
                <a:ea typeface="Arial" charset="0"/>
                <a:cs typeface="Arial" panose="020B0604020202020204" pitchFamily="34" charset="0"/>
              </a:rPr>
              <a:t>carvings</a:t>
            </a:r>
            <a:r>
              <a:rPr lang="en-US" sz="1600" dirty="0">
                <a:latin typeface="Arial" panose="020B0604020202020204" pitchFamily="34" charset="0"/>
                <a:ea typeface="Arial" charset="0"/>
                <a:cs typeface="Arial" panose="020B0604020202020204" pitchFamily="34" charset="0"/>
              </a:rPr>
              <a:t>’. Later, the Egyptians simplified their writing so that they could write more quickly. The scribes wrote down important information that the pharaohs wanted them to record, such as stories about the ruling families or gods, and information about taxes and land. </a:t>
            </a:r>
          </a:p>
          <a:p>
            <a:pPr algn="just">
              <a:lnSpc>
                <a:spcPct val="150000"/>
              </a:lnSpc>
            </a:pPr>
            <a:endParaRPr lang="en-US" sz="1600" dirty="0">
              <a:latin typeface="Arial" panose="020B0604020202020204" pitchFamily="34" charset="0"/>
              <a:ea typeface="Arial" charset="0"/>
              <a:cs typeface="Arial" panose="020B0604020202020204" pitchFamily="34" charset="0"/>
            </a:endParaRPr>
          </a:p>
          <a:p>
            <a:pPr algn="just">
              <a:lnSpc>
                <a:spcPct val="150000"/>
              </a:lnSpc>
            </a:pPr>
            <a:r>
              <a:rPr lang="en-US" sz="1600" dirty="0">
                <a:latin typeface="Arial" panose="020B0604020202020204" pitchFamily="34" charset="0"/>
                <a:ea typeface="Arial" charset="0"/>
                <a:cs typeface="Arial" panose="020B0604020202020204" pitchFamily="34" charset="0"/>
              </a:rPr>
              <a:t>Egyptian scribes were most unusual in being able to read and write. Most Egyptians could not read or write. Most Egyptians worked on the land, growing crops for food. The Egyptians also had slaves. Slaves were not free. Slaves were owned by rich Egyptians and forced to work for nothing. It was the slaves who built the remarkable buildings which we can still see today.</a:t>
            </a:r>
          </a:p>
          <a:p>
            <a:pPr algn="just">
              <a:lnSpc>
                <a:spcPct val="150000"/>
              </a:lnSpc>
            </a:pPr>
            <a:endParaRPr lang="en-US" sz="1600" dirty="0">
              <a:latin typeface="Arial" panose="020B0604020202020204" pitchFamily="34" charset="0"/>
              <a:ea typeface="Arial" charset="0"/>
              <a:cs typeface="Arial" panose="020B0604020202020204" pitchFamily="34" charset="0"/>
            </a:endParaRPr>
          </a:p>
          <a:p>
            <a:r>
              <a:rPr lang="en-US" sz="1600" dirty="0">
                <a:latin typeface="Arial" charset="0"/>
                <a:ea typeface="Arial" charset="0"/>
                <a:cs typeface="Arial" charset="0"/>
              </a:rPr>
              <a:t/>
            </a:r>
            <a:br>
              <a:rPr lang="en-US" sz="1600" dirty="0">
                <a:latin typeface="Arial" charset="0"/>
                <a:ea typeface="Arial" charset="0"/>
                <a:cs typeface="Arial" charset="0"/>
              </a:rPr>
            </a:br>
            <a:endParaRPr lang="en-US" sz="1600" dirty="0">
              <a:latin typeface="Arial" charset="0"/>
              <a:ea typeface="Arial" charset="0"/>
              <a:cs typeface="Arial" charset="0"/>
            </a:endParaRPr>
          </a:p>
        </p:txBody>
      </p:sp>
      <p:sp>
        <p:nvSpPr>
          <p:cNvPr id="4" name="Slide Number Placeholder 3"/>
          <p:cNvSpPr>
            <a:spLocks noGrp="1"/>
          </p:cNvSpPr>
          <p:nvPr>
            <p:ph type="sldNum" sz="quarter" idx="12"/>
          </p:nvPr>
        </p:nvSpPr>
        <p:spPr>
          <a:xfrm>
            <a:off x="2657475" y="8680090"/>
            <a:ext cx="1543050" cy="486833"/>
          </a:xfrm>
        </p:spPr>
        <p:txBody>
          <a:bodyPr/>
          <a:lstStyle/>
          <a:p>
            <a:fld id="{43CD5BC4-C467-5C4E-8EC0-09353C607A53}" type="slidenum">
              <a:rPr lang="en-US" smtClean="0"/>
              <a:pPr/>
              <a:t>4</a:t>
            </a:fld>
            <a:endParaRPr lang="en-US" dirty="0"/>
          </a:p>
        </p:txBody>
      </p:sp>
      <p:pic>
        <p:nvPicPr>
          <p:cNvPr id="5" name="Picture 4">
            <a:extLst>
              <a:ext uri="{FF2B5EF4-FFF2-40B4-BE49-F238E27FC236}">
                <a16:creationId xmlns:a16="http://schemas.microsoft.com/office/drawing/2014/main" id="{CDA055C8-A778-1441-9361-09D428742C94}"/>
              </a:ext>
            </a:extLst>
          </p:cNvPr>
          <p:cNvPicPr>
            <a:picLocks noChangeAspect="1"/>
          </p:cNvPicPr>
          <p:nvPr/>
        </p:nvPicPr>
        <p:blipFill rotWithShape="1">
          <a:blip r:embed="rId3"/>
          <a:srcRect r="13475"/>
          <a:stretch/>
        </p:blipFill>
        <p:spPr>
          <a:xfrm>
            <a:off x="0" y="1581239"/>
            <a:ext cx="3619633" cy="3178048"/>
          </a:xfrm>
          <a:prstGeom prst="rect">
            <a:avLst/>
          </a:prstGeom>
        </p:spPr>
      </p:pic>
      <p:sp>
        <p:nvSpPr>
          <p:cNvPr id="6" name="TextBox 5">
            <a:extLst>
              <a:ext uri="{FF2B5EF4-FFF2-40B4-BE49-F238E27FC236}">
                <a16:creationId xmlns:a16="http://schemas.microsoft.com/office/drawing/2014/main" id="{57332337-FBCE-464D-98AC-E990FF8EB8A7}"/>
              </a:ext>
            </a:extLst>
          </p:cNvPr>
          <p:cNvSpPr txBox="1"/>
          <p:nvPr/>
        </p:nvSpPr>
        <p:spPr>
          <a:xfrm>
            <a:off x="6418044" y="0"/>
            <a:ext cx="471488" cy="8910644"/>
          </a:xfrm>
          <a:prstGeom prst="rect">
            <a:avLst/>
          </a:prstGeom>
          <a:noFill/>
        </p:spPr>
        <p:txBody>
          <a:bodyPr wrap="square" rtlCol="0">
            <a:spAutoFit/>
          </a:bodyPr>
          <a:lstStyle/>
          <a:p>
            <a:pPr algn="r">
              <a:lnSpc>
                <a:spcPct val="150000"/>
              </a:lnSpc>
            </a:pPr>
            <a:r>
              <a:rPr lang="en-US" sz="1600" b="1" dirty="0">
                <a:solidFill>
                  <a:schemeClr val="bg1">
                    <a:lumMod val="65000"/>
                  </a:schemeClr>
                </a:solidFill>
                <a:latin typeface="Arial" charset="0"/>
                <a:ea typeface="Arial" charset="0"/>
                <a:cs typeface="Arial" charset="0"/>
              </a:rPr>
              <a:t>1</a:t>
            </a:r>
          </a:p>
          <a:p>
            <a:pPr algn="r">
              <a:lnSpc>
                <a:spcPct val="150000"/>
              </a:lnSpc>
            </a:pPr>
            <a:r>
              <a:rPr lang="en-US" sz="1600" b="1" dirty="0">
                <a:solidFill>
                  <a:schemeClr val="bg1">
                    <a:lumMod val="65000"/>
                  </a:schemeClr>
                </a:solidFill>
                <a:latin typeface="Arial" charset="0"/>
                <a:ea typeface="Arial" charset="0"/>
                <a:cs typeface="Arial" charset="0"/>
              </a:rPr>
              <a:t>2</a:t>
            </a:r>
          </a:p>
          <a:p>
            <a:pPr algn="r">
              <a:lnSpc>
                <a:spcPct val="150000"/>
              </a:lnSpc>
            </a:pPr>
            <a:r>
              <a:rPr lang="en-US" sz="1600" b="1" dirty="0">
                <a:solidFill>
                  <a:schemeClr val="bg1">
                    <a:lumMod val="65000"/>
                  </a:schemeClr>
                </a:solidFill>
                <a:latin typeface="Arial" charset="0"/>
                <a:ea typeface="Arial" charset="0"/>
                <a:cs typeface="Arial" charset="0"/>
              </a:rPr>
              <a:t>3</a:t>
            </a:r>
          </a:p>
          <a:p>
            <a:pPr algn="r">
              <a:lnSpc>
                <a:spcPct val="150000"/>
              </a:lnSpc>
            </a:pPr>
            <a:r>
              <a:rPr lang="en-US" sz="1600" b="1" dirty="0">
                <a:solidFill>
                  <a:schemeClr val="bg1">
                    <a:lumMod val="65000"/>
                  </a:schemeClr>
                </a:solidFill>
                <a:latin typeface="Arial" charset="0"/>
                <a:ea typeface="Arial" charset="0"/>
                <a:cs typeface="Arial" charset="0"/>
              </a:rPr>
              <a:t>4</a:t>
            </a:r>
          </a:p>
          <a:p>
            <a:pPr algn="r">
              <a:lnSpc>
                <a:spcPct val="150000"/>
              </a:lnSpc>
            </a:pPr>
            <a:r>
              <a:rPr lang="en-US" sz="1600" b="1" dirty="0">
                <a:solidFill>
                  <a:schemeClr val="bg1">
                    <a:lumMod val="65000"/>
                  </a:schemeClr>
                </a:solidFill>
                <a:latin typeface="Arial" charset="0"/>
                <a:ea typeface="Arial" charset="0"/>
                <a:cs typeface="Arial" charset="0"/>
              </a:rPr>
              <a:t>5</a:t>
            </a:r>
          </a:p>
          <a:p>
            <a:pPr algn="r">
              <a:lnSpc>
                <a:spcPct val="150000"/>
              </a:lnSpc>
            </a:pPr>
            <a:r>
              <a:rPr lang="en-US" sz="1600" b="1" dirty="0">
                <a:solidFill>
                  <a:schemeClr val="bg1">
                    <a:lumMod val="65000"/>
                  </a:schemeClr>
                </a:solidFill>
                <a:latin typeface="Arial" charset="0"/>
                <a:ea typeface="Arial" charset="0"/>
                <a:cs typeface="Arial" charset="0"/>
              </a:rPr>
              <a:t>6</a:t>
            </a:r>
          </a:p>
          <a:p>
            <a:pPr algn="r">
              <a:lnSpc>
                <a:spcPct val="150000"/>
              </a:lnSpc>
            </a:pPr>
            <a:r>
              <a:rPr lang="en-US" sz="1600" b="1" dirty="0">
                <a:solidFill>
                  <a:schemeClr val="bg1">
                    <a:lumMod val="65000"/>
                  </a:schemeClr>
                </a:solidFill>
                <a:latin typeface="Arial" charset="0"/>
                <a:ea typeface="Arial" charset="0"/>
                <a:cs typeface="Arial" charset="0"/>
              </a:rPr>
              <a:t>7</a:t>
            </a:r>
          </a:p>
          <a:p>
            <a:pPr algn="r">
              <a:lnSpc>
                <a:spcPct val="150000"/>
              </a:lnSpc>
            </a:pPr>
            <a:r>
              <a:rPr lang="en-US" sz="1600" b="1" dirty="0">
                <a:solidFill>
                  <a:schemeClr val="bg1">
                    <a:lumMod val="65000"/>
                  </a:schemeClr>
                </a:solidFill>
                <a:latin typeface="Arial" charset="0"/>
                <a:ea typeface="Arial" charset="0"/>
                <a:cs typeface="Arial" charset="0"/>
              </a:rPr>
              <a:t>8</a:t>
            </a:r>
          </a:p>
          <a:p>
            <a:pPr algn="r">
              <a:lnSpc>
                <a:spcPct val="150000"/>
              </a:lnSpc>
            </a:pPr>
            <a:r>
              <a:rPr lang="en-US" sz="1600" b="1" dirty="0">
                <a:solidFill>
                  <a:schemeClr val="bg1">
                    <a:lumMod val="65000"/>
                  </a:schemeClr>
                </a:solidFill>
                <a:latin typeface="Arial" charset="0"/>
                <a:ea typeface="Arial" charset="0"/>
                <a:cs typeface="Arial" charset="0"/>
              </a:rPr>
              <a:t>9</a:t>
            </a:r>
          </a:p>
          <a:p>
            <a:pPr algn="r">
              <a:lnSpc>
                <a:spcPct val="150000"/>
              </a:lnSpc>
            </a:pPr>
            <a:r>
              <a:rPr lang="en-US" sz="1600" b="1" dirty="0">
                <a:solidFill>
                  <a:schemeClr val="bg1">
                    <a:lumMod val="65000"/>
                  </a:schemeClr>
                </a:solidFill>
                <a:latin typeface="Arial" charset="0"/>
                <a:ea typeface="Arial" charset="0"/>
                <a:cs typeface="Arial" charset="0"/>
              </a:rPr>
              <a:t>10</a:t>
            </a:r>
          </a:p>
          <a:p>
            <a:pPr algn="r">
              <a:lnSpc>
                <a:spcPct val="150000"/>
              </a:lnSpc>
            </a:pPr>
            <a:r>
              <a:rPr lang="en-US" sz="1600" b="1" dirty="0">
                <a:solidFill>
                  <a:schemeClr val="bg1">
                    <a:lumMod val="65000"/>
                  </a:schemeClr>
                </a:solidFill>
                <a:latin typeface="Arial" charset="0"/>
                <a:ea typeface="Arial" charset="0"/>
                <a:cs typeface="Arial" charset="0"/>
              </a:rPr>
              <a:t>11</a:t>
            </a:r>
          </a:p>
          <a:p>
            <a:pPr algn="r">
              <a:lnSpc>
                <a:spcPct val="150000"/>
              </a:lnSpc>
            </a:pPr>
            <a:r>
              <a:rPr lang="en-US" sz="1600" b="1" dirty="0">
                <a:solidFill>
                  <a:schemeClr val="bg1">
                    <a:lumMod val="65000"/>
                  </a:schemeClr>
                </a:solidFill>
                <a:latin typeface="Arial" charset="0"/>
                <a:ea typeface="Arial" charset="0"/>
                <a:cs typeface="Arial" charset="0"/>
              </a:rPr>
              <a:t>12</a:t>
            </a:r>
          </a:p>
          <a:p>
            <a:pPr algn="r">
              <a:lnSpc>
                <a:spcPct val="150000"/>
              </a:lnSpc>
            </a:pPr>
            <a:r>
              <a:rPr lang="en-US" sz="1600" b="1" dirty="0">
                <a:solidFill>
                  <a:schemeClr val="bg1">
                    <a:lumMod val="65000"/>
                  </a:schemeClr>
                </a:solidFill>
                <a:latin typeface="Arial" charset="0"/>
                <a:ea typeface="Arial" charset="0"/>
                <a:cs typeface="Arial" charset="0"/>
              </a:rPr>
              <a:t>13</a:t>
            </a:r>
          </a:p>
          <a:p>
            <a:pPr algn="r">
              <a:lnSpc>
                <a:spcPct val="150000"/>
              </a:lnSpc>
            </a:pPr>
            <a:r>
              <a:rPr lang="en-US" sz="1600" b="1" dirty="0">
                <a:solidFill>
                  <a:schemeClr val="bg1">
                    <a:lumMod val="65000"/>
                  </a:schemeClr>
                </a:solidFill>
                <a:latin typeface="Arial" charset="0"/>
                <a:ea typeface="Arial" charset="0"/>
                <a:cs typeface="Arial" charset="0"/>
              </a:rPr>
              <a:t>14</a:t>
            </a:r>
          </a:p>
          <a:p>
            <a:pPr algn="r">
              <a:lnSpc>
                <a:spcPct val="150000"/>
              </a:lnSpc>
            </a:pPr>
            <a:r>
              <a:rPr lang="en-US" sz="1600" b="1" dirty="0">
                <a:solidFill>
                  <a:schemeClr val="bg1">
                    <a:lumMod val="65000"/>
                  </a:schemeClr>
                </a:solidFill>
                <a:latin typeface="Arial" charset="0"/>
                <a:ea typeface="Arial" charset="0"/>
                <a:cs typeface="Arial" charset="0"/>
              </a:rPr>
              <a:t>15</a:t>
            </a:r>
          </a:p>
          <a:p>
            <a:pPr algn="r">
              <a:lnSpc>
                <a:spcPct val="150000"/>
              </a:lnSpc>
            </a:pPr>
            <a:r>
              <a:rPr lang="en-US" sz="1600" b="1" dirty="0">
                <a:solidFill>
                  <a:schemeClr val="bg1">
                    <a:lumMod val="65000"/>
                  </a:schemeClr>
                </a:solidFill>
                <a:latin typeface="Arial" charset="0"/>
                <a:ea typeface="Arial" charset="0"/>
                <a:cs typeface="Arial" charset="0"/>
              </a:rPr>
              <a:t>16</a:t>
            </a:r>
          </a:p>
          <a:p>
            <a:pPr algn="r">
              <a:lnSpc>
                <a:spcPct val="150000"/>
              </a:lnSpc>
            </a:pPr>
            <a:r>
              <a:rPr lang="en-US" sz="1600" b="1" dirty="0">
                <a:solidFill>
                  <a:schemeClr val="bg1">
                    <a:lumMod val="65000"/>
                  </a:schemeClr>
                </a:solidFill>
                <a:latin typeface="Arial" charset="0"/>
                <a:ea typeface="Arial" charset="0"/>
                <a:cs typeface="Arial" charset="0"/>
              </a:rPr>
              <a:t>17</a:t>
            </a:r>
          </a:p>
          <a:p>
            <a:pPr algn="r">
              <a:lnSpc>
                <a:spcPct val="150000"/>
              </a:lnSpc>
            </a:pPr>
            <a:r>
              <a:rPr lang="en-US" sz="1600" b="1" dirty="0">
                <a:solidFill>
                  <a:schemeClr val="bg1">
                    <a:lumMod val="65000"/>
                  </a:schemeClr>
                </a:solidFill>
                <a:latin typeface="Arial" charset="0"/>
                <a:ea typeface="Arial" charset="0"/>
                <a:cs typeface="Arial" charset="0"/>
              </a:rPr>
              <a:t>18</a:t>
            </a:r>
          </a:p>
          <a:p>
            <a:pPr algn="r">
              <a:lnSpc>
                <a:spcPct val="150000"/>
              </a:lnSpc>
            </a:pPr>
            <a:r>
              <a:rPr lang="en-US" sz="1600" b="1" dirty="0">
                <a:solidFill>
                  <a:schemeClr val="bg1">
                    <a:lumMod val="65000"/>
                  </a:schemeClr>
                </a:solidFill>
                <a:latin typeface="Arial" charset="0"/>
                <a:ea typeface="Arial" charset="0"/>
                <a:cs typeface="Arial" charset="0"/>
              </a:rPr>
              <a:t>19</a:t>
            </a:r>
          </a:p>
          <a:p>
            <a:pPr algn="r">
              <a:lnSpc>
                <a:spcPct val="150000"/>
              </a:lnSpc>
            </a:pPr>
            <a:r>
              <a:rPr lang="en-US" sz="1600" b="1" dirty="0">
                <a:solidFill>
                  <a:schemeClr val="bg1">
                    <a:lumMod val="65000"/>
                  </a:schemeClr>
                </a:solidFill>
                <a:latin typeface="Arial" charset="0"/>
                <a:ea typeface="Arial" charset="0"/>
                <a:cs typeface="Arial" charset="0"/>
              </a:rPr>
              <a:t>20</a:t>
            </a:r>
          </a:p>
          <a:p>
            <a:pPr algn="r">
              <a:lnSpc>
                <a:spcPct val="150000"/>
              </a:lnSpc>
            </a:pPr>
            <a:r>
              <a:rPr lang="en-US" sz="1600" b="1" dirty="0">
                <a:solidFill>
                  <a:schemeClr val="bg1">
                    <a:lumMod val="65000"/>
                  </a:schemeClr>
                </a:solidFill>
                <a:latin typeface="Arial" charset="0"/>
                <a:ea typeface="Arial" charset="0"/>
                <a:cs typeface="Arial" charset="0"/>
              </a:rPr>
              <a:t>21</a:t>
            </a:r>
          </a:p>
          <a:p>
            <a:pPr algn="r">
              <a:lnSpc>
                <a:spcPct val="150000"/>
              </a:lnSpc>
            </a:pPr>
            <a:r>
              <a:rPr lang="en-US" sz="1600" b="1" dirty="0">
                <a:solidFill>
                  <a:schemeClr val="bg1">
                    <a:lumMod val="65000"/>
                  </a:schemeClr>
                </a:solidFill>
                <a:latin typeface="Arial" charset="0"/>
                <a:ea typeface="Arial" charset="0"/>
                <a:cs typeface="Arial" charset="0"/>
              </a:rPr>
              <a:t>22</a:t>
            </a:r>
          </a:p>
          <a:p>
            <a:pPr algn="r">
              <a:lnSpc>
                <a:spcPct val="150000"/>
              </a:lnSpc>
            </a:pPr>
            <a:r>
              <a:rPr lang="en-US" sz="1600" b="1" dirty="0">
                <a:solidFill>
                  <a:schemeClr val="bg1">
                    <a:lumMod val="65000"/>
                  </a:schemeClr>
                </a:solidFill>
                <a:latin typeface="Arial" charset="0"/>
                <a:ea typeface="Arial" charset="0"/>
                <a:cs typeface="Arial" charset="0"/>
              </a:rPr>
              <a:t>23</a:t>
            </a:r>
          </a:p>
          <a:p>
            <a:pPr algn="r">
              <a:lnSpc>
                <a:spcPct val="150000"/>
              </a:lnSpc>
            </a:pPr>
            <a:r>
              <a:rPr lang="en-US" sz="1600" b="1" dirty="0">
                <a:solidFill>
                  <a:schemeClr val="bg1">
                    <a:lumMod val="65000"/>
                  </a:schemeClr>
                </a:solidFill>
                <a:latin typeface="Arial" charset="0"/>
                <a:ea typeface="Arial" charset="0"/>
                <a:cs typeface="Arial" charset="0"/>
              </a:rPr>
              <a:t>24</a:t>
            </a:r>
          </a:p>
        </p:txBody>
      </p:sp>
    </p:spTree>
    <p:extLst>
      <p:ext uri="{BB962C8B-B14F-4D97-AF65-F5344CB8AC3E}">
        <p14:creationId xmlns:p14="http://schemas.microsoft.com/office/powerpoint/2010/main" val="97085330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27740</TotalTime>
  <Words>444</Words>
  <Application>Microsoft Office PowerPoint</Application>
  <PresentationFormat>On-screen Show (4:3)</PresentationFormat>
  <Paragraphs>92</Paragraphs>
  <Slides>4</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Arial Hebrew</vt:lpstr>
      <vt:lpstr>Calibri</vt:lpstr>
      <vt:lpstr>Calibri Light</vt:lpstr>
      <vt:lpstr>Office Theme</vt:lpstr>
      <vt:lpstr>How did the ancient Egyptians live?</vt:lpstr>
      <vt:lpstr>This map shows the land where the ancient Egyptians lived. The area to the south, around the mountains, was the kingdom of Upper Egypt.    Lower Egypt was where the river Nile flowed into the Mediterranean Sea.   The two kingdoms of Upper Egypt and Lower Egypt were united into one kingdom around 3000 BC.</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Ancient Egypt</dc:title>
  <dc:creator>Microsoft Office User</dc:creator>
  <cp:lastModifiedBy>Catherine Bled</cp:lastModifiedBy>
  <cp:revision>196</cp:revision>
  <cp:lastPrinted>2018-06-07T15:20:20Z</cp:lastPrinted>
  <dcterms:created xsi:type="dcterms:W3CDTF">2017-09-05T14:34:01Z</dcterms:created>
  <dcterms:modified xsi:type="dcterms:W3CDTF">2021-03-01T10:07:17Z</dcterms:modified>
</cp:coreProperties>
</file>