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6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0" autoAdjust="0"/>
    <p:restoredTop sz="0" autoAdjust="0"/>
  </p:normalViewPr>
  <p:slideViewPr>
    <p:cSldViewPr snapToGrid="0" snapToObjects="1">
      <p:cViewPr varScale="1">
        <p:scale>
          <a:sx n="72" d="100"/>
          <a:sy n="72" d="100"/>
        </p:scale>
        <p:origin x="105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3B052-A59B-4AE3-A89A-E7748630C1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DA9EC4-FEA9-41D2-BE8D-F709F01D37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E155CF-52F5-4879-B7F3-D05812AC4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D55F9-11A3-4523-8F38-6BA37933791A}" type="datetime1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D053AC-61ED-4C2F-90BF-D4A916545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8B2ED7-A198-4613-B8C9-EE02BAE24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155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98991-AEF1-4F19-AAB8-436EAD58C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5B44F-E7DA-40C6-8B44-71EAB6BDFC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28600">
              <a:buFont typeface="+mj-lt"/>
              <a:buAutoNum type="arabicPeriod"/>
              <a:defRPr/>
            </a:lvl1pPr>
            <a:lvl2pPr marL="228600" indent="-228600">
              <a:buFont typeface="+mj-lt"/>
              <a:buAutoNum type="arabicPeriod"/>
              <a:defRPr/>
            </a:lvl2pPr>
            <a:lvl3pPr marL="228600">
              <a:buFont typeface="+mj-lt"/>
              <a:buAutoNum type="arabicPeriod"/>
              <a:defRPr/>
            </a:lvl3pPr>
            <a:lvl4pPr marL="228600" indent="-228600">
              <a:buFont typeface="+mj-lt"/>
              <a:buAutoNum type="arabicPeriod"/>
              <a:defRPr/>
            </a:lvl4pPr>
            <a:lvl5pPr marL="228600">
              <a:buFont typeface="+mj-lt"/>
              <a:buAutoNum type="arabicPeriod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F71817-A045-48C0-975B-CBEF88E95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9D56B-6EBE-4E5F-99D9-2A3DBDF37D0A}" type="datetime1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1C39F0-32D4-407C-8BCA-97F2D9E50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CF4459-37B2-4F87-B508-DB04D4332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078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BBD03-9D57-48E9-8B43-688B72997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709738"/>
            <a:ext cx="10890250" cy="2852737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3F376C-8A2F-4BE5-9669-4A6DA21B7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4589463"/>
            <a:ext cx="1089025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FFFFF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654893-212E-4450-8F7A-27256B31F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3F3CA-C7E3-432D-9282-18F13836509A}" type="datetime1">
              <a:rPr lang="en-US" smtClean="0"/>
              <a:t>3/5/2021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0E881A-3958-44A9-9EDB-D86F4E414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DBC4F-D9B8-4BFA-BE4F-D4B9B739D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994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C8777-C460-4649-8822-CA943386D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DF69E6-1094-437B-AA7E-0E21B7136C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825625"/>
            <a:ext cx="5562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0BC963-4591-4BE3-AE63-4999A13C50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04D5BB-DB84-4266-9B4F-E65CCFE5B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E9C62-1337-40B8-BA50-E9F4861DB4BC}" type="datetime1">
              <a:rPr lang="en-US" smtClean="0"/>
              <a:t>3/5/2021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1A99B5-D493-4AB1-AF24-6660540D5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E178D0-5F1E-43FA-B447-53501EDD1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888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C85CC-8D2B-4219-A2A4-1625A02DF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6143C8-1CF7-440E-99A3-0527314598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20863"/>
            <a:ext cx="5157787" cy="1150937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EFF5CA-4662-4430-80C7-99CD7D66C9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01975"/>
            <a:ext cx="5157787" cy="308768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6CB5B7-DC23-41CE-872B-E25BD64F84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20863"/>
            <a:ext cx="5183188" cy="1150937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F7633C-C24D-4947-979C-132B3AC405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101975"/>
            <a:ext cx="5183188" cy="308768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8A46E1-3934-4807-900F-CA7A4D8D6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195EB-2DA3-4B24-8725-19BC22A7BE50}" type="datetime1">
              <a:rPr lang="en-US" smtClean="0"/>
              <a:t>3/5/2021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C9C6EA-1549-4601-8226-E5C43469C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3658246-003D-4024-9F4B-BA3BD3FBF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421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2DD4C-BFBC-4087-B94C-4DD0690E8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B9D434-8228-4C7F-B520-14121EBC9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237E6-0076-4915-A5A8-B7C11FA4F374}" type="datetime1">
              <a:rPr lang="en-US" smtClean="0"/>
              <a:t>3/5/2021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7B89BD-A70A-48D2-A3D9-DB2C0DB12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ACF4EF-5A2A-4A47-81DF-80CB51306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236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8B9F00-8450-475B-B155-993BAF212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5F58F-C0B5-422A-8E5A-6B99E5D80F0A}" type="datetime1">
              <a:rPr lang="en-US" smtClean="0"/>
              <a:t>3/5/2021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0FDDA3-8E6F-42F7-BFBE-7FA9C647C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C8E678-81B8-4356-9624-A0B999536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808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10DAA-DDE3-4C9C-8171-385A3DAC8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85800"/>
            <a:ext cx="3932237" cy="1981200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F73DB2-BD72-4F5E-9CA2-197343A090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685801"/>
            <a:ext cx="6172200" cy="51752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01536-2B0A-42A2-827E-2EB2C324A5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971800"/>
            <a:ext cx="3932237" cy="28971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22CD09-61EF-4733-831C-5B133DAE1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5E655-9687-48DF-A33F-F8824CCCB5D1}" type="datetime1">
              <a:rPr lang="en-US" smtClean="0"/>
              <a:t>3/5/2021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109FCF-96E4-4EBF-AAFB-5E9AD22A6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E381A6-E580-49A4-989C-EF4A54F83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130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CFA6E-F719-4613-8815-591471E72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85800"/>
            <a:ext cx="3932237" cy="2209799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4384F3-CDE0-4329-B76D-45AAC94B04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685801"/>
            <a:ext cx="6172200" cy="5175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A9D7EB-40DA-460F-A48A-3E6D5E5612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971800"/>
            <a:ext cx="3932237" cy="28971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56944C-E229-457E-868E-C48FF47DA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FD56A-AAB8-4544-A495-D0645413C9E3}" type="datetime1">
              <a:rPr lang="en-US" smtClean="0"/>
              <a:t>3/5/2021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7115FE-359F-46EA-A3C8-0D18544E3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165D17-3010-4FF5-9071-5CCD3E699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7023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B47DD-81F8-4128-9E50-04A9F2D3D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6564D1-2B83-4C0F-ACBA-E91472C50A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FA1D7D-D2EC-4ADB-9C65-191DEC82D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E757A-3EC2-4683-9080-1A460C37C843}" type="datetime1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CB571-86F9-474A-826A-75CC21C88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384F5F-50E6-4BB9-B848-EE2302C02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486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3F08DF-1C0D-4F53-A3AB-95D7B55FA0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0D3BBD-C494-4E94-B189-319802A93E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C0BD9-4BED-43D3-852F-B74B949A22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3539" y="6324600"/>
            <a:ext cx="2560220" cy="365125"/>
          </a:xfrm>
        </p:spPr>
        <p:txBody>
          <a:bodyPr/>
          <a:lstStyle/>
          <a:p>
            <a:fld id="{5CC8096C-64ED-4153-A483-5C02E44AD5C3}" type="datetime1">
              <a:rPr lang="en-US" smtClean="0"/>
              <a:t>3/5/2021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7811DC-C725-4462-B622-DB96A8987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67200" y="6319838"/>
            <a:ext cx="3982781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42D06-438F-4150-9238-E2FAEE5E2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85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Rectangle 114">
            <a:extLst>
              <a:ext uri="{FF2B5EF4-FFF2-40B4-BE49-F238E27FC236}">
                <a16:creationId xmlns:a16="http://schemas.microsoft.com/office/drawing/2014/main" id="{A4798C7F-C8CA-4799-BF37-3AB4642CDB66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87F0794B-55D3-4D2D-BDE7-4688ED321E42}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</a:extLst>
            </p:cNvPr>
            <p:cNvCxnSpPr>
              <a:cxnSpLocks/>
            </p:cNvCxnSpPr>
            <p:nvPr/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</a:extLst>
            </p:cNvPr>
            <p:cNvCxnSpPr>
              <a:cxnSpLocks/>
            </p:cNvCxnSpPr>
            <p:nvPr/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</a:extLst>
            </p:cNvPr>
            <p:cNvCxnSpPr>
              <a:cxnSpLocks/>
            </p:cNvCxnSpPr>
            <p:nvPr/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</a:extLst>
            </p:cNvPr>
            <p:cNvCxnSpPr>
              <a:cxnSpLocks/>
            </p:cNvCxnSpPr>
            <p:nvPr/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</a:extLst>
            </p:cNvPr>
            <p:cNvCxnSpPr>
              <a:cxnSpLocks/>
            </p:cNvCxnSpPr>
            <p:nvPr/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</a:extLst>
            </p:cNvPr>
            <p:cNvCxnSpPr>
              <a:cxnSpLocks/>
            </p:cNvCxnSpPr>
            <p:nvPr/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</a:extLst>
            </p:cNvPr>
            <p:cNvCxnSpPr>
              <a:cxnSpLocks/>
            </p:cNvCxnSpPr>
            <p:nvPr/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</a:extLst>
            </p:cNvPr>
            <p:cNvCxnSpPr>
              <a:cxnSpLocks/>
            </p:cNvCxnSpPr>
            <p:nvPr/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</a:extLst>
            </p:cNvPr>
            <p:cNvCxnSpPr>
              <a:cxnSpLocks/>
            </p:cNvCxnSpPr>
            <p:nvPr/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</a:extLst>
            </p:cNvPr>
            <p:cNvCxnSpPr>
              <a:cxnSpLocks/>
            </p:cNvCxnSpPr>
            <p:nvPr/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</a:extLst>
            </p:cNvPr>
            <p:cNvCxnSpPr>
              <a:cxnSpLocks/>
            </p:cNvCxnSpPr>
            <p:nvPr/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9" name="Freeform: Shape 148">
            <a:extLst>
              <a:ext uri="{FF2B5EF4-FFF2-40B4-BE49-F238E27FC236}">
                <a16:creationId xmlns:a16="http://schemas.microsoft.com/office/drawing/2014/main" id="{216BB147-20D5-4D93-BDA5-1BC614D6A4B2}"/>
              </a:ext>
            </a:extLst>
          </p:cNvPr>
          <p:cNvSpPr/>
          <p:nvPr/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447F1F-BFA8-4A56-894B-40120132E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65125"/>
            <a:ext cx="1072293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58FB99-0FA3-49F4-99A1-61919F9427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825625"/>
            <a:ext cx="1072293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DCCAE5-4EB0-4174-BD15-4943899B0A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24600"/>
            <a:ext cx="25602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fld id="{193BAB95-8DA7-460B-B00A-7037C8394FB0}" type="datetime1">
              <a:rPr lang="en-US" smtClean="0"/>
              <a:pPr/>
              <a:t>3/5/2021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A4189E-43B2-4CEE-B13E-61A1FBBBD2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200861" y="6319838"/>
            <a:ext cx="39827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A0530F-0BC8-46EF-A765-DD58B53675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0806" y="6324600"/>
            <a:ext cx="7990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fld id="{11A71338-8BA2-4C79-A6C5-5A8E30081D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0A253F60-DE40-4508-A37A-61331DF1DD5D}"/>
              </a:ext>
            </a:extLst>
          </p:cNvPr>
          <p:cNvSpPr/>
          <p:nvPr/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861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5" r:id="rId6"/>
    <p:sldLayoutId id="2147483730" r:id="rId7"/>
    <p:sldLayoutId id="2147483731" r:id="rId8"/>
    <p:sldLayoutId id="2147483732" r:id="rId9"/>
    <p:sldLayoutId id="2147483734" r:id="rId10"/>
    <p:sldLayoutId id="214748373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bg1"/>
        </a:buClr>
        <a:buSzPct val="75000"/>
        <a:buFont typeface="+mj-lt"/>
        <a:buAutoNum type="arabicPeriod"/>
        <a:defRPr sz="2800" kern="1200">
          <a:solidFill>
            <a:srgbClr val="FFFFFF"/>
          </a:solidFill>
          <a:latin typeface="+mn-lt"/>
          <a:ea typeface="+mn-ea"/>
          <a:cs typeface="+mn-cs"/>
        </a:defRPr>
      </a:lvl1pPr>
      <a:lvl2pPr marL="2286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bg1"/>
        </a:buClr>
        <a:buSzPct val="75000"/>
        <a:buFont typeface="+mj-lt"/>
        <a:buAutoNum type="arabicPeriod"/>
        <a:defRPr sz="2400" kern="1200">
          <a:solidFill>
            <a:srgbClr val="FFFFFF"/>
          </a:solidFill>
          <a:latin typeface="+mn-lt"/>
          <a:ea typeface="+mn-ea"/>
          <a:cs typeface="+mn-cs"/>
        </a:defRPr>
      </a:lvl2pPr>
      <a:lvl3pPr marL="2286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bg1"/>
        </a:buClr>
        <a:buSzPct val="75000"/>
        <a:buFont typeface="+mj-lt"/>
        <a:buAutoNum type="arabicPeriod"/>
        <a:defRPr sz="2000" kern="1200">
          <a:solidFill>
            <a:srgbClr val="FFFFFF"/>
          </a:solidFill>
          <a:latin typeface="+mn-lt"/>
          <a:ea typeface="+mn-ea"/>
          <a:cs typeface="+mn-cs"/>
        </a:defRPr>
      </a:lvl3pPr>
      <a:lvl4pPr marL="2286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bg1"/>
        </a:buClr>
        <a:buSzPct val="75000"/>
        <a:buFont typeface="+mj-lt"/>
        <a:buAutoNum type="arabicPeriod"/>
        <a:defRPr sz="1800" kern="1200">
          <a:solidFill>
            <a:srgbClr val="FFFFFF"/>
          </a:solidFill>
          <a:latin typeface="+mn-lt"/>
          <a:ea typeface="+mn-ea"/>
          <a:cs typeface="+mn-cs"/>
        </a:defRPr>
      </a:lvl4pPr>
      <a:lvl5pPr marL="2286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bg1"/>
        </a:buClr>
        <a:buSzPct val="75000"/>
        <a:buFont typeface="+mj-lt"/>
        <a:buAutoNum type="arabicPeriod"/>
        <a:defRPr sz="1800" kern="12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8DD0EAF-BF73-48D8-A426-3085C4B88F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0" name="Right Triangle 19">
            <a:extLst>
              <a:ext uri="{FF2B5EF4-FFF2-40B4-BE49-F238E27FC236}">
                <a16:creationId xmlns:a16="http://schemas.microsoft.com/office/drawing/2014/main" id="{7BCC6446-8462-4A63-9B6F-8F57EC40F6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65271" y="2673521"/>
            <a:ext cx="568289" cy="568289"/>
          </a:xfrm>
          <a:prstGeom prst="rtTriangle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8118ECEF-CA6A-4CB6-BCA5-59B2DB40C4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CDC2A251-C28C-4A72-BAFF-511640FB2E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DDDB2429-3E01-4CD5-998D-8F5716A098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1E26953B-4BE7-4AD0-B471-088DBB23D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E9D9ED6D-9817-4272-9FEF-E674FBCCCC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8718C0DE-4596-4A70-AA4F-E678AC7FB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D8B48095-74C2-4053-872D-D3F70910C3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6224D0B6-A4CB-4D98-A1DC-2770B95F9E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B39DE9C-23C1-4ABA-BD0D-B76BDC963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9DDAAE0-966C-4350-8819-857CF524F3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BEE6C021-FBD3-42F3-9A9C-69C4E7198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F02961B9-65E1-4B12-AD98-9845BC3F43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B22ABFE0-D700-4FD9-9CC8-D138B29ABF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46FFF1A3-B8BF-470C-9436-D5B7818535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98B6551-FF5D-49F5-8D3E-757AEC357A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50F3BFE5-573C-42C0-94D5-E5513CCC57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357931AB-4B07-4E0E-B3E4-84E2452E0A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C4789DB-7083-4597-9FC7-6336EA0BE3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9E0B4F1D-D11A-4023-BE6B-6679ABB2B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28633D7A-F6FC-418F-AD87-0EE148C1A0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A0FC8FCC-6F69-4802-995C-903AE44162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86ABFCE7-4796-4186-8EDC-DB6CE87BC7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1935BF2-A804-46BA-940A-DDAD7888F3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ED012DA9-8D67-483A-8071-2903F2E3B2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109163DC-956E-44BE-B55A-E6C2C851DD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76CDE9FD-1880-483F-A039-BEB3AB0D37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38DDB23B-71E7-42A3-B055-5740EE14C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37245B63-D771-461D-A625-4B49966D24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CF1DF9FF-1F61-4B4F-8993-6897DE09C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4092F139-6734-46F3-B176-11741F1F7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F4BFCC8-2A65-4F4D-97AA-77B20EC7B4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3142" y="725467"/>
            <a:ext cx="5414255" cy="2784496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2">
                    <a:alpha val="80000"/>
                  </a:schemeClr>
                </a:solidFill>
              </a:rPr>
              <a:t>Arctic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511302-BB4B-834D-8688-8F3BAC1D4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3142" y="3602038"/>
            <a:ext cx="5414255" cy="85058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2">
                    <a:alpha val="80000"/>
                  </a:schemeClr>
                </a:solidFill>
              </a:rPr>
              <a:t>Emily</a:t>
            </a:r>
          </a:p>
        </p:txBody>
      </p:sp>
      <p:pic>
        <p:nvPicPr>
          <p:cNvPr id="5" name="Picture 3" descr="Arctic fox">
            <a:extLst>
              <a:ext uri="{FF2B5EF4-FFF2-40B4-BE49-F238E27FC236}">
                <a16:creationId xmlns:a16="http://schemas.microsoft.com/office/drawing/2014/main" id="{15BD7DED-1BD7-4FFE-ACB5-2B26F99F2B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837" r="29636"/>
          <a:stretch/>
        </p:blipFill>
        <p:spPr>
          <a:xfrm>
            <a:off x="6084873" y="-3440"/>
            <a:ext cx="6129950" cy="6861439"/>
          </a:xfrm>
          <a:custGeom>
            <a:avLst/>
            <a:gdLst/>
            <a:ahLst/>
            <a:cxnLst/>
            <a:rect l="l" t="t" r="r" b="b"/>
            <a:pathLst>
              <a:path w="6129950" h="6861439">
                <a:moveTo>
                  <a:pt x="1687527" y="0"/>
                </a:moveTo>
                <a:lnTo>
                  <a:pt x="6129950" y="0"/>
                </a:lnTo>
                <a:lnTo>
                  <a:pt x="6129950" y="6858000"/>
                </a:lnTo>
                <a:lnTo>
                  <a:pt x="5040333" y="6858000"/>
                </a:lnTo>
                <a:lnTo>
                  <a:pt x="5040333" y="6861439"/>
                </a:lnTo>
                <a:lnTo>
                  <a:pt x="272442" y="6861439"/>
                </a:lnTo>
                <a:lnTo>
                  <a:pt x="196402" y="6549696"/>
                </a:lnTo>
                <a:cubicBezTo>
                  <a:pt x="-517926" y="3427393"/>
                  <a:pt x="946083" y="3323532"/>
                  <a:pt x="946083" y="1"/>
                </a:cubicBezTo>
                <a:lnTo>
                  <a:pt x="1687527" y="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17256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4" name="Freeform: Shape 103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6" name="Freeform: Shape 105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8" name="Freeform: Shape 107">
            <a:extLst>
              <a:ext uri="{FF2B5EF4-FFF2-40B4-BE49-F238E27FC236}">
                <a16:creationId xmlns:a16="http://schemas.microsoft.com/office/drawing/2014/main" id="{9A0D6220-3DFE-4182-9152-9135493A6B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44C729BC-90F1-4823-A305-F6F124E93A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640014BD-8822-4EFD-B887-1E95DBBB42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1E9445DF-509C-4993-834C-4A95C90E30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FDCB110E-203A-4D63-810B-7AB453AB9B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F264073E-6737-44FE-BC04-BFEE371334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6DA24A7E-F63B-4B87-ABA5-BDD8F8F65F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9CC2C5D2-CEDF-4390-A89D-71DBD7C377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8956D0DF-B8DD-44AB-A831-329B2973EE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7AB17CF4-098C-43B0-A0E0-235CEB55FB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D3CA7C27-06AF-4DB3-A3B2-F81C41D52B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8BD2BB17-7774-4215-872F-9CF37633BB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22E1C172-AA18-42F1-B952-4791B50351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9D5EBAC-D904-4410-A575-1A2B810D88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8B38425E-0189-47B9-9F42-67DC5386E3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6584C8E-A8AC-49AB-8E5B-337E14D4F8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8FCDC21-75B9-4F36-AEB4-186CDD994F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79AAC1FD-FBB6-4E21-A267-E4B9029BB4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20FDEAF3-AB6A-41DF-BF11-2451208180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29F9892F-F26B-4C6F-A949-097D3EBC7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FCCA59EA-5156-402B-82A4-AAE14B2D9A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1E175D8-17F1-46B8-807F-89A75CD4D9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5AE169C4-F6B2-44D0-A73C-88C304E8A3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2CE19136-3F8D-4350-A424-8241923BCD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CF937350-E379-4C45-BC56-20808BBED3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FE4F6988-3981-46A0-B744-EE972197D4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EDB419A9-FCB9-4B39-8D9E-91CC0B8E77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D6861DB-43A8-4624-9ECC-5A96BE3AF1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4AFBD701-C20E-441D-8596-4BBBF49556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73C41C88-00F9-45AF-8D64-37BA70969B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E6420BDA-21B9-4B17-A82E-A9EB28138A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41" name="Rectangle 140">
            <a:extLst>
              <a:ext uri="{FF2B5EF4-FFF2-40B4-BE49-F238E27FC236}">
                <a16:creationId xmlns:a16="http://schemas.microsoft.com/office/drawing/2014/main" id="{07678F73-9880-405C-9E21-2CC82BD044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1C582B07-D0F0-4B6B-A5D9-D2F192CB3A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45" name="Right Triangle 144">
            <a:extLst>
              <a:ext uri="{FF2B5EF4-FFF2-40B4-BE49-F238E27FC236}">
                <a16:creationId xmlns:a16="http://schemas.microsoft.com/office/drawing/2014/main" id="{DA1A4301-6FFC-4C82-A1FA-7634D8CAA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7931" y="1559140"/>
            <a:ext cx="568289" cy="568289"/>
          </a:xfrm>
          <a:prstGeom prst="rtTriangle">
            <a:avLst/>
          </a:prstGeom>
          <a:solidFill>
            <a:schemeClr val="accent5">
              <a:lumMod val="50000"/>
              <a:alpha val="1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7" name="Group 146">
            <a:extLst>
              <a:ext uri="{FF2B5EF4-FFF2-40B4-BE49-F238E27FC236}">
                <a16:creationId xmlns:a16="http://schemas.microsoft.com/office/drawing/2014/main" id="{8323DD1D-77DE-48B2-A0A0-6265801531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214827" cy="6858000"/>
            <a:chOff x="-6214" y="-1"/>
            <a:chExt cx="12214827" cy="6858000"/>
          </a:xfrm>
        </p:grpSpPr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5C230063-C474-48F9-AD35-F649415C22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9" name="Straight Connector 148">
              <a:extLst>
                <a:ext uri="{FF2B5EF4-FFF2-40B4-BE49-F238E27FC236}">
                  <a16:creationId xmlns:a16="http://schemas.microsoft.com/office/drawing/2014/main" id="{6251EB77-6139-46FD-BABC-8576465948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A8177B72-4955-469C-BAF0-E076263794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C09269C7-DB34-4A8C-BAC9-2496A058B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id="{FFA42117-D401-4236-8EAA-EC9095D4C6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id="{6746B91E-6053-4974-B374-9D1B8FBD7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ED5DA8D3-12FB-4731-BDBC-93B6113D0C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7D16B49A-4893-4729-87B8-9A0B8E592D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406D93EE-2329-4706-89C0-BB6C94A39A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3DC3E76F-2DB4-40DA-8C45-943861B172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F56318F6-E559-4DA6-95C0-D2BB10BA64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83243B57-CFAA-461A-AE56-A61CF60F3A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86AEACE9-7BE6-4FC5-9686-47F15ABA56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5DCAE5B4-5700-44A8-91DA-D8415FB04F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F2F9D9C9-D01B-4870-8B33-310D77DF5B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905DDC7F-2142-41F1-B1E3-A37A0B6FD1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51B19576-1AA2-4552-8D7D-831B137814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C504D005-AC5D-4160-8184-5BB45CE004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DA540368-C5A6-4F28-A60E-763362A6E5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767B4722-C810-495C-BB11-45141E367D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83B1706B-6FE4-44FB-B429-E59AE3B16D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F9DD5DAD-1CA2-48BA-94BF-70B1AC2BB5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076A21FA-0159-4468-9737-BDBD342618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0870688F-0FB0-4A4A-9F90-7EAE14CAE2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8F7D7D25-8970-4DD6-A3D7-0D550BA85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8B480E32-418E-4DE3-B6E7-2F803A2C75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0985F833-A609-4B9C-A0D7-6DF88DB7BA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DAA9A587-B078-4028-A924-4A6DDDA2C4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1E2E5E8E-3025-4C93-9E63-9C47C5BBA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A12E67D-B340-8341-AF1F-19A4D559A3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22025"/>
            <a:ext cx="4952999" cy="224761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400" dirty="0"/>
              <a:t>The Arctic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0BD0A7-022A-E94B-8109-B830E29CB1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3261390"/>
            <a:ext cx="4952999" cy="300949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800" dirty="0"/>
              <a:t>The Arctic is located at the north part of our planet and is covered by ice and snow.</a:t>
            </a:r>
          </a:p>
          <a:p>
            <a:r>
              <a:rPr lang="en-US" sz="1800" dirty="0"/>
              <a:t>The Arctic also consists of parts of Canada, Russia, The USA, Greenland, Norway, Finland, Sweden and Iceland.</a:t>
            </a:r>
          </a:p>
          <a:p>
            <a:r>
              <a:rPr lang="en-US" sz="1800" dirty="0"/>
              <a:t>The arctic is surrounded by the Arctic Ocean.           </a:t>
            </a:r>
          </a:p>
        </p:txBody>
      </p:sp>
      <p:pic>
        <p:nvPicPr>
          <p:cNvPr id="1026" name="Picture 2" descr="Arctic Cruises 2021-2023 | Cruises from Arctic $125/day">
            <a:extLst>
              <a:ext uri="{FF2B5EF4-FFF2-40B4-BE49-F238E27FC236}">
                <a16:creationId xmlns:a16="http://schemas.microsoft.com/office/drawing/2014/main" id="{7131474F-9A8A-1D4E-A79E-2F656F5C449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7" r="14238" b="-1"/>
          <a:stretch/>
        </p:blipFill>
        <p:spPr bwMode="auto">
          <a:xfrm>
            <a:off x="6084873" y="-3440"/>
            <a:ext cx="6129950" cy="6861439"/>
          </a:xfrm>
          <a:custGeom>
            <a:avLst/>
            <a:gdLst/>
            <a:ahLst/>
            <a:cxnLst/>
            <a:rect l="l" t="t" r="r" b="b"/>
            <a:pathLst>
              <a:path w="6129950" h="6861439">
                <a:moveTo>
                  <a:pt x="1687527" y="0"/>
                </a:moveTo>
                <a:lnTo>
                  <a:pt x="6129950" y="0"/>
                </a:lnTo>
                <a:lnTo>
                  <a:pt x="6129950" y="6858000"/>
                </a:lnTo>
                <a:lnTo>
                  <a:pt x="5040333" y="6858000"/>
                </a:lnTo>
                <a:lnTo>
                  <a:pt x="5040333" y="6861439"/>
                </a:lnTo>
                <a:lnTo>
                  <a:pt x="272442" y="6861439"/>
                </a:lnTo>
                <a:lnTo>
                  <a:pt x="196402" y="6549696"/>
                </a:lnTo>
                <a:cubicBezTo>
                  <a:pt x="-517926" y="3427393"/>
                  <a:pt x="946083" y="3323532"/>
                  <a:pt x="946083" y="1"/>
                </a:cubicBezTo>
                <a:lnTo>
                  <a:pt x="1687527" y="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6202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ectangle 76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79" name="Group 78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0" name="Freeform: Shape 109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2" name="Freeform: Shape 111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4" name="Freeform: Shape 113">
            <a:extLst>
              <a:ext uri="{FF2B5EF4-FFF2-40B4-BE49-F238E27FC236}">
                <a16:creationId xmlns:a16="http://schemas.microsoft.com/office/drawing/2014/main" id="{9A0D6220-3DFE-4182-9152-9135493A6B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44C729BC-90F1-4823-A305-F6F124E93A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640014BD-8822-4EFD-B887-1E95DBBB42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1E9445DF-509C-4993-834C-4A95C90E30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FDCB110E-203A-4D63-810B-7AB453AB9B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F264073E-6737-44FE-BC04-BFEE371334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6DA24A7E-F63B-4B87-ABA5-BDD8F8F65F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9CC2C5D2-CEDF-4390-A89D-71DBD7C377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8956D0DF-B8DD-44AB-A831-329B2973EE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7AB17CF4-098C-43B0-A0E0-235CEB55FB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D3CA7C27-06AF-4DB3-A3B2-F81C41D52B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8BD2BB17-7774-4215-872F-9CF37633BB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22E1C172-AA18-42F1-B952-4791B50351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C9D5EBAC-D904-4410-A575-1A2B810D88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8B38425E-0189-47B9-9F42-67DC5386E3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E6584C8E-A8AC-49AB-8E5B-337E14D4F8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E8FCDC21-75B9-4F36-AEB4-186CDD994F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79AAC1FD-FBB6-4E21-A267-E4B9029BB4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20FDEAF3-AB6A-41DF-BF11-2451208180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29F9892F-F26B-4C6F-A949-097D3EBC7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FCCA59EA-5156-402B-82A4-AAE14B2D9A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31E175D8-17F1-46B8-807F-89A75CD4D9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5AE169C4-F6B2-44D0-A73C-88C304E8A3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2CE19136-3F8D-4350-A424-8241923BCD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CF937350-E379-4C45-BC56-20808BBED3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FE4F6988-3981-46A0-B744-EE972197D4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EDB419A9-FCB9-4B39-8D9E-91CC0B8E77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7D6861DB-43A8-4624-9ECC-5A96BE3AF1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4AFBD701-C20E-441D-8596-4BBBF49556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3C41C88-00F9-45AF-8D64-37BA70969B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E6420BDA-21B9-4B17-A82E-A9EB28138A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47" name="Rectangle 146">
            <a:extLst>
              <a:ext uri="{FF2B5EF4-FFF2-40B4-BE49-F238E27FC236}">
                <a16:creationId xmlns:a16="http://schemas.microsoft.com/office/drawing/2014/main" id="{07678F73-9880-405C-9E21-2CC82BD044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1C582B07-D0F0-4B6B-A5D9-D2F192CB3A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51" name="Right Triangle 150">
            <a:extLst>
              <a:ext uri="{FF2B5EF4-FFF2-40B4-BE49-F238E27FC236}">
                <a16:creationId xmlns:a16="http://schemas.microsoft.com/office/drawing/2014/main" id="{DA1A4301-6FFC-4C82-A1FA-7634D8CAA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7931" y="1559140"/>
            <a:ext cx="568289" cy="568289"/>
          </a:xfrm>
          <a:prstGeom prst="rtTriangle">
            <a:avLst/>
          </a:prstGeom>
          <a:solidFill>
            <a:schemeClr val="accent5">
              <a:lumMod val="50000"/>
              <a:alpha val="1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8323DD1D-77DE-48B2-A0A0-6265801531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214827" cy="6858000"/>
            <a:chOff x="-6214" y="-1"/>
            <a:chExt cx="12214827" cy="6858000"/>
          </a:xfrm>
        </p:grpSpPr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5C230063-C474-48F9-AD35-F649415C22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6251EB77-6139-46FD-BABC-8576465948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A8177B72-4955-469C-BAF0-E076263794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C09269C7-DB34-4A8C-BAC9-2496A058B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FFA42117-D401-4236-8EAA-EC9095D4C6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6746B91E-6053-4974-B374-9D1B8FBD7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ED5DA8D3-12FB-4731-BDBC-93B6113D0C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7D16B49A-4893-4729-87B8-9A0B8E592D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406D93EE-2329-4706-89C0-BB6C94A39A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3DC3E76F-2DB4-40DA-8C45-943861B172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F56318F6-E559-4DA6-95C0-D2BB10BA64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83243B57-CFAA-461A-AE56-A61CF60F3A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86AEACE9-7BE6-4FC5-9686-47F15ABA56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5DCAE5B4-5700-44A8-91DA-D8415FB04F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F2F9D9C9-D01B-4870-8B33-310D77DF5B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905DDC7F-2142-41F1-B1E3-A37A0B6FD1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51B19576-1AA2-4552-8D7D-831B137814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C504D005-AC5D-4160-8184-5BB45CE004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DA540368-C5A6-4F28-A60E-763362A6E5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767B4722-C810-495C-BB11-45141E367D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83B1706B-6FE4-44FB-B429-E59AE3B16D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F9DD5DAD-1CA2-48BA-94BF-70B1AC2BB5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076A21FA-0159-4468-9737-BDBD342618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0870688F-0FB0-4A4A-9F90-7EAE14CAE2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8F7D7D25-8970-4DD6-A3D7-0D550BA85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8B480E32-418E-4DE3-B6E7-2F803A2C75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0985F833-A609-4B9C-A0D7-6DF88DB7BA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DAA9A587-B078-4028-A924-4A6DDDA2C4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1E2E5E8E-3025-4C93-9E63-9C47C5BBA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73E9240-E05C-E14F-BF4E-3A0196282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22025"/>
            <a:ext cx="4952999" cy="224761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400" dirty="0"/>
              <a:t>Climate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D52AE-03F0-294D-A31A-825CBC94C3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3261390"/>
            <a:ext cx="4952999" cy="3009494"/>
          </a:xfrm>
        </p:spPr>
        <p:txBody>
          <a:bodyPr vert="horz" lIns="91440" tIns="45720" rIns="91440" bIns="45720" rtlCol="0">
            <a:norm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US" sz="1800" dirty="0"/>
              <a:t>The average winter temperature can can as low as -40 degrees Celsius.  The coldest temperature recorded is -68 degrees </a:t>
            </a:r>
            <a:r>
              <a:rPr lang="en-US" sz="1800"/>
              <a:t>celcius</a:t>
            </a:r>
            <a:r>
              <a:rPr lang="en-US" sz="1800" dirty="0"/>
              <a:t>.  In the summer the average temperature is 10 degrees </a:t>
            </a:r>
            <a:r>
              <a:rPr lang="en-US" sz="1800"/>
              <a:t>celcius.</a:t>
            </a:r>
          </a:p>
        </p:txBody>
      </p:sp>
      <p:pic>
        <p:nvPicPr>
          <p:cNvPr id="2056" name="Picture 8" descr="Arctic blast set to hit most of U.S. this week - New York Daily News">
            <a:extLst>
              <a:ext uri="{FF2B5EF4-FFF2-40B4-BE49-F238E27FC236}">
                <a16:creationId xmlns:a16="http://schemas.microsoft.com/office/drawing/2014/main" id="{957CCDD1-286B-C944-8303-E3173AF39B3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85" r="-1" b="-1"/>
          <a:stretch/>
        </p:blipFill>
        <p:spPr bwMode="auto">
          <a:xfrm>
            <a:off x="6084873" y="-3440"/>
            <a:ext cx="6129950" cy="6861439"/>
          </a:xfrm>
          <a:custGeom>
            <a:avLst/>
            <a:gdLst/>
            <a:ahLst/>
            <a:cxnLst/>
            <a:rect l="l" t="t" r="r" b="b"/>
            <a:pathLst>
              <a:path w="6129950" h="6861439">
                <a:moveTo>
                  <a:pt x="1687527" y="0"/>
                </a:moveTo>
                <a:lnTo>
                  <a:pt x="6129950" y="0"/>
                </a:lnTo>
                <a:lnTo>
                  <a:pt x="6129950" y="6858000"/>
                </a:lnTo>
                <a:lnTo>
                  <a:pt x="5040333" y="6858000"/>
                </a:lnTo>
                <a:lnTo>
                  <a:pt x="5040333" y="6861439"/>
                </a:lnTo>
                <a:lnTo>
                  <a:pt x="272442" y="6861439"/>
                </a:lnTo>
                <a:lnTo>
                  <a:pt x="196402" y="6549696"/>
                </a:lnTo>
                <a:cubicBezTo>
                  <a:pt x="-517926" y="3427393"/>
                  <a:pt x="946083" y="3323532"/>
                  <a:pt x="946083" y="1"/>
                </a:cubicBezTo>
                <a:lnTo>
                  <a:pt x="1687527" y="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68221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4" name="Freeform: Shape 103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6" name="Freeform: Shape 105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8" name="Freeform: Shape 107">
            <a:extLst>
              <a:ext uri="{FF2B5EF4-FFF2-40B4-BE49-F238E27FC236}">
                <a16:creationId xmlns:a16="http://schemas.microsoft.com/office/drawing/2014/main" id="{9A0D6220-3DFE-4182-9152-9135493A6B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44C729BC-90F1-4823-A305-F6F124E93A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640014BD-8822-4EFD-B887-1E95DBBB42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1E9445DF-509C-4993-834C-4A95C90E30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FDCB110E-203A-4D63-810B-7AB453AB9B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F264073E-6737-44FE-BC04-BFEE371334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6DA24A7E-F63B-4B87-ABA5-BDD8F8F65F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9CC2C5D2-CEDF-4390-A89D-71DBD7C377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8956D0DF-B8DD-44AB-A831-329B2973EE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7AB17CF4-098C-43B0-A0E0-235CEB55FB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D3CA7C27-06AF-4DB3-A3B2-F81C41D52B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8BD2BB17-7774-4215-872F-9CF37633BB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22E1C172-AA18-42F1-B952-4791B50351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9D5EBAC-D904-4410-A575-1A2B810D88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8B38425E-0189-47B9-9F42-67DC5386E3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6584C8E-A8AC-49AB-8E5B-337E14D4F8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8FCDC21-75B9-4F36-AEB4-186CDD994F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79AAC1FD-FBB6-4E21-A267-E4B9029BB4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20FDEAF3-AB6A-41DF-BF11-2451208180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29F9892F-F26B-4C6F-A949-097D3EBC7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FCCA59EA-5156-402B-82A4-AAE14B2D9A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1E175D8-17F1-46B8-807F-89A75CD4D9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5AE169C4-F6B2-44D0-A73C-88C304E8A3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2CE19136-3F8D-4350-A424-8241923BCD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CF937350-E379-4C45-BC56-20808BBED3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FE4F6988-3981-46A0-B744-EE972197D4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EDB419A9-FCB9-4B39-8D9E-91CC0B8E77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D6861DB-43A8-4624-9ECC-5A96BE3AF1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4AFBD701-C20E-441D-8596-4BBBF49556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73C41C88-00F9-45AF-8D64-37BA70969B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E6420BDA-21B9-4B17-A82E-A9EB28138A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41" name="Rectangle 140">
            <a:extLst>
              <a:ext uri="{FF2B5EF4-FFF2-40B4-BE49-F238E27FC236}">
                <a16:creationId xmlns:a16="http://schemas.microsoft.com/office/drawing/2014/main" id="{9733A6A7-E7EE-42C5-88DE-B09D16B38C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BA6285CA-6AFA-4F27-AFB5-1B32CDE09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91108A0F-8C78-4294-B028-9F09581FC0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313489AA-CF3C-45B5-9A6B-D686CDD1DD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7ABF1CE3-37BC-462F-BC4B-5EF9C8287D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121847A4-7B07-4976-81EF-E68ABFC4FB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9F3EBBA6-8771-481B-BACA-142F0C8053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DF58D94E-BB4B-436D-8172-0F5737BEEA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4F75AA9A-4678-41CB-AEFA-13C324B847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id="{6C95E447-C172-476B-98BE-453E4049FB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id="{1F3BD247-696E-47F7-964F-89A5823D11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5E31E4B8-694B-447A-AA13-36B0A4EEC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88321B73-1AE7-4FA0-90EB-4E969A095D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E15F8082-1C6D-496D-937D-964948B109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1B84AF1D-3604-4213-B891-4880C86F6E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C3631262-5E4E-4A33-9D72-17996A538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9A4C49C9-CD9F-417C-A832-DD9D6F9C4B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9A3BBBFA-B462-4340-82C8-3EE5CCFB10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4A7D3C2E-F100-49BC-9F4E-DFB50B2F9F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E46D4A85-2FF9-491B-BBF7-4D83EB8881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B8F6747A-BC05-4E83-8FE8-976BBCE305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4C1FEEA0-B31C-4DD8-9CC4-DAE0655780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BA783C12-3D0A-495D-B461-9D1FCC415A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9AD7D205-DA43-40B9-82B4-D570FB270F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FDD4F5FF-D993-454E-AB84-8634B9E53F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EF64AEBB-D378-4CCE-9266-B45FC822EB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22217ABD-7AF1-44DF-9243-75E5C9792A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0D885E59-AA75-4026-972E-4DEE1AB599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6AB41BAB-F8B8-402D-BC3D-82F73208A3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F67CC234-9EF0-4613-9013-F7F9AEC49E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032D8DE3-B3FD-47EC-B6D3-90CE4F0370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A4218772-C699-478C-9D44-9459ABA4CA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7ACB3DB-4DF2-7843-BF9B-F42B80235D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142" y="573550"/>
            <a:ext cx="5555624" cy="199863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dirty="0"/>
              <a:t>Animals in the Arctic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E1CB98-47FA-574F-B19D-2074F9F0E4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3142" y="2228763"/>
            <a:ext cx="4544042" cy="167156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400" kern="1200" dirty="0">
                <a:latin typeface="+mn-lt"/>
                <a:ea typeface="+mn-ea"/>
                <a:cs typeface="+mn-cs"/>
              </a:rPr>
              <a:t>Animals that live in the Arctic include polar bears, seals and Arctic foxes.</a:t>
            </a:r>
          </a:p>
        </p:txBody>
      </p:sp>
      <p:sp>
        <p:nvSpPr>
          <p:cNvPr id="176" name="Right Triangle 175">
            <a:extLst>
              <a:ext uri="{FF2B5EF4-FFF2-40B4-BE49-F238E27FC236}">
                <a16:creationId xmlns:a16="http://schemas.microsoft.com/office/drawing/2014/main" id="{94D786EB-944C-47D5-B631-899F4029B0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408102" y="-284146"/>
            <a:ext cx="568289" cy="568289"/>
          </a:xfrm>
          <a:prstGeom prst="rtTriangle">
            <a:avLst/>
          </a:prstGeom>
          <a:solidFill>
            <a:schemeClr val="accent5">
              <a:lumMod val="50000"/>
              <a:alpha val="1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9 Arctic Animals You Can See in the North | Adventures.com">
            <a:extLst>
              <a:ext uri="{FF2B5EF4-FFF2-40B4-BE49-F238E27FC236}">
                <a16:creationId xmlns:a16="http://schemas.microsoft.com/office/drawing/2014/main" id="{035F98A9-14C4-C540-8901-9DAF6C92381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76" r="20140" b="-1"/>
          <a:stretch/>
        </p:blipFill>
        <p:spPr bwMode="auto">
          <a:xfrm>
            <a:off x="6309311" y="1"/>
            <a:ext cx="5899302" cy="6862230"/>
          </a:xfrm>
          <a:custGeom>
            <a:avLst/>
            <a:gdLst/>
            <a:ahLst/>
            <a:cxnLst/>
            <a:rect l="l" t="t" r="r" b="b"/>
            <a:pathLst>
              <a:path w="5923149" h="6857997">
                <a:moveTo>
                  <a:pt x="320173" y="0"/>
                </a:moveTo>
                <a:lnTo>
                  <a:pt x="5923149" y="0"/>
                </a:lnTo>
                <a:lnTo>
                  <a:pt x="5923149" y="6857997"/>
                </a:lnTo>
                <a:lnTo>
                  <a:pt x="1111789" y="6857997"/>
                </a:lnTo>
                <a:lnTo>
                  <a:pt x="1106562" y="6546368"/>
                </a:lnTo>
                <a:cubicBezTo>
                  <a:pt x="1000021" y="3425651"/>
                  <a:pt x="-688878" y="3321843"/>
                  <a:pt x="320173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99180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A4798C7F-C8CA-4799-BF37-3AB4642C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716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87F0794B-55D3-4D2D-BDE7-4688ED321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E4C795B-1813-4CC6-B03F-8DD130BEA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E0F4C04D-5CD8-446B-BE3D-257172E6E4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FDDC802E-606F-4F39-84B6-90DF0FE544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2C5B0C75-0136-4A39-9AB6-0F02C4527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C5ED2B52-3D40-46DE-8B54-99A4071578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18BCEC75-1B6B-45B2-8041-8D933FCF6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6A2FC789-056A-43CC-807E-4262CDC3E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48C32FD3-76B0-40E7-89F2-E9C523210A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B82E9447-8362-426C-840A-B6F2231F7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2F141DC8-83CE-4C21-A5BA-E2FFF3D866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512A697C-ECBC-40A9-AC69-BF96A34B9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D2E988AF-5EFB-43D3-B93F-6E4F41A2C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6B312C1B-AAE2-4A6D-ACC7-ABAA75D428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57B96146-61DA-44D6-A9DF-6DB41FCF2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6B33F93D-4439-46EE-97C4-9CECAAFDC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5914B275-A3D7-4BA4-B8CB-E7657100F3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BD26EF3B-FBE7-4D57-8E01-553F50734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6CC1E671-BA54-4B31-9A2E-8F50BC57A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A836A704-3624-4ABF-9A67-0F52C2F3E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5FDC385D-BA34-481F-A991-A776E0B19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F1EF033A-D8FB-416B-AE51-4E098A27D6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17C17B48-F458-4E9B-9331-56FCDC5B6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07E44A4B-D453-46F0-A83D-AF0B33D5C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346BEA9F-314B-440D-AE8D-21E1252EC5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F15EAFD0-4869-4612-ACDE-ABC703104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A0F26706-7F23-4FF0-9CAF-F3C4F47C1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C0195A72-345A-4E88-8D71-14DB3D1B60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0DBF51A6-A3BC-49FE-BB01-E899281177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A78DF911-744C-419B-83DC-39F270BB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4" name="Freeform: Shape 103">
            <a:extLst>
              <a:ext uri="{FF2B5EF4-FFF2-40B4-BE49-F238E27FC236}">
                <a16:creationId xmlns:a16="http://schemas.microsoft.com/office/drawing/2014/main" id="{216BB147-20D5-4D93-BDA5-1BC614D6A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214" y="5014716"/>
            <a:ext cx="2800124" cy="1843284"/>
          </a:xfrm>
          <a:custGeom>
            <a:avLst/>
            <a:gdLst>
              <a:gd name="connsiteX0" fmla="*/ 375358 w 2800124"/>
              <a:gd name="connsiteY0" fmla="*/ 0 h 1843284"/>
              <a:gd name="connsiteX1" fmla="*/ 2781298 w 2800124"/>
              <a:gd name="connsiteY1" fmla="*/ 1770066 h 1843284"/>
              <a:gd name="connsiteX2" fmla="*/ 2800124 w 2800124"/>
              <a:gd name="connsiteY2" fmla="*/ 1843284 h 1843284"/>
              <a:gd name="connsiteX3" fmla="*/ 1987869 w 2800124"/>
              <a:gd name="connsiteY3" fmla="*/ 1843284 h 1843284"/>
              <a:gd name="connsiteX4" fmla="*/ 1986195 w 2800124"/>
              <a:gd name="connsiteY4" fmla="*/ 1838711 h 1843284"/>
              <a:gd name="connsiteX5" fmla="*/ 375357 w 2800124"/>
              <a:gd name="connsiteY5" fmla="*/ 770976 h 1843284"/>
              <a:gd name="connsiteX6" fmla="*/ 23030 w 2800124"/>
              <a:gd name="connsiteY6" fmla="*/ 806494 h 1843284"/>
              <a:gd name="connsiteX7" fmla="*/ 0 w 2800124"/>
              <a:gd name="connsiteY7" fmla="*/ 812415 h 1843284"/>
              <a:gd name="connsiteX8" fmla="*/ 0 w 2800124"/>
              <a:gd name="connsiteY8" fmla="*/ 30983 h 1843284"/>
              <a:gd name="connsiteX9" fmla="*/ 117785 w 2800124"/>
              <a:gd name="connsiteY9" fmla="*/ 13007 h 1843284"/>
              <a:gd name="connsiteX10" fmla="*/ 375358 w 2800124"/>
              <a:gd name="connsiteY10" fmla="*/ 0 h 184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00124" h="1843284">
                <a:moveTo>
                  <a:pt x="375358" y="0"/>
                </a:moveTo>
                <a:cubicBezTo>
                  <a:pt x="1505802" y="0"/>
                  <a:pt x="2462339" y="744579"/>
                  <a:pt x="2781298" y="1770066"/>
                </a:cubicBezTo>
                <a:lnTo>
                  <a:pt x="2800124" y="1843284"/>
                </a:lnTo>
                <a:lnTo>
                  <a:pt x="1987869" y="1843284"/>
                </a:lnTo>
                <a:lnTo>
                  <a:pt x="1986195" y="1838711"/>
                </a:lnTo>
                <a:cubicBezTo>
                  <a:pt x="1720801" y="1211248"/>
                  <a:pt x="1099494" y="770976"/>
                  <a:pt x="375357" y="770976"/>
                </a:cubicBezTo>
                <a:cubicBezTo>
                  <a:pt x="254668" y="770976"/>
                  <a:pt x="136835" y="783206"/>
                  <a:pt x="23030" y="806494"/>
                </a:cubicBezTo>
                <a:lnTo>
                  <a:pt x="0" y="812415"/>
                </a:lnTo>
                <a:lnTo>
                  <a:pt x="0" y="30983"/>
                </a:lnTo>
                <a:lnTo>
                  <a:pt x="117785" y="13007"/>
                </a:lnTo>
                <a:cubicBezTo>
                  <a:pt x="202473" y="4406"/>
                  <a:pt x="288401" y="0"/>
                  <a:pt x="375358" y="0"/>
                </a:cubicBezTo>
                <a:close/>
              </a:path>
            </a:pathLst>
          </a:custGeom>
          <a:solidFill>
            <a:schemeClr val="accent5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6" name="Freeform: Shape 105">
            <a:extLst>
              <a:ext uri="{FF2B5EF4-FFF2-40B4-BE49-F238E27FC236}">
                <a16:creationId xmlns:a16="http://schemas.microsoft.com/office/drawing/2014/main" id="{0A253F60-DE40-4508-A37A-61331DF1D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8" name="Freeform: Shape 107">
            <a:extLst>
              <a:ext uri="{FF2B5EF4-FFF2-40B4-BE49-F238E27FC236}">
                <a16:creationId xmlns:a16="http://schemas.microsoft.com/office/drawing/2014/main" id="{9A0D6220-3DFE-4182-9152-9135493A6B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9728" y="0"/>
            <a:ext cx="4209224" cy="1650549"/>
          </a:xfrm>
          <a:custGeom>
            <a:avLst/>
            <a:gdLst>
              <a:gd name="connsiteX0" fmla="*/ 0 w 4209224"/>
              <a:gd name="connsiteY0" fmla="*/ 0 h 1650549"/>
              <a:gd name="connsiteX1" fmla="*/ 846445 w 4209224"/>
              <a:gd name="connsiteY1" fmla="*/ 0 h 1650549"/>
              <a:gd name="connsiteX2" fmla="*/ 912542 w 4209224"/>
              <a:gd name="connsiteY2" fmla="*/ 108799 h 1650549"/>
              <a:gd name="connsiteX3" fmla="*/ 2362195 w 4209224"/>
              <a:gd name="connsiteY3" fmla="*/ 879573 h 1650549"/>
              <a:gd name="connsiteX4" fmla="*/ 3811848 w 4209224"/>
              <a:gd name="connsiteY4" fmla="*/ 108799 h 1650549"/>
              <a:gd name="connsiteX5" fmla="*/ 3877945 w 4209224"/>
              <a:gd name="connsiteY5" fmla="*/ 0 h 1650549"/>
              <a:gd name="connsiteX6" fmla="*/ 4209224 w 4209224"/>
              <a:gd name="connsiteY6" fmla="*/ 0 h 1650549"/>
              <a:gd name="connsiteX7" fmla="*/ 4209224 w 4209224"/>
              <a:gd name="connsiteY7" fmla="*/ 840421 h 1650549"/>
              <a:gd name="connsiteX8" fmla="*/ 4143538 w 4209224"/>
              <a:gd name="connsiteY8" fmla="*/ 912693 h 1650549"/>
              <a:gd name="connsiteX9" fmla="*/ 2362196 w 4209224"/>
              <a:gd name="connsiteY9" fmla="*/ 1650549 h 1650549"/>
              <a:gd name="connsiteX10" fmla="*/ 40969 w 4209224"/>
              <a:gd name="connsiteY10" fmla="*/ 111937 h 1650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09224" h="1650549">
                <a:moveTo>
                  <a:pt x="0" y="0"/>
                </a:moveTo>
                <a:lnTo>
                  <a:pt x="846445" y="0"/>
                </a:lnTo>
                <a:lnTo>
                  <a:pt x="912542" y="108799"/>
                </a:lnTo>
                <a:cubicBezTo>
                  <a:pt x="1226710" y="573829"/>
                  <a:pt x="1758748" y="879573"/>
                  <a:pt x="2362195" y="879573"/>
                </a:cubicBezTo>
                <a:cubicBezTo>
                  <a:pt x="2965642" y="879573"/>
                  <a:pt x="3497680" y="573829"/>
                  <a:pt x="3811848" y="108799"/>
                </a:cubicBezTo>
                <a:lnTo>
                  <a:pt x="3877945" y="0"/>
                </a:lnTo>
                <a:lnTo>
                  <a:pt x="4209224" y="0"/>
                </a:lnTo>
                <a:lnTo>
                  <a:pt x="4209224" y="840421"/>
                </a:lnTo>
                <a:lnTo>
                  <a:pt x="4143538" y="912693"/>
                </a:lnTo>
                <a:cubicBezTo>
                  <a:pt x="3687653" y="1368578"/>
                  <a:pt x="3057854" y="1650549"/>
                  <a:pt x="2362196" y="1650549"/>
                </a:cubicBezTo>
                <a:cubicBezTo>
                  <a:pt x="1318710" y="1650549"/>
                  <a:pt x="423404" y="1016115"/>
                  <a:pt x="40969" y="11193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44C729BC-90F1-4823-A305-F6F124E93A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640014BD-8822-4EFD-B887-1E95DBBB42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1E9445DF-509C-4993-834C-4A95C90E30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FDCB110E-203A-4D63-810B-7AB453AB9B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F264073E-6737-44FE-BC04-BFEE371334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6DA24A7E-F63B-4B87-ABA5-BDD8F8F65F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9CC2C5D2-CEDF-4390-A89D-71DBD7C377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8956D0DF-B8DD-44AB-A831-329B2973EE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7AB17CF4-098C-43B0-A0E0-235CEB55FB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D3CA7C27-06AF-4DB3-A3B2-F81C41D52B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8BD2BB17-7774-4215-872F-9CF37633BB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22E1C172-AA18-42F1-B952-4791B50351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C9D5EBAC-D904-4410-A575-1A2B810D88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8B38425E-0189-47B9-9F42-67DC5386E3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E6584C8E-A8AC-49AB-8E5B-337E14D4F8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8FCDC21-75B9-4F36-AEB4-186CDD994F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79AAC1FD-FBB6-4E21-A267-E4B9029BB4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20FDEAF3-AB6A-41DF-BF11-2451208180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29F9892F-F26B-4C6F-A949-097D3EBC7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FCCA59EA-5156-402B-82A4-AAE14B2D9A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31E175D8-17F1-46B8-807F-89A75CD4D9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5AE169C4-F6B2-44D0-A73C-88C304E8A3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2CE19136-3F8D-4350-A424-8241923BCD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CF937350-E379-4C45-BC56-20808BBED3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FE4F6988-3981-46A0-B744-EE972197D4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EDB419A9-FCB9-4B39-8D9E-91CC0B8E77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7D6861DB-43A8-4624-9ECC-5A96BE3AF1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4AFBD701-C20E-441D-8596-4BBBF49556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73C41C88-00F9-45AF-8D64-37BA70969B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E6420BDA-21B9-4B17-A82E-A9EB28138A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2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41" name="Rectangle 140">
            <a:extLst>
              <a:ext uri="{FF2B5EF4-FFF2-40B4-BE49-F238E27FC236}">
                <a16:creationId xmlns:a16="http://schemas.microsoft.com/office/drawing/2014/main" id="{07678F73-9880-405C-9E21-2CC82BD044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1C582B07-D0F0-4B6B-A5D9-D2F192CB3A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45" name="Right Triangle 144">
            <a:extLst>
              <a:ext uri="{FF2B5EF4-FFF2-40B4-BE49-F238E27FC236}">
                <a16:creationId xmlns:a16="http://schemas.microsoft.com/office/drawing/2014/main" id="{DA1A4301-6FFC-4C82-A1FA-7634D8CAA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7931" y="1559140"/>
            <a:ext cx="568289" cy="568289"/>
          </a:xfrm>
          <a:prstGeom prst="rtTriangle">
            <a:avLst/>
          </a:prstGeom>
          <a:solidFill>
            <a:schemeClr val="accent5">
              <a:lumMod val="50000"/>
              <a:alpha val="1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7" name="Group 146">
            <a:extLst>
              <a:ext uri="{FF2B5EF4-FFF2-40B4-BE49-F238E27FC236}">
                <a16:creationId xmlns:a16="http://schemas.microsoft.com/office/drawing/2014/main" id="{8323DD1D-77DE-48B2-A0A0-6265801531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214827" cy="6858000"/>
            <a:chOff x="-6214" y="-1"/>
            <a:chExt cx="12214827" cy="6858000"/>
          </a:xfrm>
        </p:grpSpPr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5C230063-C474-48F9-AD35-F649415C22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6251EB77-6139-46FD-BABC-8576465948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A8177B72-4955-469C-BAF0-E076263794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C09269C7-DB34-4A8C-BAC9-2496A058B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id="{FFA42117-D401-4236-8EAA-EC9095D4C6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196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id="{6746B91E-6053-4974-B374-9D1B8FBD7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9140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ED5DA8D3-12FB-4731-BDBC-93B6113D0C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9084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7D16B49A-4893-4729-87B8-9A0B8E592D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9028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406D93EE-2329-4706-89C0-BB6C94A39A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8971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3DC3E76F-2DB4-40DA-8C45-943861B172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18915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F56318F6-E559-4DA6-95C0-D2BB10BA64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188594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83243B57-CFAA-461A-AE56-A61CF60F3A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188032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86AEACE9-7BE6-4FC5-9686-47F15ABA56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187470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5DCAE5B4-5700-44A8-91DA-D8415FB04F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186908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F2F9D9C9-D01B-4870-8B33-310D77DF5B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18634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905DDC7F-2142-41F1-B1E3-A37A0B6FD1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51B19576-1AA2-4552-8D7D-831B137814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C504D005-AC5D-4160-8184-5BB45CE004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2890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DA540368-C5A6-4F28-A60E-763362A6E5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8609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767B4722-C810-495C-BB11-45141E367D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4328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83B1706B-6FE4-44FB-B429-E59AE3B16D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40047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F9DD5DAD-1CA2-48BA-94BF-70B1AC2BB5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95766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076A21FA-0159-4468-9737-BDBD342618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51485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0870688F-0FB0-4A4A-9F90-7EAE14CAE2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07204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8F7D7D25-8970-4DD6-A3D7-0D550BA85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62923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8B480E32-418E-4DE3-B6E7-2F803A2C75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18642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0985F833-A609-4B9C-A0D7-6DF88DB7BA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743616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DAA9A587-B078-4028-A924-4A6DDDA2C4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1E2E5E8E-3025-4C93-9E63-9C47C5BBA9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248400"/>
              <a:ext cx="12192000" cy="0"/>
            </a:xfrm>
            <a:prstGeom prst="line">
              <a:avLst/>
            </a:prstGeom>
            <a:ln w="19050">
              <a:solidFill>
                <a:schemeClr val="accent2">
                  <a:alpha val="1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9883296-48D3-014F-9AC2-2747E3D68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22025"/>
            <a:ext cx="4952999" cy="224761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Arctic facts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5084CE-C1F1-4244-B211-6ABB48673D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3261390"/>
            <a:ext cx="4952999" cy="3009494"/>
          </a:xfrm>
        </p:spPr>
        <p:txBody>
          <a:bodyPr vert="horz" lIns="91440" tIns="45720" rIns="91440" bIns="45720" rtlCol="0">
            <a:norm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US" sz="1800" dirty="0"/>
              <a:t>Around 4 million people live in the Arctic</a:t>
            </a:r>
            <a:endParaRPr lang="en-US" sz="1800"/>
          </a:p>
          <a:p>
            <a:pPr marL="228600" indent="-228600">
              <a:buFont typeface="+mj-lt"/>
              <a:buAutoNum type="arabicPeriod"/>
            </a:pPr>
            <a:r>
              <a:rPr lang="en-US" sz="1800" dirty="0"/>
              <a:t>For at least one day a year there is entire darkness.</a:t>
            </a:r>
            <a:endParaRPr lang="en-US" sz="1800"/>
          </a:p>
          <a:p>
            <a:pPr marL="228600" indent="-228600">
              <a:buFont typeface="+mj-lt"/>
              <a:buAutoNum type="arabicPeriod"/>
            </a:pPr>
            <a:r>
              <a:rPr lang="en-US" sz="1800" dirty="0"/>
              <a:t>Some parts of the Arctic have small flowers that grow in the summer.</a:t>
            </a:r>
            <a:endParaRPr lang="en-US" sz="1800"/>
          </a:p>
          <a:p>
            <a:pPr marL="228600" indent="-228600">
              <a:buFont typeface="+mj-lt"/>
              <a:buAutoNum type="arabicPeriod"/>
            </a:pPr>
            <a:endParaRPr lang="en-US" sz="1800"/>
          </a:p>
        </p:txBody>
      </p:sp>
      <p:pic>
        <p:nvPicPr>
          <p:cNvPr id="4098" name="Picture 2" descr="Arctic People | National Snow and Ice Data Center">
            <a:extLst>
              <a:ext uri="{FF2B5EF4-FFF2-40B4-BE49-F238E27FC236}">
                <a16:creationId xmlns:a16="http://schemas.microsoft.com/office/drawing/2014/main" id="{D3C9E4AE-EA5E-DD42-ABCD-7B68FB18F54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74" r="14392" b="-1"/>
          <a:stretch/>
        </p:blipFill>
        <p:spPr bwMode="auto">
          <a:xfrm>
            <a:off x="6084873" y="-3440"/>
            <a:ext cx="6129950" cy="6861439"/>
          </a:xfrm>
          <a:custGeom>
            <a:avLst/>
            <a:gdLst/>
            <a:ahLst/>
            <a:cxnLst/>
            <a:rect l="l" t="t" r="r" b="b"/>
            <a:pathLst>
              <a:path w="6129950" h="6861439">
                <a:moveTo>
                  <a:pt x="1687527" y="0"/>
                </a:moveTo>
                <a:lnTo>
                  <a:pt x="6129950" y="0"/>
                </a:lnTo>
                <a:lnTo>
                  <a:pt x="6129950" y="6858000"/>
                </a:lnTo>
                <a:lnTo>
                  <a:pt x="5040333" y="6858000"/>
                </a:lnTo>
                <a:lnTo>
                  <a:pt x="5040333" y="6861439"/>
                </a:lnTo>
                <a:lnTo>
                  <a:pt x="272442" y="6861439"/>
                </a:lnTo>
                <a:lnTo>
                  <a:pt x="196402" y="6549696"/>
                </a:lnTo>
                <a:cubicBezTo>
                  <a:pt x="-517926" y="3427393"/>
                  <a:pt x="946083" y="3323532"/>
                  <a:pt x="946083" y="1"/>
                </a:cubicBezTo>
                <a:lnTo>
                  <a:pt x="1687527" y="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811528"/>
      </p:ext>
    </p:extLst>
  </p:cSld>
  <p:clrMapOvr>
    <a:masterClrMapping/>
  </p:clrMapOvr>
</p:sld>
</file>

<file path=ppt/theme/theme1.xml><?xml version="1.0" encoding="utf-8"?>
<a:theme xmlns:a="http://schemas.openxmlformats.org/drawingml/2006/main" name="SineVTI">
  <a:themeElements>
    <a:clrScheme name="Custom 51">
      <a:dk1>
        <a:sysClr val="windowText" lastClr="000000"/>
      </a:dk1>
      <a:lt1>
        <a:sysClr val="window" lastClr="FFFFFF"/>
      </a:lt1>
      <a:dk2>
        <a:srgbClr val="12154E"/>
      </a:dk2>
      <a:lt2>
        <a:srgbClr val="EEEEEE"/>
      </a:lt2>
      <a:accent1>
        <a:srgbClr val="FD8686"/>
      </a:accent1>
      <a:accent2>
        <a:srgbClr val="B495C2"/>
      </a:accent2>
      <a:accent3>
        <a:srgbClr val="8F99BB"/>
      </a:accent3>
      <a:accent4>
        <a:srgbClr val="A3A3C1"/>
      </a:accent4>
      <a:accent5>
        <a:srgbClr val="7162FE"/>
      </a:accent5>
      <a:accent6>
        <a:srgbClr val="1EBE9B"/>
      </a:accent6>
      <a:hlink>
        <a:srgbClr val="EF08F7"/>
      </a:hlink>
      <a:folHlink>
        <a:srgbClr val="8477FE"/>
      </a:folHlink>
    </a:clrScheme>
    <a:fontScheme name="Custom 49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ineVTI" id="{8435B2A2-1BD5-4C05-93E5-3C5388B709E3}" vid="{0D704B13-63FE-4848-A298-6B7359B9565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147</Words>
  <Application>Microsoft Office PowerPoint</Application>
  <PresentationFormat>Widescreen</PresentationFormat>
  <Paragraphs>14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Avenir Next LT Pro</vt:lpstr>
      <vt:lpstr>Posterama</vt:lpstr>
      <vt:lpstr>SineVTI</vt:lpstr>
      <vt:lpstr>Arctic</vt:lpstr>
      <vt:lpstr>The Arctic</vt:lpstr>
      <vt:lpstr>Climate</vt:lpstr>
      <vt:lpstr>Animals in the Arctic</vt:lpstr>
      <vt:lpstr>Arctic facts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Arctic</dc:title>
  <dc:creator>Emily Dean</dc:creator>
  <cp:lastModifiedBy>Hayley Excell</cp:lastModifiedBy>
  <cp:revision>4</cp:revision>
  <dcterms:created xsi:type="dcterms:W3CDTF">2021-03-05T16:22:45Z</dcterms:created>
  <dcterms:modified xsi:type="dcterms:W3CDTF">2021-03-05T17:18:24Z</dcterms:modified>
</cp:coreProperties>
</file>