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78" r:id="rId3"/>
    <p:sldId id="280" r:id="rId4"/>
    <p:sldId id="281" r:id="rId5"/>
    <p:sldId id="258" r:id="rId6"/>
    <p:sldId id="256" r:id="rId7"/>
    <p:sldId id="259" r:id="rId8"/>
    <p:sldId id="260" r:id="rId9"/>
    <p:sldId id="261" r:id="rId10"/>
    <p:sldId id="279" r:id="rId11"/>
    <p:sldId id="262" r:id="rId12"/>
    <p:sldId id="263" r:id="rId13"/>
    <p:sldId id="264" r:id="rId14"/>
    <p:sldId id="276" r:id="rId15"/>
    <p:sldId id="277"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D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4660"/>
  </p:normalViewPr>
  <p:slideViewPr>
    <p:cSldViewPr snapToGrid="0">
      <p:cViewPr varScale="1">
        <p:scale>
          <a:sx n="80" d="100"/>
          <a:sy n="80" d="100"/>
        </p:scale>
        <p:origin x="3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8DDD7-8ABF-472A-9E28-FA97444F3551}" type="datetimeFigureOut">
              <a:rPr lang="en-GB" smtClean="0"/>
              <a:t>04/01/2021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E00E42-A115-4B55-978A-CE09C466A035}" type="slidenum">
              <a:rPr lang="en-GB" smtClean="0"/>
              <a:t>‹#›</a:t>
            </a:fld>
            <a:endParaRPr lang="en-GB"/>
          </a:p>
        </p:txBody>
      </p:sp>
    </p:spTree>
    <p:extLst>
      <p:ext uri="{BB962C8B-B14F-4D97-AF65-F5344CB8AC3E}">
        <p14:creationId xmlns:p14="http://schemas.microsoft.com/office/powerpoint/2010/main" val="860364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coolkidfacts.com/isaac-newton-for-kids/"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coolkidfacts.com/5-fun-math-tips-to-help-with-multiplication/"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coolkidfacts.com/sun-facts-for-kids/"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coolkidfacts.com/planet-facts-for-kids/"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Good morning Willow Class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your Science and English lesson for Tuesday 5</a:t>
            </a:r>
            <a:r>
              <a:rPr lang="en-GB" baseline="30000" dirty="0"/>
              <a:t>th</a:t>
            </a:r>
            <a:r>
              <a:rPr lang="en-GB" dirty="0"/>
              <a:t> January</a:t>
            </a:r>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1</a:t>
            </a:fld>
            <a:endParaRPr lang="en-GB"/>
          </a:p>
        </p:txBody>
      </p:sp>
    </p:spTree>
    <p:extLst>
      <p:ext uri="{BB962C8B-B14F-4D97-AF65-F5344CB8AC3E}">
        <p14:creationId xmlns:p14="http://schemas.microsoft.com/office/powerpoint/2010/main" val="26693742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will need</a:t>
            </a:r>
          </a:p>
          <a:p>
            <a:r>
              <a:rPr lang="en-GB" dirty="0"/>
              <a:t>Three pieces of paper</a:t>
            </a:r>
          </a:p>
          <a:p>
            <a:r>
              <a:rPr lang="en-GB" dirty="0"/>
              <a:t>2 worksheets </a:t>
            </a:r>
          </a:p>
        </p:txBody>
      </p:sp>
      <p:sp>
        <p:nvSpPr>
          <p:cNvPr id="4" name="Slide Number Placeholder 3"/>
          <p:cNvSpPr>
            <a:spLocks noGrp="1"/>
          </p:cNvSpPr>
          <p:nvPr>
            <p:ph type="sldNum" sz="quarter" idx="5"/>
          </p:nvPr>
        </p:nvSpPr>
        <p:spPr/>
        <p:txBody>
          <a:bodyPr/>
          <a:lstStyle/>
          <a:p>
            <a:fld id="{AEE00E42-A115-4B55-978A-CE09C466A035}" type="slidenum">
              <a:rPr lang="en-GB" smtClean="0"/>
              <a:t>2</a:t>
            </a:fld>
            <a:endParaRPr lang="en-GB"/>
          </a:p>
        </p:txBody>
      </p:sp>
    </p:spTree>
    <p:extLst>
      <p:ext uri="{BB962C8B-B14F-4D97-AF65-F5344CB8AC3E}">
        <p14:creationId xmlns:p14="http://schemas.microsoft.com/office/powerpoint/2010/main" val="4099971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4C667B-4A1C-47E7-B467-31A5132BC72F}" type="slidenum">
              <a:rPr lang="en-GB" smtClean="0"/>
              <a:t>3</a:t>
            </a:fld>
            <a:endParaRPr lang="en-GB"/>
          </a:p>
        </p:txBody>
      </p:sp>
    </p:spTree>
    <p:extLst>
      <p:ext uri="{BB962C8B-B14F-4D97-AF65-F5344CB8AC3E}">
        <p14:creationId xmlns:p14="http://schemas.microsoft.com/office/powerpoint/2010/main" val="7764771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4C667B-4A1C-47E7-B467-31A5132BC72F}" type="slidenum">
              <a:rPr lang="en-GB" smtClean="0"/>
              <a:t>4</a:t>
            </a:fld>
            <a:endParaRPr lang="en-GB"/>
          </a:p>
        </p:txBody>
      </p:sp>
    </p:spTree>
    <p:extLst>
      <p:ext uri="{BB962C8B-B14F-4D97-AF65-F5344CB8AC3E}">
        <p14:creationId xmlns:p14="http://schemas.microsoft.com/office/powerpoint/2010/main" val="1925764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starting I would like to share some of the wonderful work that was submitted yesterday. </a:t>
            </a:r>
          </a:p>
          <a:p>
            <a:r>
              <a:rPr lang="en-GB" dirty="0"/>
              <a:t> Yesterday I asked you to research gravity, thinking about:</a:t>
            </a:r>
          </a:p>
          <a:p>
            <a:r>
              <a:rPr lang="en-GB" dirty="0"/>
              <a:t>Who discovered gravity?</a:t>
            </a:r>
          </a:p>
          <a:p>
            <a:r>
              <a:rPr lang="en-GB" dirty="0"/>
              <a:t>Why is gravity so important?</a:t>
            </a:r>
          </a:p>
          <a:p>
            <a:r>
              <a:rPr lang="en-GB" dirty="0"/>
              <a:t>Facts about gravity</a:t>
            </a:r>
          </a:p>
          <a:p>
            <a:endParaRPr lang="en-GB" dirty="0"/>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5</a:t>
            </a:fld>
            <a:endParaRPr lang="en-GB"/>
          </a:p>
        </p:txBody>
      </p:sp>
    </p:spTree>
    <p:extLst>
      <p:ext uri="{BB962C8B-B14F-4D97-AF65-F5344CB8AC3E}">
        <p14:creationId xmlns:p14="http://schemas.microsoft.com/office/powerpoint/2010/main" val="1235659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3A3A3A"/>
                </a:solidFill>
                <a:effectLst/>
              </a:rPr>
              <a:t>It wasn’t until 1666 that </a:t>
            </a:r>
            <a:r>
              <a:rPr lang="en-GB" dirty="0">
                <a:solidFill>
                  <a:srgbClr val="3A3A3A"/>
                </a:solidFill>
                <a:effectLst/>
                <a:hlinkClick r:id="rId3"/>
              </a:rPr>
              <a:t>Isaac Newton</a:t>
            </a:r>
            <a:r>
              <a:rPr lang="en-GB" dirty="0">
                <a:solidFill>
                  <a:srgbClr val="3A3A3A"/>
                </a:solidFill>
                <a:effectLst/>
              </a:rPr>
              <a:t> first </a:t>
            </a:r>
            <a:r>
              <a:rPr lang="en-GB" dirty="0">
                <a:solidFill>
                  <a:srgbClr val="3A3A3A"/>
                </a:solidFill>
                <a:effectLst/>
                <a:hlinkClick r:id="rId4"/>
              </a:rPr>
              <a:t>mathematically</a:t>
            </a:r>
            <a:r>
              <a:rPr lang="en-GB" dirty="0">
                <a:solidFill>
                  <a:srgbClr val="3A3A3A"/>
                </a:solidFill>
                <a:effectLst/>
              </a:rPr>
              <a:t> described the force of gravity, creating Newton’s laws of universal gravitation.</a:t>
            </a:r>
          </a:p>
          <a:p>
            <a:r>
              <a:rPr lang="en-GB" dirty="0">
                <a:solidFill>
                  <a:srgbClr val="3A3A3A"/>
                </a:solidFill>
                <a:effectLst/>
              </a:rPr>
              <a:t>It is said that his ideas about gravity were inspired by watching an apple fall from a tree. Newton wondered what force made the apple fall downward instead of simply floating away.</a:t>
            </a:r>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6</a:t>
            </a:fld>
            <a:endParaRPr lang="en-GB"/>
          </a:p>
        </p:txBody>
      </p:sp>
    </p:spTree>
    <p:extLst>
      <p:ext uri="{BB962C8B-B14F-4D97-AF65-F5344CB8AC3E}">
        <p14:creationId xmlns:p14="http://schemas.microsoft.com/office/powerpoint/2010/main" val="2881525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none" dirty="0">
                <a:solidFill>
                  <a:schemeClr val="tx1"/>
                </a:solidFill>
                <a:effectLst/>
              </a:rPr>
              <a:t>Why is gravity important?</a:t>
            </a:r>
          </a:p>
          <a:p>
            <a:r>
              <a:rPr lang="en-GB" b="1" u="none" dirty="0">
                <a:solidFill>
                  <a:schemeClr val="tx1"/>
                </a:solidFill>
                <a:effectLst/>
              </a:rPr>
              <a:t>We already mentioned that we wouldn’t be able to stay put on Earth’s surface without gravity. Objects would simply float away if gravity didn’t exist.</a:t>
            </a:r>
          </a:p>
          <a:p>
            <a:endParaRPr lang="en-GB" b="1" u="none" dirty="0">
              <a:solidFill>
                <a:schemeClr val="tx1"/>
              </a:solidFill>
              <a:effectLst/>
            </a:endParaRPr>
          </a:p>
          <a:p>
            <a:r>
              <a:rPr lang="en-GB" b="1" u="none" dirty="0">
                <a:solidFill>
                  <a:schemeClr val="tx1"/>
                </a:solidFill>
                <a:effectLst/>
              </a:rPr>
              <a:t>Gravity is also the force that keeps the Earth in orbit around the </a:t>
            </a:r>
            <a:r>
              <a:rPr lang="en-GB" b="1" u="none" dirty="0">
                <a:solidFill>
                  <a:schemeClr val="tx1"/>
                </a:solidFill>
                <a:effectLst/>
                <a:hlinkClick r:id="rId3">
                  <a:extLst>
                    <a:ext uri="{A12FA001-AC4F-418D-AE19-62706E023703}">
                      <ahyp:hlinkClr xmlns:ahyp="http://schemas.microsoft.com/office/drawing/2018/hyperlinkcolor" val="tx"/>
                    </a:ext>
                  </a:extLst>
                </a:hlinkClick>
              </a:rPr>
              <a:t>Sun</a:t>
            </a:r>
            <a:r>
              <a:rPr lang="en-GB" b="1" u="none" dirty="0">
                <a:solidFill>
                  <a:schemeClr val="tx1"/>
                </a:solidFill>
                <a:effectLst/>
              </a:rPr>
              <a:t>, as well as helping other </a:t>
            </a:r>
            <a:r>
              <a:rPr lang="en-GB" b="1" u="none" dirty="0">
                <a:solidFill>
                  <a:schemeClr val="tx1"/>
                </a:solidFill>
                <a:effectLst/>
                <a:hlinkClick r:id="rId4">
                  <a:extLst>
                    <a:ext uri="{A12FA001-AC4F-418D-AE19-62706E023703}">
                      <ahyp:hlinkClr xmlns:ahyp="http://schemas.microsoft.com/office/drawing/2018/hyperlinkcolor" val="tx"/>
                    </a:ext>
                  </a:extLst>
                </a:hlinkClick>
              </a:rPr>
              <a:t>planets</a:t>
            </a:r>
            <a:r>
              <a:rPr lang="en-GB" b="1" u="none" dirty="0">
                <a:solidFill>
                  <a:schemeClr val="tx1"/>
                </a:solidFill>
                <a:effectLst/>
              </a:rPr>
              <a:t> remain in orbit.</a:t>
            </a:r>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7</a:t>
            </a:fld>
            <a:endParaRPr lang="en-GB"/>
          </a:p>
        </p:txBody>
      </p:sp>
    </p:spTree>
    <p:extLst>
      <p:ext uri="{BB962C8B-B14F-4D97-AF65-F5344CB8AC3E}">
        <p14:creationId xmlns:p14="http://schemas.microsoft.com/office/powerpoint/2010/main" val="27911285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1"/>
                </a:solidFill>
                <a:effectLst/>
              </a:rPr>
              <a:t>High and low tides in the ocean are caused by the moon’s gravity.</a:t>
            </a:r>
          </a:p>
          <a:p>
            <a:r>
              <a:rPr lang="en-GB" dirty="0">
                <a:solidFill>
                  <a:schemeClr val="tx1"/>
                </a:solidFill>
                <a:effectLst/>
              </a:rPr>
              <a:t>The moon’s gravity is 1/6 of Earth’s gravity, so objects on the moon will weigh only 1/6 of their weight on Earth.</a:t>
            </a:r>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8</a:t>
            </a:fld>
            <a:endParaRPr lang="en-GB"/>
          </a:p>
        </p:txBody>
      </p:sp>
    </p:spTree>
    <p:extLst>
      <p:ext uri="{BB962C8B-B14F-4D97-AF65-F5344CB8AC3E}">
        <p14:creationId xmlns:p14="http://schemas.microsoft.com/office/powerpoint/2010/main" val="11470488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force made the stunt woman speed up as she fell?</a:t>
            </a:r>
          </a:p>
          <a:p>
            <a:endParaRPr lang="en-GB" dirty="0"/>
          </a:p>
          <a:p>
            <a:r>
              <a:rPr lang="en-GB" dirty="0"/>
              <a:t>What do you need to know to calculate the speed of the fall?</a:t>
            </a:r>
          </a:p>
          <a:p>
            <a:endParaRPr lang="en-GB" dirty="0"/>
          </a:p>
          <a:p>
            <a:r>
              <a:rPr lang="en-GB" dirty="0"/>
              <a:t>If you are high up what does this give gravity time to do?</a:t>
            </a:r>
          </a:p>
          <a:p>
            <a:endParaRPr lang="en-GB" dirty="0"/>
          </a:p>
          <a:p>
            <a:r>
              <a:rPr lang="en-GB" dirty="0"/>
              <a:t>After we have finished our zoom meeting today, I have emailed your parents worksheets for you to complete about the short video clip we have just watched.  But now lets move onto an investigation.</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9</a:t>
            </a:fld>
            <a:endParaRPr lang="en-GB"/>
          </a:p>
        </p:txBody>
      </p:sp>
    </p:spTree>
    <p:extLst>
      <p:ext uri="{BB962C8B-B14F-4D97-AF65-F5344CB8AC3E}">
        <p14:creationId xmlns:p14="http://schemas.microsoft.com/office/powerpoint/2010/main" val="16278476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worksheet that I emailed to your parents.  Yours may look slightly different but all have the picture of the tower.  Please pause the presentation and complete this worksheet.</a:t>
            </a:r>
          </a:p>
        </p:txBody>
      </p:sp>
      <p:sp>
        <p:nvSpPr>
          <p:cNvPr id="4" name="Slide Number Placeholder 3"/>
          <p:cNvSpPr>
            <a:spLocks noGrp="1"/>
          </p:cNvSpPr>
          <p:nvPr>
            <p:ph type="sldNum" sz="quarter" idx="5"/>
          </p:nvPr>
        </p:nvSpPr>
        <p:spPr/>
        <p:txBody>
          <a:bodyPr/>
          <a:lstStyle/>
          <a:p>
            <a:fld id="{564C667B-4A1C-47E7-B467-31A5132BC72F}" type="slidenum">
              <a:rPr lang="en-GB" smtClean="0"/>
              <a:t>10</a:t>
            </a:fld>
            <a:endParaRPr lang="en-GB"/>
          </a:p>
        </p:txBody>
      </p:sp>
    </p:spTree>
    <p:extLst>
      <p:ext uri="{BB962C8B-B14F-4D97-AF65-F5344CB8AC3E}">
        <p14:creationId xmlns:p14="http://schemas.microsoft.com/office/powerpoint/2010/main" val="2779757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You need 3 pieces of paper.  Crunch one piece into a ball, leave one piece flat and fold one piece.</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Now ask the adult sitting next to you to help.  Hold your pieces of paper in the air at the same height.  After my count down from 5 let the pieces of paper go.</a:t>
            </a:r>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11</a:t>
            </a:fld>
            <a:endParaRPr lang="en-GB"/>
          </a:p>
        </p:txBody>
      </p:sp>
    </p:spTree>
    <p:extLst>
      <p:ext uri="{BB962C8B-B14F-4D97-AF65-F5344CB8AC3E}">
        <p14:creationId xmlns:p14="http://schemas.microsoft.com/office/powerpoint/2010/main" val="2895116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did you notice?  Did one fall quicker?  Did one fall slower?</a:t>
            </a:r>
          </a:p>
          <a:p>
            <a:endParaRPr lang="en-GB" dirty="0"/>
          </a:p>
          <a:p>
            <a:r>
              <a:rPr lang="en-GB" dirty="0"/>
              <a:t>Why do you think this happened?  Can you think of a scientific question to ask about what just happened?</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12</a:t>
            </a:fld>
            <a:endParaRPr lang="en-GB"/>
          </a:p>
        </p:txBody>
      </p:sp>
    </p:spTree>
    <p:extLst>
      <p:ext uri="{BB962C8B-B14F-4D97-AF65-F5344CB8AC3E}">
        <p14:creationId xmlns:p14="http://schemas.microsoft.com/office/powerpoint/2010/main" val="2992201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uploaded this worksheet you can either print, or you can type on the slide, save and send back to me.  You need to record when the pieces of paper landed, 1</a:t>
            </a:r>
            <a:r>
              <a:rPr lang="en-GB" baseline="30000" dirty="0"/>
              <a:t>st</a:t>
            </a:r>
            <a:r>
              <a:rPr lang="en-GB" dirty="0"/>
              <a:t>, 2</a:t>
            </a:r>
            <a:r>
              <a:rPr lang="en-GB" baseline="30000" dirty="0"/>
              <a:t>nd</a:t>
            </a:r>
            <a:r>
              <a:rPr lang="en-GB" dirty="0"/>
              <a:t> and 3</a:t>
            </a:r>
            <a:r>
              <a:rPr lang="en-GB" baseline="30000" dirty="0"/>
              <a:t>rd</a:t>
            </a:r>
            <a:r>
              <a:rPr lang="en-GB" dirty="0"/>
              <a:t> on the table. You will need to complete this table and underneath write or type what happened along with your scientific question.  Before we finish today, lets quickly discuss why we should repeat a test.</a:t>
            </a:r>
          </a:p>
        </p:txBody>
      </p:sp>
      <p:sp>
        <p:nvSpPr>
          <p:cNvPr id="4" name="Slide Number Placeholder 3"/>
          <p:cNvSpPr>
            <a:spLocks noGrp="1"/>
          </p:cNvSpPr>
          <p:nvPr>
            <p:ph type="sldNum" sz="quarter" idx="5"/>
          </p:nvPr>
        </p:nvSpPr>
        <p:spPr/>
        <p:txBody>
          <a:bodyPr/>
          <a:lstStyle/>
          <a:p>
            <a:fld id="{564C667B-4A1C-47E7-B467-31A5132BC72F}" type="slidenum">
              <a:rPr lang="en-GB" smtClean="0"/>
              <a:t>13</a:t>
            </a:fld>
            <a:endParaRPr lang="en-GB"/>
          </a:p>
        </p:txBody>
      </p:sp>
    </p:spTree>
    <p:extLst>
      <p:ext uri="{BB962C8B-B14F-4D97-AF65-F5344CB8AC3E}">
        <p14:creationId xmlns:p14="http://schemas.microsoft.com/office/powerpoint/2010/main" val="2452817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E00E42-A115-4B55-978A-CE09C466A035}" type="slidenum">
              <a:rPr lang="en-GB" smtClean="0"/>
              <a:t>14</a:t>
            </a:fld>
            <a:endParaRPr lang="en-GB"/>
          </a:p>
        </p:txBody>
      </p:sp>
    </p:spTree>
    <p:extLst>
      <p:ext uri="{BB962C8B-B14F-4D97-AF65-F5344CB8AC3E}">
        <p14:creationId xmlns:p14="http://schemas.microsoft.com/office/powerpoint/2010/main" val="4134961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green statements are correct.  The purple statements are not.</a:t>
            </a:r>
          </a:p>
        </p:txBody>
      </p:sp>
      <p:sp>
        <p:nvSpPr>
          <p:cNvPr id="4" name="Slide Number Placeholder 3"/>
          <p:cNvSpPr>
            <a:spLocks noGrp="1"/>
          </p:cNvSpPr>
          <p:nvPr>
            <p:ph type="sldNum" sz="quarter" idx="5"/>
          </p:nvPr>
        </p:nvSpPr>
        <p:spPr/>
        <p:txBody>
          <a:bodyPr/>
          <a:lstStyle/>
          <a:p>
            <a:fld id="{AEE00E42-A115-4B55-978A-CE09C466A035}" type="slidenum">
              <a:rPr lang="en-GB" smtClean="0"/>
              <a:t>15</a:t>
            </a:fld>
            <a:endParaRPr lang="en-GB"/>
          </a:p>
        </p:txBody>
      </p:sp>
    </p:spTree>
    <p:extLst>
      <p:ext uri="{BB962C8B-B14F-4D97-AF65-F5344CB8AC3E}">
        <p14:creationId xmlns:p14="http://schemas.microsoft.com/office/powerpoint/2010/main" val="6432014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 to investigate.  I look forward to seeing </a:t>
            </a:r>
            <a:r>
              <a:rPr lang="en-GB"/>
              <a:t>your investigation.</a:t>
            </a:r>
          </a:p>
        </p:txBody>
      </p:sp>
      <p:sp>
        <p:nvSpPr>
          <p:cNvPr id="4" name="Slide Number Placeholder 3"/>
          <p:cNvSpPr>
            <a:spLocks noGrp="1"/>
          </p:cNvSpPr>
          <p:nvPr>
            <p:ph type="sldNum" sz="quarter" idx="5"/>
          </p:nvPr>
        </p:nvSpPr>
        <p:spPr/>
        <p:txBody>
          <a:bodyPr/>
          <a:lstStyle/>
          <a:p>
            <a:fld id="{AEE00E42-A115-4B55-978A-CE09C466A035}" type="slidenum">
              <a:rPr lang="en-GB" smtClean="0"/>
              <a:t>16</a:t>
            </a:fld>
            <a:endParaRPr lang="en-GB"/>
          </a:p>
        </p:txBody>
      </p:sp>
    </p:spTree>
    <p:extLst>
      <p:ext uri="{BB962C8B-B14F-4D97-AF65-F5344CB8AC3E}">
        <p14:creationId xmlns:p14="http://schemas.microsoft.com/office/powerpoint/2010/main" val="2640071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C63A1-D8AC-4FFB-AD10-D366608690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24B4ED-6BC5-4E18-B4A5-3EA41E052A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4E1984-6990-4ECE-92E9-8FFF4B1A3658}"/>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F56DF24F-986E-490C-84D7-D6B1206A15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960F38-C0AF-4A6F-B392-81B4FBC4434D}"/>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57150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9C811-C508-4A5B-8A77-935FAE1346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A10DB7-0C01-449E-B944-2DF3E93B40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6ECD07-4B85-41B6-8D08-C108649E612D}"/>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BEFD4A60-8B0A-43B4-84D0-0EA6C0CCE0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99F434-EE48-44C5-89FB-1C98BBEA9CD0}"/>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4194551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C59CF-9CF9-4AAF-AB70-436E2BE8C1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A5B399-6B42-4830-8F28-980ED803AB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5441B6-3077-42B5-8916-57E7D30E8897}"/>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9300024F-0203-4A8F-86F6-EC62673E2C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D38859-D42D-44B8-9184-634ED6A17F0F}"/>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2883693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1E1BA-4B9D-4713-B719-1BB20827BE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487D34-8DD7-4B80-B3E6-4A33A830050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BF2B012-BB8A-4811-8623-D6F22C1569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E6D4F0-FE86-410D-9383-A4379F7D1333}"/>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6" name="Footer Placeholder 5">
            <a:extLst>
              <a:ext uri="{FF2B5EF4-FFF2-40B4-BE49-F238E27FC236}">
                <a16:creationId xmlns:a16="http://schemas.microsoft.com/office/drawing/2014/main" id="{AE26D32F-6C65-4319-835D-C11B44A033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7DFA21-EC97-4966-8979-D7564DBF12CF}"/>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559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9A691-7BCE-410B-9DFE-05564B14AC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F5929B-8C47-4B60-AE5F-E0E878C661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D3D507-26D6-4E47-9F81-FF8E82824EF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DBCCB2-4BAD-4FB6-969F-918F6B6D5C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45FB1F-E11A-4DCC-83C9-63D9561D6D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F35987-44E5-4BE0-826A-CF5BF5497403}"/>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8" name="Footer Placeholder 7">
            <a:extLst>
              <a:ext uri="{FF2B5EF4-FFF2-40B4-BE49-F238E27FC236}">
                <a16:creationId xmlns:a16="http://schemas.microsoft.com/office/drawing/2014/main" id="{BEC962BA-C174-4DA0-AD26-68239562EA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B977CB-E50A-4788-A393-992A67AF811D}"/>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3977401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C4EB5-B278-47C7-A877-7FF92181B7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91A90E5-4B7D-44FF-AC10-44FA62293175}"/>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4" name="Footer Placeholder 3">
            <a:extLst>
              <a:ext uri="{FF2B5EF4-FFF2-40B4-BE49-F238E27FC236}">
                <a16:creationId xmlns:a16="http://schemas.microsoft.com/office/drawing/2014/main" id="{173591A9-5350-44E3-A2FC-DFC999440F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54FF4D-B30E-40DC-A384-7AD5715AD7C8}"/>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1532435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0C95C4-6E59-4522-AE6B-F0958649088D}"/>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3" name="Footer Placeholder 2">
            <a:extLst>
              <a:ext uri="{FF2B5EF4-FFF2-40B4-BE49-F238E27FC236}">
                <a16:creationId xmlns:a16="http://schemas.microsoft.com/office/drawing/2014/main" id="{0F672CFE-81CE-4BB0-A964-FCD807B909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79B326-D472-4CB3-AB4A-A0FFE329A796}"/>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2802020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61629-A09E-4445-855B-CB7D8C9723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4048BF9-5E22-457D-86F5-B72D53B5CC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F27C74-3A22-464B-80D0-64752A8275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E90B4A-A0E7-494B-8112-652E01880572}"/>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6" name="Footer Placeholder 5">
            <a:extLst>
              <a:ext uri="{FF2B5EF4-FFF2-40B4-BE49-F238E27FC236}">
                <a16:creationId xmlns:a16="http://schemas.microsoft.com/office/drawing/2014/main" id="{B9942E6F-53A4-445C-B9E8-DC4DDDC269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C1C4C2-1963-48EC-87F5-C5F9344A00C9}"/>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1892408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2AD40-72E3-4334-A488-BD1B4120B9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EAB61B-7B2C-416C-9FC8-48D38183D4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51137F-31E7-4793-B7A9-85872D5F77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B8AE72-9D24-4A5B-9C17-7D071CBA94F6}"/>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6" name="Footer Placeholder 5">
            <a:extLst>
              <a:ext uri="{FF2B5EF4-FFF2-40B4-BE49-F238E27FC236}">
                <a16:creationId xmlns:a16="http://schemas.microsoft.com/office/drawing/2014/main" id="{6161C633-7E24-469B-8989-3A7825A988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4A71E1-79EF-46F1-A8AC-B5AD89019A67}"/>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1161088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65B36-6398-4C5D-8A32-5B2FE14E689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4F9326-FC42-4FC5-8DD7-0D6CB0C845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3C89E-F7BC-44C4-8563-3B979E8A05B0}"/>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69C6BC16-AE3E-4275-9BFD-9AD5BCB447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CE6109-3613-4FEE-8F09-0C6A51FD5D67}"/>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3726237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06B671-0D65-4060-A6E4-10D471FDAC5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80DE97-B9AE-45BE-83A0-D87F18F764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9D377-A479-4574-9A5F-4A1A76F42F5F}"/>
              </a:ext>
            </a:extLst>
          </p:cNvPr>
          <p:cNvSpPr>
            <a:spLocks noGrp="1"/>
          </p:cNvSpPr>
          <p:nvPr>
            <p:ph type="dt" sz="half" idx="10"/>
          </p:nvPr>
        </p:nvSpPr>
        <p:spPr/>
        <p:txBody>
          <a:body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D5B15533-5FCD-42F6-8C75-181349ACD1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3F905A-B6A5-4266-AD61-EAB7E6FCB3FC}"/>
              </a:ext>
            </a:extLst>
          </p:cNvPr>
          <p:cNvSpPr>
            <a:spLocks noGrp="1"/>
          </p:cNvSpPr>
          <p:nvPr>
            <p:ph type="sldNum" sz="quarter" idx="12"/>
          </p:nvPr>
        </p:nvSpPr>
        <p:spPr/>
        <p:txBody>
          <a:bodyPr/>
          <a:lstStyle/>
          <a:p>
            <a:fld id="{F65F5428-EB81-4B23-8595-0A2747F4A36F}" type="slidenum">
              <a:rPr lang="en-GB" smtClean="0"/>
              <a:t>‹#›</a:t>
            </a:fld>
            <a:endParaRPr lang="en-GB"/>
          </a:p>
        </p:txBody>
      </p:sp>
    </p:spTree>
    <p:extLst>
      <p:ext uri="{BB962C8B-B14F-4D97-AF65-F5344CB8AC3E}">
        <p14:creationId xmlns:p14="http://schemas.microsoft.com/office/powerpoint/2010/main" val="2049359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D9B"/>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480EA6-642F-46ED-B026-B8CB049E07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2E82E0-2F01-4C43-8577-7EB513D02C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732DD7-46FA-4C8E-BBD4-86254C33E3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1BC932-E6AB-4CCF-A4E8-405AAE32EBE7}" type="datetimeFigureOut">
              <a:rPr lang="en-GB" smtClean="0"/>
              <a:t>04/01/2021</a:t>
            </a:fld>
            <a:endParaRPr lang="en-GB"/>
          </a:p>
        </p:txBody>
      </p:sp>
      <p:sp>
        <p:nvSpPr>
          <p:cNvPr id="5" name="Footer Placeholder 4">
            <a:extLst>
              <a:ext uri="{FF2B5EF4-FFF2-40B4-BE49-F238E27FC236}">
                <a16:creationId xmlns:a16="http://schemas.microsoft.com/office/drawing/2014/main" id="{19C9DA90-C7EE-4F13-BB8B-106CC0CEB0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84D70D-724D-4498-BF78-850897B5C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5F5428-EB81-4B23-8595-0A2747F4A36F}" type="slidenum">
              <a:rPr lang="en-GB" smtClean="0"/>
              <a:t>‹#›</a:t>
            </a:fld>
            <a:endParaRPr lang="en-GB"/>
          </a:p>
        </p:txBody>
      </p:sp>
    </p:spTree>
    <p:extLst>
      <p:ext uri="{BB962C8B-B14F-4D97-AF65-F5344CB8AC3E}">
        <p14:creationId xmlns:p14="http://schemas.microsoft.com/office/powerpoint/2010/main" val="904548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hyperlink" Target="https://www.google.co.uk/url?sa=i&amp;url=https%3A%2F%2Fpcforms.com%2Fdiy-printing-blog%2Fhow-to-correctly-print-on-folding-paper%2F&amp;psig=AOvVaw0fOoxPBIB8GnpuCJrBbYY5&amp;ust=1608648828957000&amp;source=images&amp;cd=vfe&amp;ved=0CAIQjRxqFwoTCLjXsIKq3-0CFQAAAAAdAAAAABAE"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6.xml"/><Relationship Id="rId7" Type="http://schemas.openxmlformats.org/officeDocument/2006/relationships/image" Target="../media/image10.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12.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bitesize/clips/zvqd7ty" TargetMode="External"/><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image" Target="../media/image8.jp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slideLayout" Target="../slideLayouts/slideLayout7.xml"/><Relationship Id="rId7" Type="http://schemas.openxmlformats.org/officeDocument/2006/relationships/image" Target="../media/image7.jpe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hyperlink" Target="https://www.google.co.uk/url?sa=i&amp;url=https%3A%2F%2Fpcforms.com%2Fdiy-printing-blog%2Fhow-to-correctly-print-on-folding-paper%2F&amp;psig=AOvVaw0fOoxPBIB8GnpuCJrBbYY5&amp;ust=1608648828957000&amp;source=images&amp;cd=vfe&amp;ved=0CAIQjRxqFwoTCLjXsIKq3-0CFQAAAAAdAAAAABAE" TargetMode="External"/><Relationship Id="rId5" Type="http://schemas.openxmlformats.org/officeDocument/2006/relationships/image" Target="../media/image6.png"/><Relationship Id="rId4" Type="http://schemas.openxmlformats.org/officeDocument/2006/relationships/notesSlide" Target="../notesSlides/notesSlide13.xml"/><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184CD-6F88-45CE-BBAD-C06F06D88317}"/>
              </a:ext>
            </a:extLst>
          </p:cNvPr>
          <p:cNvSpPr>
            <a:spLocks noGrp="1"/>
          </p:cNvSpPr>
          <p:nvPr>
            <p:ph type="title"/>
          </p:nvPr>
        </p:nvSpPr>
        <p:spPr>
          <a:xfrm>
            <a:off x="356936" y="1159208"/>
            <a:ext cx="10515600" cy="1325563"/>
          </a:xfrm>
        </p:spPr>
        <p:txBody>
          <a:bodyPr>
            <a:noAutofit/>
          </a:bodyPr>
          <a:lstStyle/>
          <a:p>
            <a:r>
              <a:rPr lang="en-GB" sz="4000" dirty="0"/>
              <a:t>Tuesday 5</a:t>
            </a:r>
            <a:r>
              <a:rPr lang="en-GB" sz="4000" baseline="30000" dirty="0"/>
              <a:t>th</a:t>
            </a:r>
            <a:r>
              <a:rPr lang="en-GB" sz="4000" dirty="0"/>
              <a:t> January 2021</a:t>
            </a:r>
            <a:br>
              <a:rPr lang="en-GB" sz="4000" dirty="0"/>
            </a:br>
            <a:br>
              <a:rPr lang="en-GB" sz="4000" dirty="0"/>
            </a:br>
            <a:r>
              <a:rPr lang="en-GB" sz="4000" dirty="0"/>
              <a:t>English and Science – lesson 2</a:t>
            </a:r>
          </a:p>
        </p:txBody>
      </p:sp>
      <p:pic>
        <p:nvPicPr>
          <p:cNvPr id="5" name="Recorded Sound">
            <a:hlinkClick r:id="" action="ppaction://media"/>
            <a:extLst>
              <a:ext uri="{FF2B5EF4-FFF2-40B4-BE49-F238E27FC236}">
                <a16:creationId xmlns:a16="http://schemas.microsoft.com/office/drawing/2014/main" id="{A95F8CF7-7EA5-42DC-B14B-71902D02B74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20150" y="1517189"/>
            <a:ext cx="609600" cy="609600"/>
          </a:xfrm>
          <a:prstGeom prst="rect">
            <a:avLst/>
          </a:prstGeom>
        </p:spPr>
      </p:pic>
    </p:spTree>
    <p:extLst>
      <p:ext uri="{BB962C8B-B14F-4D97-AF65-F5344CB8AC3E}">
        <p14:creationId xmlns:p14="http://schemas.microsoft.com/office/powerpoint/2010/main" val="365120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1FA2F-3829-4E46-8E53-7A234C3F27F2}"/>
              </a:ext>
            </a:extLst>
          </p:cNvPr>
          <p:cNvSpPr>
            <a:spLocks noGrp="1"/>
          </p:cNvSpPr>
          <p:nvPr>
            <p:ph type="title"/>
          </p:nvPr>
        </p:nvSpPr>
        <p:spPr>
          <a:xfrm>
            <a:off x="705852" y="1905167"/>
            <a:ext cx="10515600" cy="1325563"/>
          </a:xfrm>
        </p:spPr>
        <p:txBody>
          <a:bodyPr>
            <a:normAutofit fontScale="90000"/>
          </a:bodyPr>
          <a:lstStyle/>
          <a:p>
            <a:r>
              <a:rPr lang="en-GB" dirty="0"/>
              <a:t>You will need</a:t>
            </a:r>
            <a:br>
              <a:rPr lang="en-GB" dirty="0"/>
            </a:br>
            <a:br>
              <a:rPr lang="en-GB" dirty="0"/>
            </a:br>
            <a:br>
              <a:rPr lang="en-GB" dirty="0"/>
            </a:br>
            <a:r>
              <a:rPr lang="en-GB" dirty="0"/>
              <a:t>Three pieces of paper</a:t>
            </a:r>
            <a:br>
              <a:rPr lang="en-GB" dirty="0"/>
            </a:br>
            <a:br>
              <a:rPr lang="en-GB" dirty="0"/>
            </a:br>
            <a:br>
              <a:rPr lang="en-GB" dirty="0"/>
            </a:br>
            <a:r>
              <a:rPr lang="en-GB" dirty="0"/>
              <a:t>2 worksheets either printed or on the computer ready for you to type on after this lesson.</a:t>
            </a:r>
          </a:p>
        </p:txBody>
      </p:sp>
      <p:pic>
        <p:nvPicPr>
          <p:cNvPr id="3" name="Recorded Sound">
            <a:hlinkClick r:id="" action="ppaction://media"/>
            <a:extLst>
              <a:ext uri="{FF2B5EF4-FFF2-40B4-BE49-F238E27FC236}">
                <a16:creationId xmlns:a16="http://schemas.microsoft.com/office/drawing/2014/main" id="{FE51880A-34FB-41DB-9296-2005347CD4D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05850" y="1052512"/>
            <a:ext cx="609600" cy="609600"/>
          </a:xfrm>
          <a:prstGeom prst="rect">
            <a:avLst/>
          </a:prstGeom>
        </p:spPr>
      </p:pic>
    </p:spTree>
    <p:extLst>
      <p:ext uri="{BB962C8B-B14F-4D97-AF65-F5344CB8AC3E}">
        <p14:creationId xmlns:p14="http://schemas.microsoft.com/office/powerpoint/2010/main" val="151611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6AFA3-7BB9-4818-A0CC-FE52E142437B}"/>
              </a:ext>
            </a:extLst>
          </p:cNvPr>
          <p:cNvPicPr>
            <a:picLocks noChangeAspect="1"/>
          </p:cNvPicPr>
          <p:nvPr/>
        </p:nvPicPr>
        <p:blipFill>
          <a:blip r:embed="rId3"/>
          <a:stretch>
            <a:fillRect/>
          </a:stretch>
        </p:blipFill>
        <p:spPr>
          <a:xfrm>
            <a:off x="356734" y="3666007"/>
            <a:ext cx="3071082" cy="2111895"/>
          </a:xfrm>
          <a:prstGeom prst="rect">
            <a:avLst/>
          </a:prstGeom>
        </p:spPr>
      </p:pic>
      <p:pic>
        <p:nvPicPr>
          <p:cNvPr id="5" name="Picture 4">
            <a:extLst>
              <a:ext uri="{FF2B5EF4-FFF2-40B4-BE49-F238E27FC236}">
                <a16:creationId xmlns:a16="http://schemas.microsoft.com/office/drawing/2014/main" id="{D8337577-0483-430B-A6D0-745003C93FF3}"/>
              </a:ext>
            </a:extLst>
          </p:cNvPr>
          <p:cNvPicPr>
            <a:picLocks noChangeAspect="1"/>
          </p:cNvPicPr>
          <p:nvPr/>
        </p:nvPicPr>
        <p:blipFill>
          <a:blip r:embed="rId4"/>
          <a:stretch>
            <a:fillRect/>
          </a:stretch>
        </p:blipFill>
        <p:spPr>
          <a:xfrm>
            <a:off x="544747" y="2315849"/>
            <a:ext cx="504895" cy="1200318"/>
          </a:xfrm>
          <a:prstGeom prst="rect">
            <a:avLst/>
          </a:prstGeom>
        </p:spPr>
      </p:pic>
      <p:pic>
        <p:nvPicPr>
          <p:cNvPr id="7" name="Picture 6">
            <a:extLst>
              <a:ext uri="{FF2B5EF4-FFF2-40B4-BE49-F238E27FC236}">
                <a16:creationId xmlns:a16="http://schemas.microsoft.com/office/drawing/2014/main" id="{FE107168-6DC7-4DB9-B7A1-827D1E5393FD}"/>
              </a:ext>
            </a:extLst>
          </p:cNvPr>
          <p:cNvPicPr>
            <a:picLocks noChangeAspect="1"/>
          </p:cNvPicPr>
          <p:nvPr/>
        </p:nvPicPr>
        <p:blipFill>
          <a:blip r:embed="rId5"/>
          <a:stretch>
            <a:fillRect/>
          </a:stretch>
        </p:blipFill>
        <p:spPr>
          <a:xfrm>
            <a:off x="1471661" y="2724052"/>
            <a:ext cx="914528" cy="704948"/>
          </a:xfrm>
          <a:prstGeom prst="rect">
            <a:avLst/>
          </a:prstGeom>
        </p:spPr>
      </p:pic>
      <p:pic>
        <p:nvPicPr>
          <p:cNvPr id="9" name="Picture 8">
            <a:extLst>
              <a:ext uri="{FF2B5EF4-FFF2-40B4-BE49-F238E27FC236}">
                <a16:creationId xmlns:a16="http://schemas.microsoft.com/office/drawing/2014/main" id="{378C7E2E-BAF9-4622-AA30-9AC21D1959B5}"/>
              </a:ext>
            </a:extLst>
          </p:cNvPr>
          <p:cNvPicPr>
            <a:picLocks noChangeAspect="1"/>
          </p:cNvPicPr>
          <p:nvPr/>
        </p:nvPicPr>
        <p:blipFill>
          <a:blip r:embed="rId6"/>
          <a:stretch>
            <a:fillRect/>
          </a:stretch>
        </p:blipFill>
        <p:spPr>
          <a:xfrm>
            <a:off x="2545114" y="2629142"/>
            <a:ext cx="990738" cy="866896"/>
          </a:xfrm>
          <a:prstGeom prst="rect">
            <a:avLst/>
          </a:prstGeom>
        </p:spPr>
      </p:pic>
      <p:sp>
        <p:nvSpPr>
          <p:cNvPr id="2" name="TextBox 1">
            <a:extLst>
              <a:ext uri="{FF2B5EF4-FFF2-40B4-BE49-F238E27FC236}">
                <a16:creationId xmlns:a16="http://schemas.microsoft.com/office/drawing/2014/main" id="{931F7CAF-AA88-4022-ABE1-AFDB023446D0}"/>
              </a:ext>
            </a:extLst>
          </p:cNvPr>
          <p:cNvSpPr txBox="1"/>
          <p:nvPr/>
        </p:nvSpPr>
        <p:spPr>
          <a:xfrm>
            <a:off x="4082110" y="1971386"/>
            <a:ext cx="6007517" cy="433965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What did the stunt woman do?</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What force made her speed up as she fell?</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What do you need to know, to calculate the speed of the fall?</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If you are high up, what does this give gravity time to do?</a:t>
            </a:r>
          </a:p>
          <a:p>
            <a:endParaRPr lang="en-GB" sz="1200" dirty="0">
              <a:latin typeface="Arial" panose="020B06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454DA689-3360-4003-BACF-A7FD05B0D515}"/>
              </a:ext>
            </a:extLst>
          </p:cNvPr>
          <p:cNvCxnSpPr>
            <a:cxnSpLocks/>
          </p:cNvCxnSpPr>
          <p:nvPr/>
        </p:nvCxnSpPr>
        <p:spPr>
          <a:xfrm>
            <a:off x="4082110" y="2635573"/>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5F296FE-63FF-4C5C-8BFB-BDFD360A41ED}"/>
              </a:ext>
            </a:extLst>
          </p:cNvPr>
          <p:cNvCxnSpPr>
            <a:cxnSpLocks/>
          </p:cNvCxnSpPr>
          <p:nvPr/>
        </p:nvCxnSpPr>
        <p:spPr>
          <a:xfrm>
            <a:off x="4082110" y="3209078"/>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14609F7-A867-4079-8F43-A249F3E883F8}"/>
              </a:ext>
            </a:extLst>
          </p:cNvPr>
          <p:cNvCxnSpPr>
            <a:cxnSpLocks/>
          </p:cNvCxnSpPr>
          <p:nvPr/>
        </p:nvCxnSpPr>
        <p:spPr>
          <a:xfrm>
            <a:off x="4082110" y="3956545"/>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81B67F-7981-4690-ABD1-F86EB442EBD2}"/>
              </a:ext>
            </a:extLst>
          </p:cNvPr>
          <p:cNvCxnSpPr>
            <a:cxnSpLocks/>
          </p:cNvCxnSpPr>
          <p:nvPr/>
        </p:nvCxnSpPr>
        <p:spPr>
          <a:xfrm>
            <a:off x="4082110" y="5037878"/>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0BB97F7-B84C-4DD9-9DC2-30A04ECCAD36}"/>
              </a:ext>
            </a:extLst>
          </p:cNvPr>
          <p:cNvCxnSpPr>
            <a:cxnSpLocks/>
          </p:cNvCxnSpPr>
          <p:nvPr/>
        </p:nvCxnSpPr>
        <p:spPr>
          <a:xfrm>
            <a:off x="4082110" y="5683573"/>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2ABB6FD-820B-411A-933D-58288DB91833}"/>
              </a:ext>
            </a:extLst>
          </p:cNvPr>
          <p:cNvCxnSpPr>
            <a:cxnSpLocks/>
          </p:cNvCxnSpPr>
          <p:nvPr/>
        </p:nvCxnSpPr>
        <p:spPr>
          <a:xfrm>
            <a:off x="4082110" y="6610005"/>
            <a:ext cx="7299764"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Star: 5 Points 17">
            <a:extLst>
              <a:ext uri="{FF2B5EF4-FFF2-40B4-BE49-F238E27FC236}">
                <a16:creationId xmlns:a16="http://schemas.microsoft.com/office/drawing/2014/main" id="{775A2A32-A5EE-4672-A245-6B2B6FCC2841}"/>
              </a:ext>
            </a:extLst>
          </p:cNvPr>
          <p:cNvSpPr/>
          <p:nvPr/>
        </p:nvSpPr>
        <p:spPr>
          <a:xfrm>
            <a:off x="134967" y="1381318"/>
            <a:ext cx="221767" cy="264695"/>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AAC609B4-A4D9-4C8B-9382-B28754D7AB4C}"/>
              </a:ext>
            </a:extLst>
          </p:cNvPr>
          <p:cNvSpPr txBox="1"/>
          <p:nvPr/>
        </p:nvSpPr>
        <p:spPr>
          <a:xfrm>
            <a:off x="245851" y="87713"/>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endPar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sp>
        <p:nvSpPr>
          <p:cNvPr id="4" name="TextBox 3">
            <a:extLst>
              <a:ext uri="{FF2B5EF4-FFF2-40B4-BE49-F238E27FC236}">
                <a16:creationId xmlns:a16="http://schemas.microsoft.com/office/drawing/2014/main" id="{0B46D3CB-51E9-4FEE-A169-F704A6DF1E73}"/>
              </a:ext>
            </a:extLst>
          </p:cNvPr>
          <p:cNvSpPr txBox="1"/>
          <p:nvPr/>
        </p:nvSpPr>
        <p:spPr>
          <a:xfrm>
            <a:off x="4082110" y="87713"/>
            <a:ext cx="7864039" cy="646331"/>
          </a:xfrm>
          <a:prstGeom prst="rect">
            <a:avLst/>
          </a:prstGeom>
          <a:noFill/>
        </p:spPr>
        <p:txBody>
          <a:bodyPr wrap="square" rtlCol="0">
            <a:spAutoFit/>
          </a:bodyPr>
          <a:lstStyle/>
          <a:p>
            <a:r>
              <a:rPr lang="en-GB" dirty="0">
                <a:solidFill>
                  <a:srgbClr val="FF0000"/>
                </a:solidFill>
              </a:rPr>
              <a:t>You will need this worksheet, for this lesson.  Please do not complete until you have watched the clip, which you will see later in this presentation.</a:t>
            </a:r>
          </a:p>
        </p:txBody>
      </p:sp>
    </p:spTree>
    <p:extLst>
      <p:ext uri="{BB962C8B-B14F-4D97-AF65-F5344CB8AC3E}">
        <p14:creationId xmlns:p14="http://schemas.microsoft.com/office/powerpoint/2010/main" val="1568252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CB0D3A8-2182-4B00-950C-17CD0CDC1572}"/>
              </a:ext>
            </a:extLst>
          </p:cNvPr>
          <p:cNvSpPr txBox="1"/>
          <p:nvPr/>
        </p:nvSpPr>
        <p:spPr>
          <a:xfrm>
            <a:off x="-38081" y="1931638"/>
            <a:ext cx="10103556" cy="276999"/>
          </a:xfrm>
          <a:prstGeom prst="rect">
            <a:avLst/>
          </a:prstGeom>
          <a:noFill/>
        </p:spPr>
        <p:txBody>
          <a:bodyPr wrap="square">
            <a:spAutoFit/>
          </a:bodyPr>
          <a:lstStyle/>
          <a:p>
            <a:pPr marL="114935">
              <a:spcBef>
                <a:spcPts val="600"/>
              </a:spcBef>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Illustrative fair-test – How does the surface area of a piece of paper affect how quickly it falls?</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1" name="Table 11">
            <a:extLst>
              <a:ext uri="{FF2B5EF4-FFF2-40B4-BE49-F238E27FC236}">
                <a16:creationId xmlns:a16="http://schemas.microsoft.com/office/drawing/2014/main" id="{10412D30-0BA6-463E-BC4A-16ABCB10C947}"/>
              </a:ext>
            </a:extLst>
          </p:cNvPr>
          <p:cNvGraphicFramePr>
            <a:graphicFrameLocks noGrp="1"/>
          </p:cNvGraphicFramePr>
          <p:nvPr/>
        </p:nvGraphicFramePr>
        <p:xfrm>
          <a:off x="162467" y="2233686"/>
          <a:ext cx="8128000" cy="27432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1439412726"/>
                    </a:ext>
                  </a:extLst>
                </a:gridCol>
                <a:gridCol w="2032000">
                  <a:extLst>
                    <a:ext uri="{9D8B030D-6E8A-4147-A177-3AD203B41FA5}">
                      <a16:colId xmlns:a16="http://schemas.microsoft.com/office/drawing/2014/main" val="2516345393"/>
                    </a:ext>
                  </a:extLst>
                </a:gridCol>
                <a:gridCol w="2032000">
                  <a:extLst>
                    <a:ext uri="{9D8B030D-6E8A-4147-A177-3AD203B41FA5}">
                      <a16:colId xmlns:a16="http://schemas.microsoft.com/office/drawing/2014/main" val="2453287137"/>
                    </a:ext>
                  </a:extLst>
                </a:gridCol>
                <a:gridCol w="2032000">
                  <a:extLst>
                    <a:ext uri="{9D8B030D-6E8A-4147-A177-3AD203B41FA5}">
                      <a16:colId xmlns:a16="http://schemas.microsoft.com/office/drawing/2014/main" val="4119814467"/>
                    </a:ext>
                  </a:extLst>
                </a:gridCol>
              </a:tblGrid>
              <a:tr h="370840">
                <a:tc>
                  <a:txBody>
                    <a:bodyPr/>
                    <a:lstStyle/>
                    <a:p>
                      <a:endParaRPr lang="en-GB" sz="1200" dirty="0"/>
                    </a:p>
                    <a:p>
                      <a:r>
                        <a:rPr lang="en-GB" sz="1200" dirty="0"/>
                        <a:t>Surface Area</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1</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2</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47798423"/>
                  </a:ext>
                </a:extLst>
              </a:tr>
              <a:tr h="370840">
                <a:tc>
                  <a:txBody>
                    <a:bodyPr/>
                    <a:lstStyle/>
                    <a:p>
                      <a:endParaRPr lang="en-GB" sz="1200" dirty="0"/>
                    </a:p>
                    <a:p>
                      <a:endParaRPr lang="en-GB" sz="1200" dirty="0"/>
                    </a:p>
                    <a:p>
                      <a:r>
                        <a:rPr lang="en-GB" sz="1200" dirty="0"/>
                        <a:t>                crunched up</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7066183"/>
                  </a:ext>
                </a:extLst>
              </a:tr>
              <a:tr h="370840">
                <a:tc>
                  <a:txBody>
                    <a:bodyPr/>
                    <a:lstStyle/>
                    <a:p>
                      <a:endParaRPr lang="en-GB" sz="1200" dirty="0"/>
                    </a:p>
                    <a:p>
                      <a:endParaRPr lang="en-GB" sz="1200" dirty="0"/>
                    </a:p>
                    <a:p>
                      <a:r>
                        <a:rPr lang="en-GB" sz="1200" dirty="0"/>
                        <a:t>                                      flat</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2543965"/>
                  </a:ext>
                </a:extLst>
              </a:tr>
              <a:tr h="370840">
                <a:tc>
                  <a:txBody>
                    <a:bodyPr/>
                    <a:lstStyle/>
                    <a:p>
                      <a:endParaRPr lang="en-GB" sz="1200" dirty="0"/>
                    </a:p>
                    <a:p>
                      <a:r>
                        <a:rPr lang="en-GB" sz="1200" dirty="0"/>
                        <a:t>                         folded</a:t>
                      </a:r>
                    </a:p>
                    <a:p>
                      <a:endParaRPr lang="en-GB" sz="1200" dirty="0"/>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4146616"/>
                  </a:ext>
                </a:extLst>
              </a:tr>
            </a:tbl>
          </a:graphicData>
        </a:graphic>
      </p:graphicFrame>
      <p:pic>
        <p:nvPicPr>
          <p:cNvPr id="12" name="Picture 11">
            <a:extLst>
              <a:ext uri="{FF2B5EF4-FFF2-40B4-BE49-F238E27FC236}">
                <a16:creationId xmlns:a16="http://schemas.microsoft.com/office/drawing/2014/main" id="{AA0AF5EA-6E5F-463C-B628-CFBCA9EEA250}"/>
              </a:ext>
            </a:extLst>
          </p:cNvPr>
          <p:cNvPicPr>
            <a:picLocks noChangeAspect="1"/>
          </p:cNvPicPr>
          <p:nvPr/>
        </p:nvPicPr>
        <p:blipFill>
          <a:blip r:embed="rId3"/>
          <a:stretch>
            <a:fillRect/>
          </a:stretch>
        </p:blipFill>
        <p:spPr>
          <a:xfrm>
            <a:off x="306637" y="2933233"/>
            <a:ext cx="520465" cy="557808"/>
          </a:xfrm>
          <a:prstGeom prst="rect">
            <a:avLst/>
          </a:prstGeom>
        </p:spPr>
      </p:pic>
      <p:pic>
        <p:nvPicPr>
          <p:cNvPr id="14" name="Picture 2" descr="How To Correctly Print On Folding Paper. - Burris Computer Forms">
            <a:hlinkClick r:id="rId4"/>
            <a:extLst>
              <a:ext uri="{FF2B5EF4-FFF2-40B4-BE49-F238E27FC236}">
                <a16:creationId xmlns:a16="http://schemas.microsoft.com/office/drawing/2014/main" id="{774640C1-FC71-42AF-B14D-A3B5753162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637" y="3588239"/>
            <a:ext cx="854750" cy="4820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medium confidence">
            <a:extLst>
              <a:ext uri="{FF2B5EF4-FFF2-40B4-BE49-F238E27FC236}">
                <a16:creationId xmlns:a16="http://schemas.microsoft.com/office/drawing/2014/main" id="{425E5871-325F-4E7B-B8C5-2588169D7C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964" y="4206822"/>
            <a:ext cx="799519" cy="633526"/>
          </a:xfrm>
          <a:prstGeom prst="rect">
            <a:avLst/>
          </a:prstGeom>
        </p:spPr>
      </p:pic>
      <p:sp>
        <p:nvSpPr>
          <p:cNvPr id="13" name="Star: 5 Points 12">
            <a:extLst>
              <a:ext uri="{FF2B5EF4-FFF2-40B4-BE49-F238E27FC236}">
                <a16:creationId xmlns:a16="http://schemas.microsoft.com/office/drawing/2014/main" id="{67F50688-9EAE-49AB-9644-C684C2227C7A}"/>
              </a:ext>
            </a:extLst>
          </p:cNvPr>
          <p:cNvSpPr/>
          <p:nvPr/>
        </p:nvSpPr>
        <p:spPr>
          <a:xfrm>
            <a:off x="227964" y="1040350"/>
            <a:ext cx="227964" cy="276999"/>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113A42-AAD5-44A1-B619-7EFDAA13F015}"/>
              </a:ext>
            </a:extLst>
          </p:cNvPr>
          <p:cNvSpPr txBox="1"/>
          <p:nvPr/>
        </p:nvSpPr>
        <p:spPr>
          <a:xfrm>
            <a:off x="276449" y="146526"/>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sp>
        <p:nvSpPr>
          <p:cNvPr id="10" name="TextBox 9">
            <a:extLst>
              <a:ext uri="{FF2B5EF4-FFF2-40B4-BE49-F238E27FC236}">
                <a16:creationId xmlns:a16="http://schemas.microsoft.com/office/drawing/2014/main" id="{389590D5-F048-498D-9BC8-E4B36BF4B416}"/>
              </a:ext>
            </a:extLst>
          </p:cNvPr>
          <p:cNvSpPr txBox="1"/>
          <p:nvPr/>
        </p:nvSpPr>
        <p:spPr>
          <a:xfrm>
            <a:off x="2201436" y="5513955"/>
            <a:ext cx="7864039" cy="646331"/>
          </a:xfrm>
          <a:prstGeom prst="rect">
            <a:avLst/>
          </a:prstGeom>
          <a:noFill/>
        </p:spPr>
        <p:txBody>
          <a:bodyPr wrap="square" rtlCol="0">
            <a:spAutoFit/>
          </a:bodyPr>
          <a:lstStyle/>
          <a:p>
            <a:r>
              <a:rPr lang="en-GB" dirty="0">
                <a:solidFill>
                  <a:srgbClr val="FF0000"/>
                </a:solidFill>
              </a:rPr>
              <a:t>You will need this worksheet, for this lesson.  Please do not complete until you have read or listened to the whole presentation.</a:t>
            </a:r>
          </a:p>
        </p:txBody>
      </p:sp>
    </p:spTree>
    <p:extLst>
      <p:ext uri="{BB962C8B-B14F-4D97-AF65-F5344CB8AC3E}">
        <p14:creationId xmlns:p14="http://schemas.microsoft.com/office/powerpoint/2010/main" val="3982489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corded Sound">
            <a:hlinkClick r:id="" action="ppaction://media"/>
            <a:extLst>
              <a:ext uri="{FF2B5EF4-FFF2-40B4-BE49-F238E27FC236}">
                <a16:creationId xmlns:a16="http://schemas.microsoft.com/office/drawing/2014/main" id="{614A9000-8319-452F-81F5-3829E3CEF9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97151" y="189431"/>
            <a:ext cx="609600" cy="609600"/>
          </a:xfrm>
          <a:prstGeom prst="rect">
            <a:avLst/>
          </a:prstGeom>
        </p:spPr>
      </p:pic>
      <p:pic>
        <p:nvPicPr>
          <p:cNvPr id="4" name="Picture 3">
            <a:extLst>
              <a:ext uri="{FF2B5EF4-FFF2-40B4-BE49-F238E27FC236}">
                <a16:creationId xmlns:a16="http://schemas.microsoft.com/office/drawing/2014/main" id="{E21F8B64-B182-43A4-B461-F4188676B87E}"/>
              </a:ext>
            </a:extLst>
          </p:cNvPr>
          <p:cNvPicPr>
            <a:picLocks noChangeAspect="1"/>
          </p:cNvPicPr>
          <p:nvPr/>
        </p:nvPicPr>
        <p:blipFill>
          <a:blip r:embed="rId6"/>
          <a:stretch>
            <a:fillRect/>
          </a:stretch>
        </p:blipFill>
        <p:spPr>
          <a:xfrm>
            <a:off x="0" y="0"/>
            <a:ext cx="5240173" cy="3747719"/>
          </a:xfrm>
          <a:prstGeom prst="rect">
            <a:avLst/>
          </a:prstGeom>
        </p:spPr>
      </p:pic>
      <p:pic>
        <p:nvPicPr>
          <p:cNvPr id="7" name="Picture 6">
            <a:extLst>
              <a:ext uri="{FF2B5EF4-FFF2-40B4-BE49-F238E27FC236}">
                <a16:creationId xmlns:a16="http://schemas.microsoft.com/office/drawing/2014/main" id="{F4FDE25F-2EF7-43E6-840F-BCF921993004}"/>
              </a:ext>
            </a:extLst>
          </p:cNvPr>
          <p:cNvPicPr>
            <a:picLocks noChangeAspect="1"/>
          </p:cNvPicPr>
          <p:nvPr/>
        </p:nvPicPr>
        <p:blipFill>
          <a:blip r:embed="rId7"/>
          <a:stretch>
            <a:fillRect/>
          </a:stretch>
        </p:blipFill>
        <p:spPr>
          <a:xfrm rot="5400000">
            <a:off x="5449663" y="989386"/>
            <a:ext cx="6479135" cy="4879226"/>
          </a:xfrm>
          <a:prstGeom prst="rect">
            <a:avLst/>
          </a:prstGeom>
        </p:spPr>
      </p:pic>
      <p:pic>
        <p:nvPicPr>
          <p:cNvPr id="11" name="Picture 10">
            <a:extLst>
              <a:ext uri="{FF2B5EF4-FFF2-40B4-BE49-F238E27FC236}">
                <a16:creationId xmlns:a16="http://schemas.microsoft.com/office/drawing/2014/main" id="{301D81DB-FCD3-4215-B944-1C6A8E237AA5}"/>
              </a:ext>
            </a:extLst>
          </p:cNvPr>
          <p:cNvPicPr>
            <a:picLocks noChangeAspect="1"/>
          </p:cNvPicPr>
          <p:nvPr/>
        </p:nvPicPr>
        <p:blipFill>
          <a:blip r:embed="rId8"/>
          <a:stretch>
            <a:fillRect/>
          </a:stretch>
        </p:blipFill>
        <p:spPr>
          <a:xfrm>
            <a:off x="1254242" y="3747719"/>
            <a:ext cx="2258979" cy="2982326"/>
          </a:xfrm>
          <a:prstGeom prst="rect">
            <a:avLst/>
          </a:prstGeom>
        </p:spPr>
      </p:pic>
    </p:spTree>
    <p:extLst>
      <p:ext uri="{BB962C8B-B14F-4D97-AF65-F5344CB8AC3E}">
        <p14:creationId xmlns:p14="http://schemas.microsoft.com/office/powerpoint/2010/main" val="194907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0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D79E9F-0A44-4DED-A2A5-9FDC73195273}"/>
              </a:ext>
            </a:extLst>
          </p:cNvPr>
          <p:cNvSpPr>
            <a:spLocks noGrp="1"/>
          </p:cNvSpPr>
          <p:nvPr>
            <p:ph type="title"/>
          </p:nvPr>
        </p:nvSpPr>
        <p:spPr/>
        <p:txBody>
          <a:bodyPr/>
          <a:lstStyle/>
          <a:p>
            <a:r>
              <a:rPr lang="en-GB" dirty="0"/>
              <a:t>Who discovered gravity?</a:t>
            </a:r>
          </a:p>
        </p:txBody>
      </p:sp>
      <p:pic>
        <p:nvPicPr>
          <p:cNvPr id="1033" name="Picture 9" descr="Isaac Newton - Wikipedia">
            <a:extLst>
              <a:ext uri="{FF2B5EF4-FFF2-40B4-BE49-F238E27FC236}">
                <a16:creationId xmlns:a16="http://schemas.microsoft.com/office/drawing/2014/main" id="{6ABADBAB-4B3C-4AF4-8DB8-91CCA3DC42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6585" y="1468137"/>
            <a:ext cx="2190750" cy="2664426"/>
          </a:xfrm>
          <a:prstGeom prst="rect">
            <a:avLst/>
          </a:prstGeom>
          <a:noFill/>
          <a:extLst>
            <a:ext uri="{909E8E84-426E-40DD-AFC4-6F175D3DCCD1}">
              <a14:hiddenFill xmlns:a14="http://schemas.microsoft.com/office/drawing/2010/main">
                <a:solidFill>
                  <a:srgbClr val="FFFFFF"/>
                </a:solidFill>
              </a14:hiddenFill>
            </a:ext>
          </a:extLst>
        </p:spPr>
      </p:pic>
      <p:pic>
        <p:nvPicPr>
          <p:cNvPr id="11" name="Recorded Sound">
            <a:hlinkClick r:id="" action="ppaction://media"/>
            <a:extLst>
              <a:ext uri="{FF2B5EF4-FFF2-40B4-BE49-F238E27FC236}">
                <a16:creationId xmlns:a16="http://schemas.microsoft.com/office/drawing/2014/main" id="{97B1EA22-B36C-4451-A15D-B4627A76607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05925" y="723106"/>
            <a:ext cx="609600" cy="609600"/>
          </a:xfrm>
          <a:prstGeom prst="rect">
            <a:avLst/>
          </a:prstGeom>
        </p:spPr>
      </p:pic>
    </p:spTree>
    <p:extLst>
      <p:ext uri="{BB962C8B-B14F-4D97-AF65-F5344CB8AC3E}">
        <p14:creationId xmlns:p14="http://schemas.microsoft.com/office/powerpoint/2010/main" val="309649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54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A5F30-636E-4616-BBB1-8968F439CDD9}"/>
              </a:ext>
            </a:extLst>
          </p:cNvPr>
          <p:cNvSpPr>
            <a:spLocks noGrp="1"/>
          </p:cNvSpPr>
          <p:nvPr>
            <p:ph type="title"/>
          </p:nvPr>
        </p:nvSpPr>
        <p:spPr/>
        <p:txBody>
          <a:bodyPr/>
          <a:lstStyle/>
          <a:p>
            <a:r>
              <a:rPr lang="en-GB" dirty="0"/>
              <a:t>Why is gravity important?</a:t>
            </a:r>
          </a:p>
        </p:txBody>
      </p:sp>
      <p:pic>
        <p:nvPicPr>
          <p:cNvPr id="3" name="Picture 2">
            <a:extLst>
              <a:ext uri="{FF2B5EF4-FFF2-40B4-BE49-F238E27FC236}">
                <a16:creationId xmlns:a16="http://schemas.microsoft.com/office/drawing/2014/main" id="{EA1BA296-F2B4-4D34-AEB9-32109CF7B930}"/>
              </a:ext>
            </a:extLst>
          </p:cNvPr>
          <p:cNvPicPr>
            <a:picLocks noChangeAspect="1"/>
          </p:cNvPicPr>
          <p:nvPr/>
        </p:nvPicPr>
        <p:blipFill>
          <a:blip r:embed="rId5"/>
          <a:stretch>
            <a:fillRect/>
          </a:stretch>
        </p:blipFill>
        <p:spPr>
          <a:xfrm>
            <a:off x="1699846" y="1690688"/>
            <a:ext cx="2257792" cy="1761077"/>
          </a:xfrm>
          <a:prstGeom prst="rect">
            <a:avLst/>
          </a:prstGeom>
        </p:spPr>
      </p:pic>
      <p:pic>
        <p:nvPicPr>
          <p:cNvPr id="6" name="Recorded Sound">
            <a:hlinkClick r:id="" action="ppaction://media"/>
            <a:extLst>
              <a:ext uri="{FF2B5EF4-FFF2-40B4-BE49-F238E27FC236}">
                <a16:creationId xmlns:a16="http://schemas.microsoft.com/office/drawing/2014/main" id="{56B69A71-DDE2-4C65-B1F7-C9312EA2A0B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82554" y="1385888"/>
            <a:ext cx="609600" cy="609600"/>
          </a:xfrm>
          <a:prstGeom prst="rect">
            <a:avLst/>
          </a:prstGeom>
        </p:spPr>
      </p:pic>
    </p:spTree>
    <p:extLst>
      <p:ext uri="{BB962C8B-B14F-4D97-AF65-F5344CB8AC3E}">
        <p14:creationId xmlns:p14="http://schemas.microsoft.com/office/powerpoint/2010/main" val="31486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1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785FD-E526-408B-92DC-3A268810573B}"/>
              </a:ext>
            </a:extLst>
          </p:cNvPr>
          <p:cNvSpPr>
            <a:spLocks noGrp="1"/>
          </p:cNvSpPr>
          <p:nvPr>
            <p:ph type="title"/>
          </p:nvPr>
        </p:nvSpPr>
        <p:spPr/>
        <p:txBody>
          <a:bodyPr/>
          <a:lstStyle/>
          <a:p>
            <a:r>
              <a:rPr lang="en-GB" dirty="0"/>
              <a:t>Facts About Gravity</a:t>
            </a:r>
          </a:p>
        </p:txBody>
      </p:sp>
      <p:pic>
        <p:nvPicPr>
          <p:cNvPr id="5" name="Recorded Sound">
            <a:hlinkClick r:id="" action="ppaction://media"/>
            <a:extLst>
              <a:ext uri="{FF2B5EF4-FFF2-40B4-BE49-F238E27FC236}">
                <a16:creationId xmlns:a16="http://schemas.microsoft.com/office/drawing/2014/main" id="{A517741F-FCA8-4121-B7A7-CD94ACBDD7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05913" y="1027906"/>
            <a:ext cx="609600" cy="609600"/>
          </a:xfrm>
          <a:prstGeom prst="rect">
            <a:avLst/>
          </a:prstGeom>
        </p:spPr>
      </p:pic>
    </p:spTree>
    <p:extLst>
      <p:ext uri="{BB962C8B-B14F-4D97-AF65-F5344CB8AC3E}">
        <p14:creationId xmlns:p14="http://schemas.microsoft.com/office/powerpoint/2010/main" val="1829659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82FE-B15D-43FF-9071-180F55F136A8}"/>
              </a:ext>
            </a:extLst>
          </p:cNvPr>
          <p:cNvSpPr>
            <a:spLocks noGrp="1"/>
          </p:cNvSpPr>
          <p:nvPr>
            <p:ph type="title"/>
          </p:nvPr>
        </p:nvSpPr>
        <p:spPr/>
        <p:txBody>
          <a:bodyPr/>
          <a:lstStyle/>
          <a:p>
            <a:r>
              <a:rPr lang="en-GB" dirty="0"/>
              <a:t>Gravity in Action</a:t>
            </a:r>
          </a:p>
        </p:txBody>
      </p:sp>
      <p:sp>
        <p:nvSpPr>
          <p:cNvPr id="4" name="TextBox 3">
            <a:extLst>
              <a:ext uri="{FF2B5EF4-FFF2-40B4-BE49-F238E27FC236}">
                <a16:creationId xmlns:a16="http://schemas.microsoft.com/office/drawing/2014/main" id="{39BE46A6-E9DD-4CE9-8BEC-52B6C7D26F7E}"/>
              </a:ext>
            </a:extLst>
          </p:cNvPr>
          <p:cNvSpPr txBox="1"/>
          <p:nvPr/>
        </p:nvSpPr>
        <p:spPr>
          <a:xfrm>
            <a:off x="1001628" y="1872734"/>
            <a:ext cx="6093994" cy="369332"/>
          </a:xfrm>
          <a:prstGeom prst="rect">
            <a:avLst/>
          </a:prstGeom>
          <a:noFill/>
        </p:spPr>
        <p:txBody>
          <a:bodyPr wrap="square">
            <a:spAutoFit/>
          </a:bodyPr>
          <a:lstStyle/>
          <a:p>
            <a:r>
              <a:rPr lang="en-GB" dirty="0">
                <a:hlinkClick r:id="rId3"/>
              </a:rPr>
              <a:t>https://www.bbc.co.uk/bitesize/clips/zvqd7ty</a:t>
            </a:r>
            <a:endParaRPr lang="en-GB" dirty="0"/>
          </a:p>
        </p:txBody>
      </p:sp>
    </p:spTree>
    <p:extLst>
      <p:ext uri="{BB962C8B-B14F-4D97-AF65-F5344CB8AC3E}">
        <p14:creationId xmlns:p14="http://schemas.microsoft.com/office/powerpoint/2010/main" val="42106948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6AFA3-7BB9-4818-A0CC-FE52E142437B}"/>
              </a:ext>
            </a:extLst>
          </p:cNvPr>
          <p:cNvPicPr>
            <a:picLocks noChangeAspect="1"/>
          </p:cNvPicPr>
          <p:nvPr/>
        </p:nvPicPr>
        <p:blipFill>
          <a:blip r:embed="rId3"/>
          <a:stretch>
            <a:fillRect/>
          </a:stretch>
        </p:blipFill>
        <p:spPr>
          <a:xfrm>
            <a:off x="356734" y="3666007"/>
            <a:ext cx="3071082" cy="2111895"/>
          </a:xfrm>
          <a:prstGeom prst="rect">
            <a:avLst/>
          </a:prstGeom>
        </p:spPr>
      </p:pic>
      <p:pic>
        <p:nvPicPr>
          <p:cNvPr id="5" name="Picture 4">
            <a:extLst>
              <a:ext uri="{FF2B5EF4-FFF2-40B4-BE49-F238E27FC236}">
                <a16:creationId xmlns:a16="http://schemas.microsoft.com/office/drawing/2014/main" id="{D8337577-0483-430B-A6D0-745003C93FF3}"/>
              </a:ext>
            </a:extLst>
          </p:cNvPr>
          <p:cNvPicPr>
            <a:picLocks noChangeAspect="1"/>
          </p:cNvPicPr>
          <p:nvPr/>
        </p:nvPicPr>
        <p:blipFill>
          <a:blip r:embed="rId4"/>
          <a:stretch>
            <a:fillRect/>
          </a:stretch>
        </p:blipFill>
        <p:spPr>
          <a:xfrm>
            <a:off x="544747" y="2315849"/>
            <a:ext cx="504895" cy="1200318"/>
          </a:xfrm>
          <a:prstGeom prst="rect">
            <a:avLst/>
          </a:prstGeom>
        </p:spPr>
      </p:pic>
      <p:pic>
        <p:nvPicPr>
          <p:cNvPr id="7" name="Picture 6">
            <a:extLst>
              <a:ext uri="{FF2B5EF4-FFF2-40B4-BE49-F238E27FC236}">
                <a16:creationId xmlns:a16="http://schemas.microsoft.com/office/drawing/2014/main" id="{FE107168-6DC7-4DB9-B7A1-827D1E5393FD}"/>
              </a:ext>
            </a:extLst>
          </p:cNvPr>
          <p:cNvPicPr>
            <a:picLocks noChangeAspect="1"/>
          </p:cNvPicPr>
          <p:nvPr/>
        </p:nvPicPr>
        <p:blipFill>
          <a:blip r:embed="rId5"/>
          <a:stretch>
            <a:fillRect/>
          </a:stretch>
        </p:blipFill>
        <p:spPr>
          <a:xfrm>
            <a:off x="1471661" y="2724052"/>
            <a:ext cx="914528" cy="704948"/>
          </a:xfrm>
          <a:prstGeom prst="rect">
            <a:avLst/>
          </a:prstGeom>
        </p:spPr>
      </p:pic>
      <p:pic>
        <p:nvPicPr>
          <p:cNvPr id="9" name="Picture 8">
            <a:extLst>
              <a:ext uri="{FF2B5EF4-FFF2-40B4-BE49-F238E27FC236}">
                <a16:creationId xmlns:a16="http://schemas.microsoft.com/office/drawing/2014/main" id="{378C7E2E-BAF9-4622-AA30-9AC21D1959B5}"/>
              </a:ext>
            </a:extLst>
          </p:cNvPr>
          <p:cNvPicPr>
            <a:picLocks noChangeAspect="1"/>
          </p:cNvPicPr>
          <p:nvPr/>
        </p:nvPicPr>
        <p:blipFill>
          <a:blip r:embed="rId6"/>
          <a:stretch>
            <a:fillRect/>
          </a:stretch>
        </p:blipFill>
        <p:spPr>
          <a:xfrm>
            <a:off x="2545114" y="2629142"/>
            <a:ext cx="990738" cy="866896"/>
          </a:xfrm>
          <a:prstGeom prst="rect">
            <a:avLst/>
          </a:prstGeom>
        </p:spPr>
      </p:pic>
      <p:sp>
        <p:nvSpPr>
          <p:cNvPr id="2" name="TextBox 1">
            <a:extLst>
              <a:ext uri="{FF2B5EF4-FFF2-40B4-BE49-F238E27FC236}">
                <a16:creationId xmlns:a16="http://schemas.microsoft.com/office/drawing/2014/main" id="{931F7CAF-AA88-4022-ABE1-AFDB023446D0}"/>
              </a:ext>
            </a:extLst>
          </p:cNvPr>
          <p:cNvSpPr txBox="1"/>
          <p:nvPr/>
        </p:nvSpPr>
        <p:spPr>
          <a:xfrm>
            <a:off x="4082110" y="1971386"/>
            <a:ext cx="6007517" cy="433965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What did the stunt woman do?</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What force made her speed up as she fell?</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What do you need to know, to calculate the speed of the fall?</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If you are high up, what does this give gravity time to do?</a:t>
            </a:r>
          </a:p>
          <a:p>
            <a:endParaRPr lang="en-GB" sz="1200" dirty="0">
              <a:latin typeface="Arial" panose="020B06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454DA689-3360-4003-BACF-A7FD05B0D515}"/>
              </a:ext>
            </a:extLst>
          </p:cNvPr>
          <p:cNvCxnSpPr>
            <a:cxnSpLocks/>
          </p:cNvCxnSpPr>
          <p:nvPr/>
        </p:nvCxnSpPr>
        <p:spPr>
          <a:xfrm>
            <a:off x="4082110" y="2635573"/>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5F296FE-63FF-4C5C-8BFB-BDFD360A41ED}"/>
              </a:ext>
            </a:extLst>
          </p:cNvPr>
          <p:cNvCxnSpPr>
            <a:cxnSpLocks/>
          </p:cNvCxnSpPr>
          <p:nvPr/>
        </p:nvCxnSpPr>
        <p:spPr>
          <a:xfrm>
            <a:off x="4082110" y="3209078"/>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14609F7-A867-4079-8F43-A249F3E883F8}"/>
              </a:ext>
            </a:extLst>
          </p:cNvPr>
          <p:cNvCxnSpPr>
            <a:cxnSpLocks/>
          </p:cNvCxnSpPr>
          <p:nvPr/>
        </p:nvCxnSpPr>
        <p:spPr>
          <a:xfrm>
            <a:off x="4082110" y="3956545"/>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81B67F-7981-4690-ABD1-F86EB442EBD2}"/>
              </a:ext>
            </a:extLst>
          </p:cNvPr>
          <p:cNvCxnSpPr>
            <a:cxnSpLocks/>
          </p:cNvCxnSpPr>
          <p:nvPr/>
        </p:nvCxnSpPr>
        <p:spPr>
          <a:xfrm>
            <a:off x="4082110" y="5037878"/>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0BB97F7-B84C-4DD9-9DC2-30A04ECCAD36}"/>
              </a:ext>
            </a:extLst>
          </p:cNvPr>
          <p:cNvCxnSpPr>
            <a:cxnSpLocks/>
          </p:cNvCxnSpPr>
          <p:nvPr/>
        </p:nvCxnSpPr>
        <p:spPr>
          <a:xfrm>
            <a:off x="4082110" y="5683573"/>
            <a:ext cx="711929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2ABB6FD-820B-411A-933D-58288DB91833}"/>
              </a:ext>
            </a:extLst>
          </p:cNvPr>
          <p:cNvCxnSpPr>
            <a:cxnSpLocks/>
          </p:cNvCxnSpPr>
          <p:nvPr/>
        </p:nvCxnSpPr>
        <p:spPr>
          <a:xfrm>
            <a:off x="4082110" y="6610005"/>
            <a:ext cx="7299764"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Star: 5 Points 17">
            <a:extLst>
              <a:ext uri="{FF2B5EF4-FFF2-40B4-BE49-F238E27FC236}">
                <a16:creationId xmlns:a16="http://schemas.microsoft.com/office/drawing/2014/main" id="{775A2A32-A5EE-4672-A245-6B2B6FCC2841}"/>
              </a:ext>
            </a:extLst>
          </p:cNvPr>
          <p:cNvSpPr/>
          <p:nvPr/>
        </p:nvSpPr>
        <p:spPr>
          <a:xfrm>
            <a:off x="134967" y="1381318"/>
            <a:ext cx="221767" cy="264695"/>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AAC609B4-A4D9-4C8B-9382-B28754D7AB4C}"/>
              </a:ext>
            </a:extLst>
          </p:cNvPr>
          <p:cNvSpPr txBox="1"/>
          <p:nvPr/>
        </p:nvSpPr>
        <p:spPr>
          <a:xfrm>
            <a:off x="245851" y="87713"/>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endPar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spTree>
    <p:extLst>
      <p:ext uri="{BB962C8B-B14F-4D97-AF65-F5344CB8AC3E}">
        <p14:creationId xmlns:p14="http://schemas.microsoft.com/office/powerpoint/2010/main" val="27084072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EFAC5E-6FB4-4721-8123-3EB3ADFA4B6E}"/>
              </a:ext>
            </a:extLst>
          </p:cNvPr>
          <p:cNvPicPr>
            <a:picLocks noChangeAspect="1"/>
          </p:cNvPicPr>
          <p:nvPr/>
        </p:nvPicPr>
        <p:blipFill>
          <a:blip r:embed="rId5"/>
          <a:stretch>
            <a:fillRect/>
          </a:stretch>
        </p:blipFill>
        <p:spPr>
          <a:xfrm>
            <a:off x="1018961" y="2104996"/>
            <a:ext cx="1595651" cy="1706978"/>
          </a:xfrm>
          <a:prstGeom prst="rect">
            <a:avLst/>
          </a:prstGeom>
        </p:spPr>
      </p:pic>
      <p:pic>
        <p:nvPicPr>
          <p:cNvPr id="4" name="Picture 3">
            <a:extLst>
              <a:ext uri="{FF2B5EF4-FFF2-40B4-BE49-F238E27FC236}">
                <a16:creationId xmlns:a16="http://schemas.microsoft.com/office/drawing/2014/main" id="{3A29250E-3FC6-4EDE-A66C-477D6A0CD93D}"/>
              </a:ext>
            </a:extLst>
          </p:cNvPr>
          <p:cNvPicPr>
            <a:picLocks noChangeAspect="1"/>
          </p:cNvPicPr>
          <p:nvPr/>
        </p:nvPicPr>
        <p:blipFill>
          <a:blip r:embed="rId6"/>
          <a:stretch>
            <a:fillRect/>
          </a:stretch>
        </p:blipFill>
        <p:spPr>
          <a:xfrm>
            <a:off x="3985999" y="2456914"/>
            <a:ext cx="2088869" cy="1170359"/>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0723F2AF-BC70-47B9-A3AA-1EDF560CC5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28902" y="2406121"/>
            <a:ext cx="1800861" cy="1426973"/>
          </a:xfrm>
          <a:prstGeom prst="rect">
            <a:avLst/>
          </a:prstGeom>
        </p:spPr>
      </p:pic>
      <p:pic>
        <p:nvPicPr>
          <p:cNvPr id="9" name="Recorded Sound">
            <a:hlinkClick r:id="" action="ppaction://media"/>
            <a:extLst>
              <a:ext uri="{FF2B5EF4-FFF2-40B4-BE49-F238E27FC236}">
                <a16:creationId xmlns:a16="http://schemas.microsoft.com/office/drawing/2014/main" id="{AA116F6B-7FD6-438C-A08F-45E28E7EF16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177463" y="1152525"/>
            <a:ext cx="609600" cy="609600"/>
          </a:xfrm>
          <a:prstGeom prst="rect">
            <a:avLst/>
          </a:prstGeom>
        </p:spPr>
      </p:pic>
    </p:spTree>
    <p:extLst>
      <p:ext uri="{BB962C8B-B14F-4D97-AF65-F5344CB8AC3E}">
        <p14:creationId xmlns:p14="http://schemas.microsoft.com/office/powerpoint/2010/main" val="1175878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09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76E90-C9D5-454E-BD28-72D7CE95051D}"/>
              </a:ext>
            </a:extLst>
          </p:cNvPr>
          <p:cNvSpPr>
            <a:spLocks noGrp="1"/>
          </p:cNvSpPr>
          <p:nvPr>
            <p:ph type="title"/>
          </p:nvPr>
        </p:nvSpPr>
        <p:spPr>
          <a:xfrm>
            <a:off x="693821" y="1303588"/>
            <a:ext cx="10515600" cy="1325563"/>
          </a:xfrm>
        </p:spPr>
        <p:txBody>
          <a:bodyPr>
            <a:normAutofit fontScale="90000"/>
          </a:bodyPr>
          <a:lstStyle/>
          <a:p>
            <a:br>
              <a:rPr lang="en-GB" dirty="0"/>
            </a:br>
            <a:br>
              <a:rPr lang="en-GB" dirty="0"/>
            </a:br>
            <a:br>
              <a:rPr lang="en-GB" dirty="0"/>
            </a:br>
            <a:endParaRPr lang="en-GB" dirty="0"/>
          </a:p>
        </p:txBody>
      </p:sp>
      <p:pic>
        <p:nvPicPr>
          <p:cNvPr id="4" name="Picture 3">
            <a:extLst>
              <a:ext uri="{FF2B5EF4-FFF2-40B4-BE49-F238E27FC236}">
                <a16:creationId xmlns:a16="http://schemas.microsoft.com/office/drawing/2014/main" id="{4BB284A9-1457-435A-892B-1670A2A75C00}"/>
              </a:ext>
            </a:extLst>
          </p:cNvPr>
          <p:cNvPicPr>
            <a:picLocks noChangeAspect="1"/>
          </p:cNvPicPr>
          <p:nvPr/>
        </p:nvPicPr>
        <p:blipFill>
          <a:blip r:embed="rId5"/>
          <a:stretch>
            <a:fillRect/>
          </a:stretch>
        </p:blipFill>
        <p:spPr>
          <a:xfrm>
            <a:off x="2465886" y="852988"/>
            <a:ext cx="5098594" cy="3819024"/>
          </a:xfrm>
          <a:prstGeom prst="rect">
            <a:avLst/>
          </a:prstGeom>
        </p:spPr>
      </p:pic>
      <p:pic>
        <p:nvPicPr>
          <p:cNvPr id="8" name="Recorded Sound">
            <a:hlinkClick r:id="" action="ppaction://media"/>
            <a:extLst>
              <a:ext uri="{FF2B5EF4-FFF2-40B4-BE49-F238E27FC236}">
                <a16:creationId xmlns:a16="http://schemas.microsoft.com/office/drawing/2014/main" id="{8D34543C-C275-4EC9-A914-C843BCD3DBB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03207" y="1181100"/>
            <a:ext cx="609600" cy="609600"/>
          </a:xfrm>
          <a:prstGeom prst="rect">
            <a:avLst/>
          </a:prstGeom>
        </p:spPr>
      </p:pic>
    </p:spTree>
    <p:extLst>
      <p:ext uri="{BB962C8B-B14F-4D97-AF65-F5344CB8AC3E}">
        <p14:creationId xmlns:p14="http://schemas.microsoft.com/office/powerpoint/2010/main" val="327525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8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CB0D3A8-2182-4B00-950C-17CD0CDC1572}"/>
              </a:ext>
            </a:extLst>
          </p:cNvPr>
          <p:cNvSpPr txBox="1"/>
          <p:nvPr/>
        </p:nvSpPr>
        <p:spPr>
          <a:xfrm>
            <a:off x="-38081" y="1931638"/>
            <a:ext cx="10103556" cy="276999"/>
          </a:xfrm>
          <a:prstGeom prst="rect">
            <a:avLst/>
          </a:prstGeom>
          <a:noFill/>
        </p:spPr>
        <p:txBody>
          <a:bodyPr wrap="square">
            <a:spAutoFit/>
          </a:bodyPr>
          <a:lstStyle/>
          <a:p>
            <a:pPr marL="114935">
              <a:spcBef>
                <a:spcPts val="600"/>
              </a:spcBef>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Illustrative fair-test – How does the surface area of a piece of paper affect how quickly it falls?</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1" name="Table 11">
            <a:extLst>
              <a:ext uri="{FF2B5EF4-FFF2-40B4-BE49-F238E27FC236}">
                <a16:creationId xmlns:a16="http://schemas.microsoft.com/office/drawing/2014/main" id="{10412D30-0BA6-463E-BC4A-16ABCB10C947}"/>
              </a:ext>
            </a:extLst>
          </p:cNvPr>
          <p:cNvGraphicFramePr>
            <a:graphicFrameLocks noGrp="1"/>
          </p:cNvGraphicFramePr>
          <p:nvPr>
            <p:extLst>
              <p:ext uri="{D42A27DB-BD31-4B8C-83A1-F6EECF244321}">
                <p14:modId xmlns:p14="http://schemas.microsoft.com/office/powerpoint/2010/main" val="1599464814"/>
              </p:ext>
            </p:extLst>
          </p:nvPr>
        </p:nvGraphicFramePr>
        <p:xfrm>
          <a:off x="162467" y="2233686"/>
          <a:ext cx="8128000" cy="27432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1439412726"/>
                    </a:ext>
                  </a:extLst>
                </a:gridCol>
                <a:gridCol w="2032000">
                  <a:extLst>
                    <a:ext uri="{9D8B030D-6E8A-4147-A177-3AD203B41FA5}">
                      <a16:colId xmlns:a16="http://schemas.microsoft.com/office/drawing/2014/main" val="2516345393"/>
                    </a:ext>
                  </a:extLst>
                </a:gridCol>
                <a:gridCol w="2032000">
                  <a:extLst>
                    <a:ext uri="{9D8B030D-6E8A-4147-A177-3AD203B41FA5}">
                      <a16:colId xmlns:a16="http://schemas.microsoft.com/office/drawing/2014/main" val="2453287137"/>
                    </a:ext>
                  </a:extLst>
                </a:gridCol>
                <a:gridCol w="2032000">
                  <a:extLst>
                    <a:ext uri="{9D8B030D-6E8A-4147-A177-3AD203B41FA5}">
                      <a16:colId xmlns:a16="http://schemas.microsoft.com/office/drawing/2014/main" val="4119814467"/>
                    </a:ext>
                  </a:extLst>
                </a:gridCol>
              </a:tblGrid>
              <a:tr h="370840">
                <a:tc>
                  <a:txBody>
                    <a:bodyPr/>
                    <a:lstStyle/>
                    <a:p>
                      <a:endParaRPr lang="en-GB" sz="1200" dirty="0"/>
                    </a:p>
                    <a:p>
                      <a:r>
                        <a:rPr lang="en-GB" sz="1200" dirty="0"/>
                        <a:t>Surface Area</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1</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2</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47798423"/>
                  </a:ext>
                </a:extLst>
              </a:tr>
              <a:tr h="370840">
                <a:tc>
                  <a:txBody>
                    <a:bodyPr/>
                    <a:lstStyle/>
                    <a:p>
                      <a:endParaRPr lang="en-GB" sz="1200" dirty="0"/>
                    </a:p>
                    <a:p>
                      <a:endParaRPr lang="en-GB" sz="1200" dirty="0"/>
                    </a:p>
                    <a:p>
                      <a:r>
                        <a:rPr lang="en-GB" sz="1200" dirty="0"/>
                        <a:t>                  crunched up</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7066183"/>
                  </a:ext>
                </a:extLst>
              </a:tr>
              <a:tr h="370840">
                <a:tc>
                  <a:txBody>
                    <a:bodyPr/>
                    <a:lstStyle/>
                    <a:p>
                      <a:endParaRPr lang="en-GB" sz="1200" dirty="0"/>
                    </a:p>
                    <a:p>
                      <a:endParaRPr lang="en-GB" sz="1200" dirty="0"/>
                    </a:p>
                    <a:p>
                      <a:r>
                        <a:rPr lang="en-GB" sz="1200" dirty="0"/>
                        <a:t>                                      flat</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2543965"/>
                  </a:ext>
                </a:extLst>
              </a:tr>
              <a:tr h="370840">
                <a:tc>
                  <a:txBody>
                    <a:bodyPr/>
                    <a:lstStyle/>
                    <a:p>
                      <a:endParaRPr lang="en-GB" sz="1200" dirty="0"/>
                    </a:p>
                    <a:p>
                      <a:r>
                        <a:rPr lang="en-GB" sz="1200" dirty="0"/>
                        <a:t>                         folded</a:t>
                      </a:r>
                    </a:p>
                    <a:p>
                      <a:endParaRPr lang="en-GB" sz="1200" dirty="0"/>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4146616"/>
                  </a:ext>
                </a:extLst>
              </a:tr>
            </a:tbl>
          </a:graphicData>
        </a:graphic>
      </p:graphicFrame>
      <p:pic>
        <p:nvPicPr>
          <p:cNvPr id="12" name="Picture 11">
            <a:extLst>
              <a:ext uri="{FF2B5EF4-FFF2-40B4-BE49-F238E27FC236}">
                <a16:creationId xmlns:a16="http://schemas.microsoft.com/office/drawing/2014/main" id="{AA0AF5EA-6E5F-463C-B628-CFBCA9EEA250}"/>
              </a:ext>
            </a:extLst>
          </p:cNvPr>
          <p:cNvPicPr>
            <a:picLocks noChangeAspect="1"/>
          </p:cNvPicPr>
          <p:nvPr/>
        </p:nvPicPr>
        <p:blipFill>
          <a:blip r:embed="rId5"/>
          <a:stretch>
            <a:fillRect/>
          </a:stretch>
        </p:blipFill>
        <p:spPr>
          <a:xfrm>
            <a:off x="306637" y="2933233"/>
            <a:ext cx="520465" cy="557808"/>
          </a:xfrm>
          <a:prstGeom prst="rect">
            <a:avLst/>
          </a:prstGeom>
        </p:spPr>
      </p:pic>
      <p:pic>
        <p:nvPicPr>
          <p:cNvPr id="14" name="Picture 2" descr="How To Correctly Print On Folding Paper. - Burris Computer Forms">
            <a:hlinkClick r:id="rId6"/>
            <a:extLst>
              <a:ext uri="{FF2B5EF4-FFF2-40B4-BE49-F238E27FC236}">
                <a16:creationId xmlns:a16="http://schemas.microsoft.com/office/drawing/2014/main" id="{774640C1-FC71-42AF-B14D-A3B5753162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637" y="3588239"/>
            <a:ext cx="854750" cy="4820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medium confidence">
            <a:extLst>
              <a:ext uri="{FF2B5EF4-FFF2-40B4-BE49-F238E27FC236}">
                <a16:creationId xmlns:a16="http://schemas.microsoft.com/office/drawing/2014/main" id="{425E5871-325F-4E7B-B8C5-2588169D7C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7964" y="4206822"/>
            <a:ext cx="799519" cy="633526"/>
          </a:xfrm>
          <a:prstGeom prst="rect">
            <a:avLst/>
          </a:prstGeom>
        </p:spPr>
      </p:pic>
      <p:sp>
        <p:nvSpPr>
          <p:cNvPr id="13" name="Star: 5 Points 12">
            <a:extLst>
              <a:ext uri="{FF2B5EF4-FFF2-40B4-BE49-F238E27FC236}">
                <a16:creationId xmlns:a16="http://schemas.microsoft.com/office/drawing/2014/main" id="{67F50688-9EAE-49AB-9644-C684C2227C7A}"/>
              </a:ext>
            </a:extLst>
          </p:cNvPr>
          <p:cNvSpPr/>
          <p:nvPr/>
        </p:nvSpPr>
        <p:spPr>
          <a:xfrm>
            <a:off x="227964" y="1040350"/>
            <a:ext cx="227964" cy="276999"/>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113A42-AAD5-44A1-B619-7EFDAA13F015}"/>
              </a:ext>
            </a:extLst>
          </p:cNvPr>
          <p:cNvSpPr txBox="1"/>
          <p:nvPr/>
        </p:nvSpPr>
        <p:spPr>
          <a:xfrm>
            <a:off x="276449" y="146526"/>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pic>
        <p:nvPicPr>
          <p:cNvPr id="3" name="Recorded Sound">
            <a:hlinkClick r:id="" action="ppaction://media"/>
            <a:extLst>
              <a:ext uri="{FF2B5EF4-FFF2-40B4-BE49-F238E27FC236}">
                <a16:creationId xmlns:a16="http://schemas.microsoft.com/office/drawing/2014/main" id="{AAC01BF6-6063-4DC8-B5B9-4E06769B33D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715900" y="1178849"/>
            <a:ext cx="609600" cy="609600"/>
          </a:xfrm>
          <a:prstGeom prst="rect">
            <a:avLst/>
          </a:prstGeom>
        </p:spPr>
      </p:pic>
    </p:spTree>
    <p:extLst>
      <p:ext uri="{BB962C8B-B14F-4D97-AF65-F5344CB8AC3E}">
        <p14:creationId xmlns:p14="http://schemas.microsoft.com/office/powerpoint/2010/main" val="290888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4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A6547-F79B-4951-8778-F263C0814397}"/>
              </a:ext>
            </a:extLst>
          </p:cNvPr>
          <p:cNvSpPr>
            <a:spLocks noGrp="1"/>
          </p:cNvSpPr>
          <p:nvPr>
            <p:ph type="title"/>
          </p:nvPr>
        </p:nvSpPr>
        <p:spPr/>
        <p:txBody>
          <a:bodyPr/>
          <a:lstStyle/>
          <a:p>
            <a:r>
              <a:rPr lang="en-GB" dirty="0"/>
              <a:t>Why bother repeating?</a:t>
            </a:r>
          </a:p>
        </p:txBody>
      </p:sp>
      <p:sp>
        <p:nvSpPr>
          <p:cNvPr id="4" name="TextBox 3">
            <a:extLst>
              <a:ext uri="{FF2B5EF4-FFF2-40B4-BE49-F238E27FC236}">
                <a16:creationId xmlns:a16="http://schemas.microsoft.com/office/drawing/2014/main" id="{1D77EB69-12A7-437B-8B48-CF09E872DE41}"/>
              </a:ext>
            </a:extLst>
          </p:cNvPr>
          <p:cNvSpPr txBox="1"/>
          <p:nvPr/>
        </p:nvSpPr>
        <p:spPr>
          <a:xfrm>
            <a:off x="489284" y="1721018"/>
            <a:ext cx="6093618" cy="4662815"/>
          </a:xfrm>
          <a:prstGeom prst="rect">
            <a:avLst/>
          </a:prstGeom>
          <a:noFill/>
        </p:spPr>
        <p:txBody>
          <a:bodyPr wrap="square">
            <a:spAutoFit/>
          </a:bodyPr>
          <a:lstStyle/>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the first reading might not be right</a:t>
            </a:r>
            <a:endParaRPr lang="en-GB" sz="1200" dirty="0">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readings can be different</a:t>
            </a:r>
            <a:endParaRPr lang="en-GB" sz="1200" dirty="0">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things might be a little different, so we will need an average</a:t>
            </a:r>
            <a:endParaRPr lang="en-GB" sz="1200" dirty="0">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we need to check our results</a:t>
            </a:r>
            <a:endParaRPr lang="en-GB" sz="1200" dirty="0">
              <a:effectLst/>
              <a:latin typeface="Arial" panose="020B0604020202020204" pitchFamily="34" charset="0"/>
              <a:ea typeface="Times New Roman" panose="02020603050405020304" pitchFamily="18" charset="0"/>
            </a:endParaRPr>
          </a:p>
          <a:p>
            <a:pPr marL="285750" indent="-285750">
              <a:buFont typeface="Arial" panose="020B0604020202020204" pitchFamily="34" charset="0"/>
              <a:buChar char="•"/>
            </a:pP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GB" dirty="0">
              <a:latin typeface="Calibri" panose="020F050202020403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Because we need more evidence</a:t>
            </a:r>
            <a:endParaRPr lang="en-GB" dirty="0"/>
          </a:p>
        </p:txBody>
      </p:sp>
      <p:sp>
        <p:nvSpPr>
          <p:cNvPr id="6" name="TextBox 5">
            <a:extLst>
              <a:ext uri="{FF2B5EF4-FFF2-40B4-BE49-F238E27FC236}">
                <a16:creationId xmlns:a16="http://schemas.microsoft.com/office/drawing/2014/main" id="{69932B4D-1E98-4522-82C7-D1DBFF59ED75}"/>
              </a:ext>
            </a:extLst>
          </p:cNvPr>
          <p:cNvSpPr txBox="1"/>
          <p:nvPr/>
        </p:nvSpPr>
        <p:spPr>
          <a:xfrm>
            <a:off x="7137734" y="1566918"/>
            <a:ext cx="6093994" cy="2846933"/>
          </a:xfrm>
          <a:prstGeom prst="rect">
            <a:avLst/>
          </a:prstGeom>
          <a:noFill/>
        </p:spPr>
        <p:txBody>
          <a:bodyPr wrap="square">
            <a:spAutoFit/>
          </a:bodyPr>
          <a:lstStyle/>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we need to make the test fair</a:t>
            </a:r>
            <a:endParaRPr lang="en-GB" sz="1200" dirty="0">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we need to measure accurately</a:t>
            </a:r>
            <a:endParaRPr lang="en-GB" sz="1200" dirty="0">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effectLst/>
                <a:latin typeface="Calibri" panose="020F0502020204030204" pitchFamily="34" charset="0"/>
                <a:ea typeface="Times New Roman" panose="02020603050405020304" pitchFamily="18" charset="0"/>
                <a:cs typeface="Arial" panose="020B0604020202020204" pitchFamily="34" charset="0"/>
              </a:rPr>
              <a:t>Because we need to all have a go</a:t>
            </a:r>
            <a:endParaRPr lang="en-GB" sz="1200" dirty="0">
              <a:effectLst/>
              <a:latin typeface="Arial" panose="020B0604020202020204" pitchFamily="34" charset="0"/>
              <a:ea typeface="Times New Roman" panose="02020603050405020304" pitchFamily="18" charset="0"/>
            </a:endParaRPr>
          </a:p>
        </p:txBody>
      </p:sp>
      <p:pic>
        <p:nvPicPr>
          <p:cNvPr id="3" name="Recorded Sound">
            <a:hlinkClick r:id="" action="ppaction://media"/>
            <a:extLst>
              <a:ext uri="{FF2B5EF4-FFF2-40B4-BE49-F238E27FC236}">
                <a16:creationId xmlns:a16="http://schemas.microsoft.com/office/drawing/2014/main" id="{9DBB5A15-0914-4FAD-9B00-09015076CC3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05775" y="5615644"/>
            <a:ext cx="609600" cy="609600"/>
          </a:xfrm>
          <a:prstGeom prst="rect">
            <a:avLst/>
          </a:prstGeom>
        </p:spPr>
      </p:pic>
    </p:spTree>
    <p:extLst>
      <p:ext uri="{BB962C8B-B14F-4D97-AF65-F5344CB8AC3E}">
        <p14:creationId xmlns:p14="http://schemas.microsoft.com/office/powerpoint/2010/main" val="182358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5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A6547-F79B-4951-8778-F263C0814397}"/>
              </a:ext>
            </a:extLst>
          </p:cNvPr>
          <p:cNvSpPr>
            <a:spLocks noGrp="1"/>
          </p:cNvSpPr>
          <p:nvPr>
            <p:ph type="title"/>
          </p:nvPr>
        </p:nvSpPr>
        <p:spPr/>
        <p:txBody>
          <a:bodyPr/>
          <a:lstStyle/>
          <a:p>
            <a:r>
              <a:rPr lang="en-GB" dirty="0"/>
              <a:t>Why bother repeating?</a:t>
            </a:r>
          </a:p>
        </p:txBody>
      </p:sp>
      <p:sp>
        <p:nvSpPr>
          <p:cNvPr id="4" name="TextBox 3">
            <a:extLst>
              <a:ext uri="{FF2B5EF4-FFF2-40B4-BE49-F238E27FC236}">
                <a16:creationId xmlns:a16="http://schemas.microsoft.com/office/drawing/2014/main" id="{1D77EB69-12A7-437B-8B48-CF09E872DE41}"/>
              </a:ext>
            </a:extLst>
          </p:cNvPr>
          <p:cNvSpPr txBox="1"/>
          <p:nvPr/>
        </p:nvSpPr>
        <p:spPr>
          <a:xfrm>
            <a:off x="489284" y="1721018"/>
            <a:ext cx="6093618" cy="4662815"/>
          </a:xfrm>
          <a:prstGeom prst="rect">
            <a:avLst/>
          </a:prstGeom>
          <a:noFill/>
        </p:spPr>
        <p:txBody>
          <a:bodyPr wrap="square">
            <a:spAutoFit/>
          </a:bodyPr>
          <a:lstStyle/>
          <a:p>
            <a:pPr marL="342900" lvl="0" indent="-342900">
              <a:spcBef>
                <a:spcPts val="600"/>
              </a:spcBef>
              <a:spcAft>
                <a:spcPts val="0"/>
              </a:spcAft>
              <a:buFont typeface="Symbol" panose="05050102010706020507" pitchFamily="18" charset="2"/>
              <a:buChar char=""/>
              <a:tabLst>
                <a:tab pos="457200" algn="l"/>
              </a:tabLst>
            </a:pPr>
            <a:r>
              <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rPr>
              <a:t>Because the first reading might not be right</a:t>
            </a:r>
            <a:endParaRPr lang="en-GB" sz="1200" dirty="0">
              <a:solidFill>
                <a:schemeClr val="accent6"/>
              </a:solidFill>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rPr>
              <a:t>Because readings can be different</a:t>
            </a:r>
            <a:endParaRPr lang="en-GB" sz="1200" dirty="0">
              <a:solidFill>
                <a:schemeClr val="accent6"/>
              </a:solidFill>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rPr>
              <a:t>Because things might be a little different, so we will need an average</a:t>
            </a:r>
            <a:endParaRPr lang="en-GB" sz="1200" dirty="0">
              <a:solidFill>
                <a:schemeClr val="accent6"/>
              </a:solidFill>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solidFill>
                  <a:schemeClr val="accent6"/>
                </a:solidFill>
                <a:effectLst/>
                <a:latin typeface="Calibri" panose="020F0502020204030204" pitchFamily="34" charset="0"/>
                <a:ea typeface="Times New Roman" panose="02020603050405020304" pitchFamily="18" charset="0"/>
                <a:cs typeface="Arial" panose="020B0604020202020204" pitchFamily="34" charset="0"/>
              </a:rPr>
              <a:t>Because we need to check our results</a:t>
            </a:r>
            <a:endParaRPr lang="en-GB" sz="1200" dirty="0">
              <a:solidFill>
                <a:schemeClr val="accent6"/>
              </a:solidFill>
              <a:effectLst/>
              <a:latin typeface="Arial" panose="020B0604020202020204" pitchFamily="34" charset="0"/>
              <a:ea typeface="Times New Roman" panose="02020603050405020304" pitchFamily="18" charset="0"/>
            </a:endParaRPr>
          </a:p>
          <a:p>
            <a:pPr marL="285750" indent="-285750">
              <a:buFont typeface="Arial" panose="020B0604020202020204" pitchFamily="34" charset="0"/>
              <a:buChar char="•"/>
            </a:pPr>
            <a:endParaRPr lang="en-GB" sz="1800" dirty="0">
              <a:solidFill>
                <a:schemeClr val="accent6"/>
              </a:solidFill>
              <a:effectLst/>
              <a:latin typeface="Calibri" panose="020F050202020403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GB" dirty="0">
              <a:solidFill>
                <a:schemeClr val="accent6"/>
              </a:solidFill>
              <a:latin typeface="Calibri" panose="020F0502020204030204" pitchFamily="34" charset="0"/>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1800" dirty="0">
                <a:solidFill>
                  <a:schemeClr val="accent6"/>
                </a:solidFill>
                <a:effectLst/>
                <a:latin typeface="Calibri" panose="020F0502020204030204" pitchFamily="34" charset="0"/>
                <a:ea typeface="Times New Roman" panose="02020603050405020304" pitchFamily="18" charset="0"/>
                <a:cs typeface="Times New Roman" panose="02020603050405020304" pitchFamily="18" charset="0"/>
              </a:rPr>
              <a:t>Because we need more evidence</a:t>
            </a:r>
            <a:endParaRPr lang="en-GB" dirty="0">
              <a:solidFill>
                <a:schemeClr val="accent6"/>
              </a:solidFill>
            </a:endParaRPr>
          </a:p>
        </p:txBody>
      </p:sp>
      <p:sp>
        <p:nvSpPr>
          <p:cNvPr id="6" name="TextBox 5">
            <a:extLst>
              <a:ext uri="{FF2B5EF4-FFF2-40B4-BE49-F238E27FC236}">
                <a16:creationId xmlns:a16="http://schemas.microsoft.com/office/drawing/2014/main" id="{69932B4D-1E98-4522-82C7-D1DBFF59ED75}"/>
              </a:ext>
            </a:extLst>
          </p:cNvPr>
          <p:cNvSpPr txBox="1"/>
          <p:nvPr/>
        </p:nvSpPr>
        <p:spPr>
          <a:xfrm>
            <a:off x="7137734" y="1566918"/>
            <a:ext cx="6093994" cy="2846933"/>
          </a:xfrm>
          <a:prstGeom prst="rect">
            <a:avLst/>
          </a:prstGeom>
          <a:noFill/>
        </p:spPr>
        <p:txBody>
          <a:bodyPr wrap="square">
            <a:spAutoFit/>
          </a:bodyPr>
          <a:lstStyle/>
          <a:p>
            <a:pPr marL="342900" lvl="0" indent="-342900">
              <a:spcBef>
                <a:spcPts val="600"/>
              </a:spcBef>
              <a:spcAft>
                <a:spcPts val="0"/>
              </a:spcAft>
              <a:buFont typeface="Symbol" panose="05050102010706020507" pitchFamily="18" charset="2"/>
              <a:buChar char=""/>
              <a:tabLst>
                <a:tab pos="457200" algn="l"/>
              </a:tabLst>
            </a:pPr>
            <a:r>
              <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rPr>
              <a:t>Because we need to make the test fair</a:t>
            </a:r>
            <a:endParaRPr lang="en-GB" sz="1200" dirty="0">
              <a:solidFill>
                <a:srgbClr val="7030A0"/>
              </a:solidFill>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dirty="0">
              <a:solidFill>
                <a:srgbClr val="7030A0"/>
              </a:solidFill>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rPr>
              <a:t>Because we need to measure accurately</a:t>
            </a:r>
            <a:endParaRPr lang="en-GB" sz="1200" dirty="0">
              <a:solidFill>
                <a:srgbClr val="7030A0"/>
              </a:solidFill>
              <a:effectLst/>
              <a:latin typeface="Arial" panose="020B0604020202020204" pitchFamily="34" charset="0"/>
              <a:ea typeface="Times New Roman" panose="02020603050405020304" pitchFamily="18"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dirty="0">
              <a:solidFill>
                <a:srgbClr val="7030A0"/>
              </a:solidFill>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endPar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endParaRPr>
          </a:p>
          <a:p>
            <a:pPr marL="342900" lvl="0" indent="-342900">
              <a:spcBef>
                <a:spcPts val="600"/>
              </a:spcBef>
              <a:spcAft>
                <a:spcPts val="0"/>
              </a:spcAft>
              <a:buFont typeface="Symbol" panose="05050102010706020507" pitchFamily="18" charset="2"/>
              <a:buChar char=""/>
              <a:tabLst>
                <a:tab pos="457200" algn="l"/>
              </a:tabLst>
            </a:pPr>
            <a:r>
              <a:rPr lang="en-GB" sz="1800" dirty="0">
                <a:solidFill>
                  <a:srgbClr val="7030A0"/>
                </a:solidFill>
                <a:effectLst/>
                <a:latin typeface="Calibri" panose="020F0502020204030204" pitchFamily="34" charset="0"/>
                <a:ea typeface="Times New Roman" panose="02020603050405020304" pitchFamily="18" charset="0"/>
                <a:cs typeface="Arial" panose="020B0604020202020204" pitchFamily="34" charset="0"/>
              </a:rPr>
              <a:t>Because we need to all have a go</a:t>
            </a:r>
            <a:endParaRPr lang="en-GB" sz="1200" dirty="0">
              <a:solidFill>
                <a:srgbClr val="7030A0"/>
              </a:solidFill>
              <a:effectLst/>
              <a:latin typeface="Arial" panose="020B0604020202020204" pitchFamily="34" charset="0"/>
              <a:ea typeface="Times New Roman" panose="02020603050405020304" pitchFamily="18" charset="0"/>
            </a:endParaRPr>
          </a:p>
        </p:txBody>
      </p:sp>
      <p:pic>
        <p:nvPicPr>
          <p:cNvPr id="3" name="Recorded Sound">
            <a:hlinkClick r:id="" action="ppaction://media"/>
            <a:extLst>
              <a:ext uri="{FF2B5EF4-FFF2-40B4-BE49-F238E27FC236}">
                <a16:creationId xmlns:a16="http://schemas.microsoft.com/office/drawing/2014/main" id="{67055A4D-CBE2-4771-956C-59B60CBCC6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077325" y="365125"/>
            <a:ext cx="609600" cy="609600"/>
          </a:xfrm>
          <a:prstGeom prst="rect">
            <a:avLst/>
          </a:prstGeom>
        </p:spPr>
      </p:pic>
    </p:spTree>
    <p:extLst>
      <p:ext uri="{BB962C8B-B14F-4D97-AF65-F5344CB8AC3E}">
        <p14:creationId xmlns:p14="http://schemas.microsoft.com/office/powerpoint/2010/main" val="198649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0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67CD6-CBB8-47DA-975C-EC4811826E62}"/>
              </a:ext>
            </a:extLst>
          </p:cNvPr>
          <p:cNvSpPr>
            <a:spLocks noGrp="1"/>
          </p:cNvSpPr>
          <p:nvPr>
            <p:ph type="title"/>
          </p:nvPr>
        </p:nvSpPr>
        <p:spPr>
          <a:xfrm>
            <a:off x="695325" y="1608137"/>
            <a:ext cx="10515600" cy="1325563"/>
          </a:xfrm>
        </p:spPr>
        <p:txBody>
          <a:bodyPr>
            <a:normAutofit fontScale="90000"/>
          </a:bodyPr>
          <a:lstStyle/>
          <a:p>
            <a:r>
              <a:rPr lang="en-GB" dirty="0"/>
              <a:t>Time to investigate.</a:t>
            </a:r>
            <a:br>
              <a:rPr lang="en-GB" dirty="0"/>
            </a:br>
            <a:br>
              <a:rPr lang="en-GB" dirty="0"/>
            </a:br>
            <a:endParaRPr lang="en-GB" dirty="0"/>
          </a:p>
        </p:txBody>
      </p:sp>
      <p:pic>
        <p:nvPicPr>
          <p:cNvPr id="3" name="Recorded Sound">
            <a:hlinkClick r:id="" action="ppaction://media"/>
            <a:extLst>
              <a:ext uri="{FF2B5EF4-FFF2-40B4-BE49-F238E27FC236}">
                <a16:creationId xmlns:a16="http://schemas.microsoft.com/office/drawing/2014/main" id="{1193A665-0A4B-4FF2-89BC-EEE2BB4066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34387" y="1303337"/>
            <a:ext cx="609600" cy="609600"/>
          </a:xfrm>
          <a:prstGeom prst="rect">
            <a:avLst/>
          </a:prstGeom>
        </p:spPr>
      </p:pic>
    </p:spTree>
    <p:extLst>
      <p:ext uri="{BB962C8B-B14F-4D97-AF65-F5344CB8AC3E}">
        <p14:creationId xmlns:p14="http://schemas.microsoft.com/office/powerpoint/2010/main" val="229679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6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1180</Words>
  <Application>Microsoft Office PowerPoint</Application>
  <PresentationFormat>Widescreen</PresentationFormat>
  <Paragraphs>219</Paragraphs>
  <Slides>16</Slides>
  <Notes>16</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Symbol</vt:lpstr>
      <vt:lpstr>Office Theme</vt:lpstr>
      <vt:lpstr>Tuesday 5th January 2021  English and Science – lesson 2</vt:lpstr>
      <vt:lpstr>You will need   Three pieces of paper   2 worksheets either printed or on the computer ready for you to type on after this lesson.</vt:lpstr>
      <vt:lpstr>PowerPoint Presentation</vt:lpstr>
      <vt:lpstr>PowerPoint Presentation</vt:lpstr>
      <vt:lpstr>PowerPoint Presentation</vt:lpstr>
      <vt:lpstr>Who discovered gravity?</vt:lpstr>
      <vt:lpstr>Why is gravity important?</vt:lpstr>
      <vt:lpstr>Facts About Gravity</vt:lpstr>
      <vt:lpstr>Gravity in Action</vt:lpstr>
      <vt:lpstr>PowerPoint Presentation</vt:lpstr>
      <vt:lpstr>PowerPoint Presentation</vt:lpstr>
      <vt:lpstr>   </vt:lpstr>
      <vt:lpstr>PowerPoint Presentation</vt:lpstr>
      <vt:lpstr>Why bother repeating?</vt:lpstr>
      <vt:lpstr>Why bother repeating?</vt:lpstr>
      <vt:lpstr>Time to investigate.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Hayley Excell</dc:creator>
  <cp:lastModifiedBy>Hayley Excell</cp:lastModifiedBy>
  <cp:revision>15</cp:revision>
  <dcterms:created xsi:type="dcterms:W3CDTF">2021-01-02T21:14:42Z</dcterms:created>
  <dcterms:modified xsi:type="dcterms:W3CDTF">2021-01-04T21:46:40Z</dcterms:modified>
</cp:coreProperties>
</file>