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0" d="100"/>
          <a:sy n="90" d="100"/>
        </p:scale>
        <p:origin x="27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5D2F557-E042-41B6-A11C-515B84D1B043}"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A6E6F-5CE0-4DA8-9BBF-E368FF2655F7}" type="slidenum">
              <a:rPr lang="en-GB" smtClean="0"/>
              <a:t>‹#›</a:t>
            </a:fld>
            <a:endParaRPr lang="en-GB"/>
          </a:p>
        </p:txBody>
      </p:sp>
    </p:spTree>
    <p:extLst>
      <p:ext uri="{BB962C8B-B14F-4D97-AF65-F5344CB8AC3E}">
        <p14:creationId xmlns:p14="http://schemas.microsoft.com/office/powerpoint/2010/main" val="3684014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D2F557-E042-41B6-A11C-515B84D1B043}"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A6E6F-5CE0-4DA8-9BBF-E368FF2655F7}" type="slidenum">
              <a:rPr lang="en-GB" smtClean="0"/>
              <a:t>‹#›</a:t>
            </a:fld>
            <a:endParaRPr lang="en-GB"/>
          </a:p>
        </p:txBody>
      </p:sp>
    </p:spTree>
    <p:extLst>
      <p:ext uri="{BB962C8B-B14F-4D97-AF65-F5344CB8AC3E}">
        <p14:creationId xmlns:p14="http://schemas.microsoft.com/office/powerpoint/2010/main" val="2137485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D2F557-E042-41B6-A11C-515B84D1B043}"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A6E6F-5CE0-4DA8-9BBF-E368FF2655F7}" type="slidenum">
              <a:rPr lang="en-GB" smtClean="0"/>
              <a:t>‹#›</a:t>
            </a:fld>
            <a:endParaRPr lang="en-GB"/>
          </a:p>
        </p:txBody>
      </p:sp>
    </p:spTree>
    <p:extLst>
      <p:ext uri="{BB962C8B-B14F-4D97-AF65-F5344CB8AC3E}">
        <p14:creationId xmlns:p14="http://schemas.microsoft.com/office/powerpoint/2010/main" val="2539528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5D2F557-E042-41B6-A11C-515B84D1B043}"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5A6E6F-5CE0-4DA8-9BBF-E368FF2655F7}" type="slidenum">
              <a:rPr lang="en-GB" smtClean="0"/>
              <a:t>‹#›</a:t>
            </a:fld>
            <a:endParaRPr lang="en-GB"/>
          </a:p>
        </p:txBody>
      </p:sp>
    </p:spTree>
    <p:extLst>
      <p:ext uri="{BB962C8B-B14F-4D97-AF65-F5344CB8AC3E}">
        <p14:creationId xmlns:p14="http://schemas.microsoft.com/office/powerpoint/2010/main" val="2770283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5D2F557-E042-41B6-A11C-515B84D1B043}" type="datetimeFigureOut">
              <a:rPr lang="en-GB" smtClean="0"/>
              <a:t>07/02/2021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F5A6E6F-5CE0-4DA8-9BBF-E368FF2655F7}" type="slidenum">
              <a:rPr lang="en-GB" smtClean="0"/>
              <a:t>‹#›</a:t>
            </a:fld>
            <a:endParaRPr lang="en-GB"/>
          </a:p>
        </p:txBody>
      </p:sp>
    </p:spTree>
    <p:extLst>
      <p:ext uri="{BB962C8B-B14F-4D97-AF65-F5344CB8AC3E}">
        <p14:creationId xmlns:p14="http://schemas.microsoft.com/office/powerpoint/2010/main" val="42214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5D2F557-E042-41B6-A11C-515B84D1B043}" type="datetimeFigureOut">
              <a:rPr lang="en-GB" smtClean="0"/>
              <a:t>07/02/2021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F5A6E6F-5CE0-4DA8-9BBF-E368FF2655F7}" type="slidenum">
              <a:rPr lang="en-GB" smtClean="0"/>
              <a:t>‹#›</a:t>
            </a:fld>
            <a:endParaRPr lang="en-GB"/>
          </a:p>
        </p:txBody>
      </p:sp>
    </p:spTree>
    <p:extLst>
      <p:ext uri="{BB962C8B-B14F-4D97-AF65-F5344CB8AC3E}">
        <p14:creationId xmlns:p14="http://schemas.microsoft.com/office/powerpoint/2010/main" val="1288209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D2F557-E042-41B6-A11C-515B84D1B043}" type="datetimeFigureOut">
              <a:rPr lang="en-GB" smtClean="0"/>
              <a:t>07/02/2021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F5A6E6F-5CE0-4DA8-9BBF-E368FF2655F7}" type="slidenum">
              <a:rPr lang="en-GB" smtClean="0"/>
              <a:t>‹#›</a:t>
            </a:fld>
            <a:endParaRPr lang="en-GB"/>
          </a:p>
        </p:txBody>
      </p:sp>
    </p:spTree>
    <p:extLst>
      <p:ext uri="{BB962C8B-B14F-4D97-AF65-F5344CB8AC3E}">
        <p14:creationId xmlns:p14="http://schemas.microsoft.com/office/powerpoint/2010/main" val="3888673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5D2F557-E042-41B6-A11C-515B84D1B043}"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5A6E6F-5CE0-4DA8-9BBF-E368FF2655F7}" type="slidenum">
              <a:rPr lang="en-GB" smtClean="0"/>
              <a:t>‹#›</a:t>
            </a:fld>
            <a:endParaRPr lang="en-GB"/>
          </a:p>
        </p:txBody>
      </p:sp>
    </p:spTree>
    <p:extLst>
      <p:ext uri="{BB962C8B-B14F-4D97-AF65-F5344CB8AC3E}">
        <p14:creationId xmlns:p14="http://schemas.microsoft.com/office/powerpoint/2010/main" val="2708730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5D2F557-E042-41B6-A11C-515B84D1B043}"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5A6E6F-5CE0-4DA8-9BBF-E368FF2655F7}" type="slidenum">
              <a:rPr lang="en-GB" smtClean="0"/>
              <a:t>‹#›</a:t>
            </a:fld>
            <a:endParaRPr lang="en-GB"/>
          </a:p>
        </p:txBody>
      </p:sp>
    </p:spTree>
    <p:extLst>
      <p:ext uri="{BB962C8B-B14F-4D97-AF65-F5344CB8AC3E}">
        <p14:creationId xmlns:p14="http://schemas.microsoft.com/office/powerpoint/2010/main" val="2425041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D2F557-E042-41B6-A11C-515B84D1B043}"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A6E6F-5CE0-4DA8-9BBF-E368FF2655F7}" type="slidenum">
              <a:rPr lang="en-GB" smtClean="0"/>
              <a:t>‹#›</a:t>
            </a:fld>
            <a:endParaRPr lang="en-GB"/>
          </a:p>
        </p:txBody>
      </p:sp>
    </p:spTree>
    <p:extLst>
      <p:ext uri="{BB962C8B-B14F-4D97-AF65-F5344CB8AC3E}">
        <p14:creationId xmlns:p14="http://schemas.microsoft.com/office/powerpoint/2010/main" val="2561386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D2F557-E042-41B6-A11C-515B84D1B043}"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A6E6F-5CE0-4DA8-9BBF-E368FF2655F7}" type="slidenum">
              <a:rPr lang="en-GB" smtClean="0"/>
              <a:t>‹#›</a:t>
            </a:fld>
            <a:endParaRPr lang="en-GB"/>
          </a:p>
        </p:txBody>
      </p:sp>
    </p:spTree>
    <p:extLst>
      <p:ext uri="{BB962C8B-B14F-4D97-AF65-F5344CB8AC3E}">
        <p14:creationId xmlns:p14="http://schemas.microsoft.com/office/powerpoint/2010/main" val="2850200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D2F557-E042-41B6-A11C-515B84D1B043}" type="datetimeFigureOut">
              <a:rPr lang="en-GB" smtClean="0"/>
              <a:t>07/02/2021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5A6E6F-5CE0-4DA8-9BBF-E368FF2655F7}" type="slidenum">
              <a:rPr lang="en-GB" smtClean="0"/>
              <a:t>‹#›</a:t>
            </a:fld>
            <a:endParaRPr lang="en-GB"/>
          </a:p>
        </p:txBody>
      </p:sp>
    </p:spTree>
    <p:extLst>
      <p:ext uri="{BB962C8B-B14F-4D97-AF65-F5344CB8AC3E}">
        <p14:creationId xmlns:p14="http://schemas.microsoft.com/office/powerpoint/2010/main" val="38833570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1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Britain’s longest river: the River Severn</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9109445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890366" y="1451817"/>
            <a:ext cx="5073033" cy="3260444"/>
          </a:xfrm>
          <a:prstGeom prst="rect">
            <a:avLst/>
          </a:prstGeom>
        </p:spPr>
      </p:pic>
      <p:sp>
        <p:nvSpPr>
          <p:cNvPr id="4" name="TextBox 3"/>
          <p:cNvSpPr txBox="1"/>
          <p:nvPr/>
        </p:nvSpPr>
        <p:spPr>
          <a:xfrm>
            <a:off x="330199" y="808351"/>
            <a:ext cx="6392334" cy="5601533"/>
          </a:xfrm>
          <a:prstGeom prst="rect">
            <a:avLst/>
          </a:prstGeom>
          <a:noFill/>
        </p:spPr>
        <p:txBody>
          <a:bodyPr wrap="square" rtlCol="0">
            <a:spAutoFit/>
          </a:bodyPr>
          <a:lstStyle/>
          <a:p>
            <a:r>
              <a:rPr lang="en-GB" sz="2000" dirty="0" smtClean="0">
                <a:latin typeface="Comic Sans MS" panose="030F0702030302020204" pitchFamily="66" charset="0"/>
              </a:rPr>
              <a:t>This tiny trickle of water and patch of swampy ground is the source of the longest river in the United Kingdom. High up in the </a:t>
            </a:r>
            <a:r>
              <a:rPr lang="en-GB" sz="2000" b="1" dirty="0" smtClean="0">
                <a:latin typeface="Comic Sans MS" panose="030F0702030302020204" pitchFamily="66" charset="0"/>
              </a:rPr>
              <a:t>Welsh</a:t>
            </a:r>
            <a:r>
              <a:rPr lang="en-GB" sz="2000" dirty="0" smtClean="0">
                <a:latin typeface="Comic Sans MS" panose="030F0702030302020204" pitchFamily="66" charset="0"/>
              </a:rPr>
              <a:t> mountains, this is this tiny trickle of water and patch of swampy ground is the source of the longest river in the United Kingdom. High up in the Welsh mountains, this is the source of the </a:t>
            </a:r>
            <a:r>
              <a:rPr lang="en-GB" sz="2000" b="1" dirty="0" smtClean="0">
                <a:latin typeface="Comic Sans MS" panose="030F0702030302020204" pitchFamily="66" charset="0"/>
              </a:rPr>
              <a:t>River Severn</a:t>
            </a:r>
            <a:r>
              <a:rPr lang="en-GB" sz="2000" dirty="0" smtClean="0">
                <a:latin typeface="Comic Sans MS" panose="030F0702030302020204" pitchFamily="66" charset="0"/>
              </a:rPr>
              <a:t>. When it leaves </a:t>
            </a:r>
            <a:r>
              <a:rPr lang="en-GB" sz="2000" b="1" dirty="0" smtClean="0">
                <a:latin typeface="Comic Sans MS" panose="030F0702030302020204" pitchFamily="66" charset="0"/>
              </a:rPr>
              <a:t>Wales</a:t>
            </a:r>
            <a:r>
              <a:rPr lang="en-GB" sz="2000" dirty="0" smtClean="0">
                <a:latin typeface="Comic Sans MS" panose="030F0702030302020204" pitchFamily="66" charset="0"/>
              </a:rPr>
              <a:t>, the River Severn flows into England. Tributaries pour into the Severn, making the river wider. Many towns and cities have been built on this beautiful river. The front cover of this booklet shows the River Severn, gleaming brightly as it passes through the town of </a:t>
            </a:r>
            <a:r>
              <a:rPr lang="en-GB" sz="2000" b="1" dirty="0" smtClean="0">
                <a:latin typeface="Comic Sans MS" panose="030F0702030302020204" pitchFamily="66" charset="0"/>
              </a:rPr>
              <a:t>Shrewsbury </a:t>
            </a:r>
            <a:r>
              <a:rPr lang="en-GB" sz="2000" dirty="0" smtClean="0">
                <a:latin typeface="Comic Sans MS" panose="030F0702030302020204" pitchFamily="66" charset="0"/>
              </a:rPr>
              <a:t>(</a:t>
            </a:r>
            <a:r>
              <a:rPr lang="en-GB" sz="2000" dirty="0" err="1" smtClean="0">
                <a:latin typeface="Comic Sans MS" panose="030F0702030302020204" pitchFamily="66" charset="0"/>
              </a:rPr>
              <a:t>shroos</a:t>
            </a:r>
            <a:r>
              <a:rPr lang="en-GB" sz="2000" dirty="0" smtClean="0">
                <a:latin typeface="Comic Sans MS" panose="030F0702030302020204" pitchFamily="66" charset="0"/>
              </a:rPr>
              <a:t>-berry). The flat land around the Severn has good soil for farming. When the Severn floods, it enriches the soil. Farmers raise </a:t>
            </a:r>
            <a:r>
              <a:rPr lang="en-GB" sz="2000" b="1" dirty="0" smtClean="0">
                <a:latin typeface="Comic Sans MS" panose="030F0702030302020204" pitchFamily="66" charset="0"/>
              </a:rPr>
              <a:t>cattle</a:t>
            </a:r>
            <a:r>
              <a:rPr lang="en-GB" sz="2000" dirty="0" smtClean="0">
                <a:latin typeface="Comic Sans MS" panose="030F0702030302020204" pitchFamily="66" charset="0"/>
              </a:rPr>
              <a:t> and grow crops like corn and potatoes in fields by the Severn.</a:t>
            </a:r>
          </a:p>
          <a:p>
            <a:endParaRPr lang="en-GB" dirty="0" smtClean="0">
              <a:latin typeface="Comic Sans MS" panose="030F0702030302020204" pitchFamily="66" charset="0"/>
            </a:endParaRPr>
          </a:p>
        </p:txBody>
      </p:sp>
    </p:spTree>
    <p:extLst>
      <p:ext uri="{BB962C8B-B14F-4D97-AF65-F5344CB8AC3E}">
        <p14:creationId xmlns:p14="http://schemas.microsoft.com/office/powerpoint/2010/main" val="567325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82953" y="655033"/>
            <a:ext cx="10007600" cy="5547933"/>
            <a:chOff x="3582800" y="4141866"/>
            <a:chExt cx="3096000" cy="2007200"/>
          </a:xfrm>
        </p:grpSpPr>
        <p:pic>
          <p:nvPicPr>
            <p:cNvPr id="2" name="Picture 1"/>
            <p:cNvPicPr>
              <a:picLocks noChangeAspect="1"/>
            </p:cNvPicPr>
            <p:nvPr/>
          </p:nvPicPr>
          <p:blipFill>
            <a:blip r:embed="rId2"/>
            <a:stretch>
              <a:fillRect/>
            </a:stretch>
          </p:blipFill>
          <p:spPr>
            <a:xfrm>
              <a:off x="3582800" y="5145466"/>
              <a:ext cx="3096000" cy="1003600"/>
            </a:xfrm>
            <a:prstGeom prst="rect">
              <a:avLst/>
            </a:prstGeom>
          </p:spPr>
        </p:pic>
        <p:pic>
          <p:nvPicPr>
            <p:cNvPr id="3" name="Picture 2"/>
            <p:cNvPicPr>
              <a:picLocks noChangeAspect="1"/>
            </p:cNvPicPr>
            <p:nvPr/>
          </p:nvPicPr>
          <p:blipFill>
            <a:blip r:embed="rId3"/>
            <a:stretch>
              <a:fillRect/>
            </a:stretch>
          </p:blipFill>
          <p:spPr>
            <a:xfrm>
              <a:off x="3582800" y="4141866"/>
              <a:ext cx="3096000" cy="1003600"/>
            </a:xfrm>
            <a:prstGeom prst="rect">
              <a:avLst/>
            </a:prstGeom>
          </p:spPr>
        </p:pic>
      </p:grpSp>
      <p:sp>
        <p:nvSpPr>
          <p:cNvPr id="5" name="Rectangle 4"/>
          <p:cNvSpPr/>
          <p:nvPr/>
        </p:nvSpPr>
        <p:spPr>
          <a:xfrm>
            <a:off x="3143513" y="1948934"/>
            <a:ext cx="808042" cy="369332"/>
          </a:xfrm>
          <a:prstGeom prst="rect">
            <a:avLst/>
          </a:prstGeom>
          <a:ln>
            <a:solidFill>
              <a:srgbClr val="FF0000"/>
            </a:solidFill>
          </a:ln>
        </p:spPr>
        <p:txBody>
          <a:bodyPr wrap="none">
            <a:spAutoFit/>
          </a:bodyPr>
          <a:lstStyle/>
          <a:p>
            <a:r>
              <a:rPr lang="en-GB" dirty="0" smtClean="0"/>
              <a:t>source</a:t>
            </a:r>
            <a:endParaRPr lang="en-GB" dirty="0"/>
          </a:p>
        </p:txBody>
      </p:sp>
      <p:cxnSp>
        <p:nvCxnSpPr>
          <p:cNvPr id="10" name="Straight Arrow Connector 9"/>
          <p:cNvCxnSpPr/>
          <p:nvPr/>
        </p:nvCxnSpPr>
        <p:spPr>
          <a:xfrm>
            <a:off x="3951555" y="2133600"/>
            <a:ext cx="611978" cy="27093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13" name="Rectangle 12"/>
          <p:cNvSpPr/>
          <p:nvPr/>
        </p:nvSpPr>
        <p:spPr>
          <a:xfrm>
            <a:off x="4777069" y="1153067"/>
            <a:ext cx="825995" cy="369332"/>
          </a:xfrm>
          <a:prstGeom prst="rect">
            <a:avLst/>
          </a:prstGeom>
          <a:ln>
            <a:solidFill>
              <a:schemeClr val="tx1"/>
            </a:solidFill>
          </a:ln>
        </p:spPr>
        <p:txBody>
          <a:bodyPr wrap="none">
            <a:spAutoFit/>
          </a:bodyPr>
          <a:lstStyle/>
          <a:p>
            <a:r>
              <a:rPr lang="en-GB" dirty="0" smtClean="0"/>
              <a:t>WALES</a:t>
            </a:r>
            <a:endParaRPr lang="en-GB" dirty="0"/>
          </a:p>
        </p:txBody>
      </p:sp>
      <p:sp>
        <p:nvSpPr>
          <p:cNvPr id="14" name="Rectangle 13"/>
          <p:cNvSpPr/>
          <p:nvPr/>
        </p:nvSpPr>
        <p:spPr>
          <a:xfrm>
            <a:off x="4979079" y="3429000"/>
            <a:ext cx="811441" cy="369332"/>
          </a:xfrm>
          <a:prstGeom prst="rect">
            <a:avLst/>
          </a:prstGeom>
          <a:ln>
            <a:solidFill>
              <a:srgbClr val="FF0000"/>
            </a:solidFill>
          </a:ln>
        </p:spPr>
        <p:txBody>
          <a:bodyPr wrap="none">
            <a:spAutoFit/>
          </a:bodyPr>
          <a:lstStyle/>
          <a:p>
            <a:r>
              <a:rPr lang="en-GB" dirty="0" smtClean="0"/>
              <a:t>mouth</a:t>
            </a:r>
            <a:endParaRPr lang="en-GB" dirty="0"/>
          </a:p>
        </p:txBody>
      </p:sp>
      <p:cxnSp>
        <p:nvCxnSpPr>
          <p:cNvPr id="16" name="Straight Arrow Connector 15"/>
          <p:cNvCxnSpPr/>
          <p:nvPr/>
        </p:nvCxnSpPr>
        <p:spPr>
          <a:xfrm>
            <a:off x="5808133" y="3598333"/>
            <a:ext cx="194734" cy="42334"/>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17" name="Rectangle 16"/>
          <p:cNvSpPr/>
          <p:nvPr/>
        </p:nvSpPr>
        <p:spPr>
          <a:xfrm>
            <a:off x="3869505" y="4126468"/>
            <a:ext cx="882165" cy="369332"/>
          </a:xfrm>
          <a:prstGeom prst="rect">
            <a:avLst/>
          </a:prstGeom>
          <a:ln>
            <a:solidFill>
              <a:srgbClr val="FF0000"/>
            </a:solidFill>
          </a:ln>
        </p:spPr>
        <p:txBody>
          <a:bodyPr wrap="none">
            <a:spAutoFit/>
          </a:bodyPr>
          <a:lstStyle/>
          <a:p>
            <a:r>
              <a:rPr lang="en-GB" dirty="0" smtClean="0"/>
              <a:t>estuary</a:t>
            </a:r>
            <a:endParaRPr lang="en-GB" dirty="0"/>
          </a:p>
        </p:txBody>
      </p:sp>
      <p:cxnSp>
        <p:nvCxnSpPr>
          <p:cNvPr id="19" name="Straight Arrow Connector 18"/>
          <p:cNvCxnSpPr/>
          <p:nvPr/>
        </p:nvCxnSpPr>
        <p:spPr>
          <a:xfrm flipV="1">
            <a:off x="4876800" y="4097867"/>
            <a:ext cx="507999" cy="213267"/>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20" name="Rectangle 19"/>
          <p:cNvSpPr/>
          <p:nvPr/>
        </p:nvSpPr>
        <p:spPr>
          <a:xfrm>
            <a:off x="7018867" y="2666537"/>
            <a:ext cx="2116665" cy="646331"/>
          </a:xfrm>
          <a:prstGeom prst="rect">
            <a:avLst/>
          </a:prstGeom>
        </p:spPr>
        <p:txBody>
          <a:bodyPr wrap="square">
            <a:spAutoFit/>
          </a:bodyPr>
          <a:lstStyle/>
          <a:p>
            <a:r>
              <a:rPr lang="en-GB" dirty="0" smtClean="0"/>
              <a:t> Farmers graze their cattle by the Severn</a:t>
            </a:r>
          </a:p>
        </p:txBody>
      </p:sp>
      <p:sp>
        <p:nvSpPr>
          <p:cNvPr id="21" name="Rectangle 20"/>
          <p:cNvSpPr/>
          <p:nvPr/>
        </p:nvSpPr>
        <p:spPr>
          <a:xfrm>
            <a:off x="5512430" y="1651101"/>
            <a:ext cx="1285673" cy="369332"/>
          </a:xfrm>
          <a:prstGeom prst="rect">
            <a:avLst/>
          </a:prstGeom>
          <a:ln>
            <a:solidFill>
              <a:schemeClr val="tx1"/>
            </a:solidFill>
          </a:ln>
        </p:spPr>
        <p:txBody>
          <a:bodyPr wrap="none">
            <a:spAutoFit/>
          </a:bodyPr>
          <a:lstStyle/>
          <a:p>
            <a:r>
              <a:rPr lang="en-GB" dirty="0" smtClean="0"/>
              <a:t>Shrewsbury</a:t>
            </a:r>
            <a:endParaRPr lang="en-GB" dirty="0"/>
          </a:p>
        </p:txBody>
      </p:sp>
      <p:cxnSp>
        <p:nvCxnSpPr>
          <p:cNvPr id="23" name="Straight Arrow Connector 22"/>
          <p:cNvCxnSpPr/>
          <p:nvPr/>
        </p:nvCxnSpPr>
        <p:spPr>
          <a:xfrm flipH="1">
            <a:off x="6236227" y="2556417"/>
            <a:ext cx="901174" cy="11012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p:cNvCxnSpPr/>
          <p:nvPr/>
        </p:nvCxnSpPr>
        <p:spPr>
          <a:xfrm flipH="1">
            <a:off x="6186753" y="2666537"/>
            <a:ext cx="1066799" cy="593130"/>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29" name="Oval 28"/>
          <p:cNvSpPr/>
          <p:nvPr/>
        </p:nvSpPr>
        <p:spPr>
          <a:xfrm>
            <a:off x="5539564" y="1915017"/>
            <a:ext cx="63500"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0" name="Oval 29"/>
          <p:cNvSpPr/>
          <p:nvPr/>
        </p:nvSpPr>
        <p:spPr>
          <a:xfrm>
            <a:off x="6087533" y="3455770"/>
            <a:ext cx="118534" cy="9012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1" name="Rectangle 30"/>
          <p:cNvSpPr/>
          <p:nvPr/>
        </p:nvSpPr>
        <p:spPr>
          <a:xfrm>
            <a:off x="6236227" y="3304648"/>
            <a:ext cx="1197507" cy="369332"/>
          </a:xfrm>
          <a:prstGeom prst="rect">
            <a:avLst/>
          </a:prstGeom>
          <a:ln>
            <a:solidFill>
              <a:schemeClr val="tx1"/>
            </a:solidFill>
          </a:ln>
        </p:spPr>
        <p:txBody>
          <a:bodyPr wrap="none">
            <a:spAutoFit/>
          </a:bodyPr>
          <a:lstStyle/>
          <a:p>
            <a:r>
              <a:rPr lang="en-GB" dirty="0" smtClean="0"/>
              <a:t>Gloucester</a:t>
            </a:r>
            <a:endParaRPr lang="en-GB" dirty="0"/>
          </a:p>
        </p:txBody>
      </p:sp>
      <p:sp>
        <p:nvSpPr>
          <p:cNvPr id="32" name="Rectangle 31"/>
          <p:cNvSpPr/>
          <p:nvPr/>
        </p:nvSpPr>
        <p:spPr>
          <a:xfrm>
            <a:off x="6155266" y="3847271"/>
            <a:ext cx="779381" cy="369332"/>
          </a:xfrm>
          <a:prstGeom prst="rect">
            <a:avLst/>
          </a:prstGeom>
          <a:ln>
            <a:solidFill>
              <a:schemeClr val="tx1"/>
            </a:solidFill>
          </a:ln>
        </p:spPr>
        <p:txBody>
          <a:bodyPr wrap="none">
            <a:spAutoFit/>
          </a:bodyPr>
          <a:lstStyle/>
          <a:p>
            <a:r>
              <a:rPr lang="en-GB" dirty="0" smtClean="0"/>
              <a:t>Bristol</a:t>
            </a:r>
            <a:endParaRPr lang="en-GB" dirty="0"/>
          </a:p>
        </p:txBody>
      </p:sp>
      <p:pic>
        <p:nvPicPr>
          <p:cNvPr id="33" name="Picture 32"/>
          <p:cNvPicPr>
            <a:picLocks noChangeAspect="1"/>
          </p:cNvPicPr>
          <p:nvPr/>
        </p:nvPicPr>
        <p:blipFill>
          <a:blip r:embed="rId4"/>
          <a:stretch>
            <a:fillRect/>
          </a:stretch>
        </p:blipFill>
        <p:spPr>
          <a:xfrm>
            <a:off x="6002867" y="3988791"/>
            <a:ext cx="128027" cy="103641"/>
          </a:xfrm>
          <a:prstGeom prst="rect">
            <a:avLst/>
          </a:prstGeom>
        </p:spPr>
      </p:pic>
      <p:sp>
        <p:nvSpPr>
          <p:cNvPr id="34" name="Rectangle 33"/>
          <p:cNvSpPr/>
          <p:nvPr/>
        </p:nvSpPr>
        <p:spPr>
          <a:xfrm>
            <a:off x="8012404" y="4495800"/>
            <a:ext cx="891591" cy="369332"/>
          </a:xfrm>
          <a:prstGeom prst="rect">
            <a:avLst/>
          </a:prstGeom>
          <a:ln>
            <a:solidFill>
              <a:schemeClr val="tx1"/>
            </a:solidFill>
          </a:ln>
        </p:spPr>
        <p:txBody>
          <a:bodyPr wrap="none">
            <a:spAutoFit/>
          </a:bodyPr>
          <a:lstStyle/>
          <a:p>
            <a:r>
              <a:rPr lang="en-GB" dirty="0" smtClean="0"/>
              <a:t>London</a:t>
            </a:r>
            <a:endParaRPr lang="en-GB" dirty="0"/>
          </a:p>
        </p:txBody>
      </p:sp>
      <p:pic>
        <p:nvPicPr>
          <p:cNvPr id="35" name="Picture 34"/>
          <p:cNvPicPr>
            <a:picLocks noChangeAspect="1"/>
          </p:cNvPicPr>
          <p:nvPr/>
        </p:nvPicPr>
        <p:blipFill>
          <a:blip r:embed="rId4"/>
          <a:stretch>
            <a:fillRect/>
          </a:stretch>
        </p:blipFill>
        <p:spPr>
          <a:xfrm>
            <a:off x="8903995" y="4623431"/>
            <a:ext cx="237858" cy="192552"/>
          </a:xfrm>
          <a:prstGeom prst="rect">
            <a:avLst/>
          </a:prstGeom>
        </p:spPr>
      </p:pic>
    </p:spTree>
    <p:extLst>
      <p:ext uri="{BB962C8B-B14F-4D97-AF65-F5344CB8AC3E}">
        <p14:creationId xmlns:p14="http://schemas.microsoft.com/office/powerpoint/2010/main" val="4193069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8733" y="320302"/>
            <a:ext cx="11497734" cy="3416320"/>
          </a:xfrm>
          <a:prstGeom prst="rect">
            <a:avLst/>
          </a:prstGeom>
        </p:spPr>
        <p:txBody>
          <a:bodyPr wrap="square">
            <a:spAutoFit/>
          </a:bodyPr>
          <a:lstStyle/>
          <a:p>
            <a:r>
              <a:rPr lang="en-GB" dirty="0" smtClean="0">
                <a:latin typeface="Comic Sans MS" panose="030F0702030302020204" pitchFamily="66" charset="0"/>
              </a:rPr>
              <a:t>The River Severn is famous for salmon. Salmon is a type of fish that is born in the upper course of a    		         river. After they hatch from eggs, the young salmon drift slowly down the Severn to the 		         sea. When they are older, the salmon make the long journey back to where they 		         were born to lay their eggs. To get back up the river, the salmon make a remarkable journey. They make their way around the meanders and even up the waterfalls! The salmon’s strong tail and </a:t>
            </a:r>
            <a:r>
              <a:rPr lang="en-GB" b="1" dirty="0" smtClean="0">
                <a:latin typeface="Comic Sans MS" panose="030F0702030302020204" pitchFamily="66" charset="0"/>
              </a:rPr>
              <a:t>streamlined </a:t>
            </a:r>
            <a:r>
              <a:rPr lang="en-GB" dirty="0" smtClean="0">
                <a:latin typeface="Comic Sans MS" panose="030F0702030302020204" pitchFamily="66" charset="0"/>
              </a:rPr>
              <a:t>shape help to push it through the water. Sometimes you can see salmon leaping out of the Severn. They can leap up to 2 metres high!</a:t>
            </a:r>
          </a:p>
          <a:p>
            <a:endParaRPr lang="en-GB" dirty="0" smtClean="0">
              <a:latin typeface="Comic Sans MS" panose="030F0702030302020204" pitchFamily="66" charset="0"/>
            </a:endParaRPr>
          </a:p>
          <a:p>
            <a:r>
              <a:rPr lang="en-GB" dirty="0" smtClean="0">
                <a:latin typeface="Comic Sans MS" panose="030F0702030302020204" pitchFamily="66" charset="0"/>
              </a:rPr>
              <a:t>This photograph below shows the Severn </a:t>
            </a:r>
            <a:r>
              <a:rPr lang="en-GB" b="1" dirty="0" smtClean="0">
                <a:latin typeface="Comic Sans MS" panose="030F0702030302020204" pitchFamily="66" charset="0"/>
              </a:rPr>
              <a:t>bore</a:t>
            </a:r>
            <a:r>
              <a:rPr lang="en-GB" dirty="0" smtClean="0">
                <a:latin typeface="Comic Sans MS" panose="030F0702030302020204" pitchFamily="66" charset="0"/>
              </a:rPr>
              <a:t>. The bore is a huge wave which surges up the river as far as </a:t>
            </a:r>
            <a:r>
              <a:rPr lang="en-GB" b="1" dirty="0" smtClean="0">
                <a:latin typeface="Comic Sans MS" panose="030F0702030302020204" pitchFamily="66" charset="0"/>
              </a:rPr>
              <a:t>Gloucester</a:t>
            </a:r>
            <a:r>
              <a:rPr lang="en-GB" dirty="0" smtClean="0">
                <a:latin typeface="Comic Sans MS" panose="030F0702030302020204" pitchFamily="66" charset="0"/>
              </a:rPr>
              <a:t> (gloss-</a:t>
            </a:r>
            <a:r>
              <a:rPr lang="en-GB" dirty="0" err="1" smtClean="0">
                <a:latin typeface="Comic Sans MS" panose="030F0702030302020204" pitchFamily="66" charset="0"/>
              </a:rPr>
              <a:t>terr</a:t>
            </a:r>
            <a:r>
              <a:rPr lang="en-GB" dirty="0" smtClean="0">
                <a:latin typeface="Comic Sans MS" panose="030F0702030302020204" pitchFamily="66" charset="0"/>
              </a:rPr>
              <a:t>) on around 130 days of the year. The bore is caused by the </a:t>
            </a:r>
            <a:r>
              <a:rPr lang="en-GB" b="1" dirty="0" smtClean="0">
                <a:latin typeface="Comic Sans MS" panose="030F0702030302020204" pitchFamily="66" charset="0"/>
              </a:rPr>
              <a:t>tide</a:t>
            </a:r>
            <a:r>
              <a:rPr lang="en-GB" dirty="0" smtClean="0">
                <a:latin typeface="Comic Sans MS" panose="030F0702030302020204" pitchFamily="66" charset="0"/>
              </a:rPr>
              <a:t> in the Severn estuary. When the tide rises, so much water is pushed up from the wide estuary into the narrow river that it makes a wave. About 60 rivers in the world have bores. The Indus has a bore too.</a:t>
            </a:r>
            <a:endParaRPr lang="en-GB" dirty="0">
              <a:latin typeface="Comic Sans MS" panose="030F0702030302020204" pitchFamily="66" charset="0"/>
            </a:endParaRPr>
          </a:p>
        </p:txBody>
      </p:sp>
      <p:grpSp>
        <p:nvGrpSpPr>
          <p:cNvPr id="7" name="Group 6"/>
          <p:cNvGrpSpPr/>
          <p:nvPr/>
        </p:nvGrpSpPr>
        <p:grpSpPr>
          <a:xfrm>
            <a:off x="2810933" y="3826933"/>
            <a:ext cx="5300134" cy="2690302"/>
            <a:chOff x="3678766" y="5223801"/>
            <a:chExt cx="3276600" cy="1318833"/>
          </a:xfrm>
        </p:grpSpPr>
        <p:pic>
          <p:nvPicPr>
            <p:cNvPr id="4" name="Picture 3"/>
            <p:cNvPicPr>
              <a:picLocks noChangeAspect="1"/>
            </p:cNvPicPr>
            <p:nvPr/>
          </p:nvPicPr>
          <p:blipFill>
            <a:blip r:embed="rId2"/>
            <a:stretch>
              <a:fillRect/>
            </a:stretch>
          </p:blipFill>
          <p:spPr>
            <a:xfrm>
              <a:off x="3678766" y="5886434"/>
              <a:ext cx="3276600" cy="656200"/>
            </a:xfrm>
            <a:prstGeom prst="rect">
              <a:avLst/>
            </a:prstGeom>
          </p:spPr>
        </p:pic>
        <p:pic>
          <p:nvPicPr>
            <p:cNvPr id="6" name="Picture 5"/>
            <p:cNvPicPr>
              <a:picLocks noChangeAspect="1"/>
            </p:cNvPicPr>
            <p:nvPr/>
          </p:nvPicPr>
          <p:blipFill>
            <a:blip r:embed="rId3"/>
            <a:stretch>
              <a:fillRect/>
            </a:stretch>
          </p:blipFill>
          <p:spPr>
            <a:xfrm>
              <a:off x="3678766" y="5223801"/>
              <a:ext cx="3276600" cy="662633"/>
            </a:xfrm>
            <a:prstGeom prst="rect">
              <a:avLst/>
            </a:prstGeom>
          </p:spPr>
        </p:pic>
      </p:grpSp>
      <p:pic>
        <p:nvPicPr>
          <p:cNvPr id="8" name="Picture 7"/>
          <p:cNvPicPr>
            <a:picLocks noChangeAspect="1"/>
          </p:cNvPicPr>
          <p:nvPr/>
        </p:nvPicPr>
        <p:blipFill rotWithShape="1">
          <a:blip r:embed="rId4"/>
          <a:srcRect r="1885"/>
          <a:stretch/>
        </p:blipFill>
        <p:spPr>
          <a:xfrm>
            <a:off x="522199" y="653856"/>
            <a:ext cx="2364933" cy="768544"/>
          </a:xfrm>
          <a:prstGeom prst="rect">
            <a:avLst/>
          </a:prstGeom>
        </p:spPr>
      </p:pic>
    </p:spTree>
    <p:extLst>
      <p:ext uri="{BB962C8B-B14F-4D97-AF65-F5344CB8AC3E}">
        <p14:creationId xmlns:p14="http://schemas.microsoft.com/office/powerpoint/2010/main" val="3174427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2192001" cy="6858000"/>
          </a:xfrm>
          <a:prstGeom prst="rect">
            <a:avLst/>
          </a:prstGeom>
        </p:spPr>
      </p:pic>
      <p:sp>
        <p:nvSpPr>
          <p:cNvPr id="2" name="Rectangle 1"/>
          <p:cNvSpPr/>
          <p:nvPr/>
        </p:nvSpPr>
        <p:spPr>
          <a:xfrm>
            <a:off x="220133" y="144903"/>
            <a:ext cx="11887200" cy="646331"/>
          </a:xfrm>
          <a:prstGeom prst="rect">
            <a:avLst/>
          </a:prstGeom>
        </p:spPr>
        <p:txBody>
          <a:bodyPr wrap="square">
            <a:spAutoFit/>
          </a:bodyPr>
          <a:lstStyle/>
          <a:p>
            <a:r>
              <a:rPr lang="en-GB" dirty="0" smtClean="0">
                <a:solidFill>
                  <a:schemeClr val="bg1"/>
                </a:solidFill>
                <a:latin typeface="Comic Sans MS" panose="030F0702030302020204" pitchFamily="66" charset="0"/>
              </a:rPr>
              <a:t>Let’s now look more closely at the huge Severn estuary. You can see the start of it here. Find the two long bridges. Cars travel on these bridges between England and Wales. Many birds live in the Severn estuary.</a:t>
            </a:r>
            <a:endParaRPr lang="en-GB" dirty="0">
              <a:solidFill>
                <a:schemeClr val="bg1"/>
              </a:solidFill>
              <a:latin typeface="Comic Sans MS" panose="030F0702030302020204" pitchFamily="66" charset="0"/>
            </a:endParaRPr>
          </a:p>
        </p:txBody>
      </p:sp>
      <p:sp>
        <p:nvSpPr>
          <p:cNvPr id="5" name="Rectangle 4"/>
          <p:cNvSpPr/>
          <p:nvPr/>
        </p:nvSpPr>
        <p:spPr>
          <a:xfrm>
            <a:off x="0" y="5018038"/>
            <a:ext cx="11811001" cy="1754326"/>
          </a:xfrm>
          <a:prstGeom prst="rect">
            <a:avLst/>
          </a:prstGeom>
        </p:spPr>
        <p:txBody>
          <a:bodyPr wrap="square">
            <a:spAutoFit/>
          </a:bodyPr>
          <a:lstStyle/>
          <a:p>
            <a:r>
              <a:rPr lang="en-GB" dirty="0" smtClean="0">
                <a:solidFill>
                  <a:schemeClr val="bg1"/>
                </a:solidFill>
                <a:latin typeface="Comic Sans MS" panose="030F0702030302020204" pitchFamily="66" charset="0"/>
              </a:rPr>
              <a:t>The birds like the worms and insects that live in the huge sandy banks of sediment. Birds like </a:t>
            </a:r>
            <a:r>
              <a:rPr lang="en-GB" b="1" dirty="0" smtClean="0">
                <a:solidFill>
                  <a:schemeClr val="bg1"/>
                </a:solidFill>
                <a:latin typeface="Comic Sans MS" panose="030F0702030302020204" pitchFamily="66" charset="0"/>
              </a:rPr>
              <a:t>curlews</a:t>
            </a:r>
            <a:r>
              <a:rPr lang="en-GB" dirty="0" smtClean="0">
                <a:solidFill>
                  <a:schemeClr val="bg1"/>
                </a:solidFill>
                <a:latin typeface="Comic Sans MS" panose="030F0702030302020204" pitchFamily="66" charset="0"/>
              </a:rPr>
              <a:t> and </a:t>
            </a:r>
            <a:r>
              <a:rPr lang="en-GB" b="1" dirty="0" smtClean="0">
                <a:solidFill>
                  <a:schemeClr val="bg1"/>
                </a:solidFill>
                <a:latin typeface="Comic Sans MS" panose="030F0702030302020204" pitchFamily="66" charset="0"/>
              </a:rPr>
              <a:t>sandpipers</a:t>
            </a:r>
            <a:r>
              <a:rPr lang="en-GB" dirty="0" smtClean="0">
                <a:solidFill>
                  <a:schemeClr val="bg1"/>
                </a:solidFill>
                <a:latin typeface="Comic Sans MS" panose="030F0702030302020204" pitchFamily="66" charset="0"/>
              </a:rPr>
              <a:t> have long legs to help them wade through the water and long beaks to help to help them dig for food. </a:t>
            </a:r>
          </a:p>
          <a:p>
            <a:r>
              <a:rPr lang="en-GB" dirty="0" smtClean="0">
                <a:solidFill>
                  <a:schemeClr val="bg1"/>
                </a:solidFill>
                <a:latin typeface="Comic Sans MS" panose="030F0702030302020204" pitchFamily="66" charset="0"/>
              </a:rPr>
              <a:t>The Severn estuary is a special area of </a:t>
            </a:r>
            <a:r>
              <a:rPr lang="en-GB" b="1" dirty="0" smtClean="0">
                <a:solidFill>
                  <a:schemeClr val="bg1"/>
                </a:solidFill>
                <a:latin typeface="Comic Sans MS" panose="030F0702030302020204" pitchFamily="66" charset="0"/>
              </a:rPr>
              <a:t>conservation</a:t>
            </a:r>
            <a:r>
              <a:rPr lang="en-GB" dirty="0" smtClean="0">
                <a:solidFill>
                  <a:schemeClr val="bg1"/>
                </a:solidFill>
                <a:latin typeface="Comic Sans MS" panose="030F0702030302020204" pitchFamily="66" charset="0"/>
              </a:rPr>
              <a:t>. This means that the area is protected to make sure that all the plants and animals are safe. Factories and farms are not allowed to pour waste into rivers and</a:t>
            </a:r>
            <a:r>
              <a:rPr lang="en-GB" b="1" dirty="0" smtClean="0">
                <a:solidFill>
                  <a:schemeClr val="bg1"/>
                </a:solidFill>
                <a:latin typeface="Comic Sans MS" panose="030F0702030302020204" pitchFamily="66" charset="0"/>
              </a:rPr>
              <a:t> pollute </a:t>
            </a:r>
            <a:r>
              <a:rPr lang="en-GB" dirty="0" smtClean="0">
                <a:solidFill>
                  <a:schemeClr val="bg1"/>
                </a:solidFill>
                <a:latin typeface="Comic Sans MS" panose="030F0702030302020204" pitchFamily="66" charset="0"/>
              </a:rPr>
              <a:t>them.</a:t>
            </a: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966931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632784" y="93117"/>
            <a:ext cx="3557696" cy="3124200"/>
            <a:chOff x="558200" y="203200"/>
            <a:chExt cx="3354000" cy="2946449"/>
          </a:xfrm>
        </p:grpSpPr>
        <p:pic>
          <p:nvPicPr>
            <p:cNvPr id="3" name="Picture 2"/>
            <p:cNvPicPr>
              <a:picLocks noChangeAspect="1"/>
            </p:cNvPicPr>
            <p:nvPr/>
          </p:nvPicPr>
          <p:blipFill>
            <a:blip r:embed="rId2"/>
            <a:stretch>
              <a:fillRect/>
            </a:stretch>
          </p:blipFill>
          <p:spPr>
            <a:xfrm>
              <a:off x="558200" y="1676416"/>
              <a:ext cx="3354000" cy="1473233"/>
            </a:xfrm>
            <a:prstGeom prst="rect">
              <a:avLst/>
            </a:prstGeom>
          </p:spPr>
        </p:pic>
        <p:grpSp>
          <p:nvGrpSpPr>
            <p:cNvPr id="5" name="Group 4"/>
            <p:cNvGrpSpPr>
              <a:grpSpLocks noChangeAspect="1"/>
            </p:cNvGrpSpPr>
            <p:nvPr/>
          </p:nvGrpSpPr>
          <p:grpSpPr bwMode="auto">
            <a:xfrm>
              <a:off x="558800" y="203200"/>
              <a:ext cx="3352800" cy="1473200"/>
              <a:chOff x="352" y="128"/>
              <a:chExt cx="2112" cy="928"/>
            </a:xfrm>
          </p:grpSpPr>
          <p:sp>
            <p:nvSpPr>
              <p:cNvPr id="6" name="AutoShape 3"/>
              <p:cNvSpPr>
                <a:spLocks noChangeAspect="1" noChangeArrowheads="1" noTextEdit="1"/>
              </p:cNvSpPr>
              <p:nvPr/>
            </p:nvSpPr>
            <p:spPr bwMode="auto">
              <a:xfrm>
                <a:off x="352" y="128"/>
                <a:ext cx="2112"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 y="128"/>
                <a:ext cx="2116" cy="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4" name="Rectangle 3"/>
          <p:cNvSpPr/>
          <p:nvPr/>
        </p:nvSpPr>
        <p:spPr>
          <a:xfrm>
            <a:off x="558200" y="203183"/>
            <a:ext cx="3643946" cy="369332"/>
          </a:xfrm>
          <a:prstGeom prst="rect">
            <a:avLst/>
          </a:prstGeom>
        </p:spPr>
        <p:txBody>
          <a:bodyPr wrap="none">
            <a:spAutoFit/>
          </a:bodyPr>
          <a:lstStyle/>
          <a:p>
            <a:r>
              <a:rPr lang="en-GB" dirty="0" smtClean="0">
                <a:solidFill>
                  <a:schemeClr val="bg1"/>
                </a:solidFill>
                <a:latin typeface="Comic Sans MS" panose="030F0702030302020204" pitchFamily="66" charset="0"/>
              </a:rPr>
              <a:t>A</a:t>
            </a:r>
            <a:r>
              <a:rPr lang="en-GB" b="1" dirty="0" smtClean="0">
                <a:solidFill>
                  <a:schemeClr val="bg1"/>
                </a:solidFill>
                <a:latin typeface="Comic Sans MS" panose="030F0702030302020204" pitchFamily="66" charset="0"/>
              </a:rPr>
              <a:t> curlew </a:t>
            </a:r>
            <a:r>
              <a:rPr lang="en-GB" dirty="0" smtClean="0">
                <a:solidFill>
                  <a:schemeClr val="bg1"/>
                </a:solidFill>
                <a:latin typeface="Comic Sans MS" panose="030F0702030302020204" pitchFamily="66" charset="0"/>
              </a:rPr>
              <a:t>in the Severn estuary.</a:t>
            </a:r>
            <a:endParaRPr lang="en-GB" dirty="0">
              <a:solidFill>
                <a:schemeClr val="bg1"/>
              </a:solidFill>
              <a:latin typeface="Comic Sans MS" panose="030F0702030302020204" pitchFamily="66" charset="0"/>
            </a:endParaRPr>
          </a:p>
        </p:txBody>
      </p:sp>
      <p:pic>
        <p:nvPicPr>
          <p:cNvPr id="8" name="Picture 7"/>
          <p:cNvPicPr>
            <a:picLocks noChangeAspect="1"/>
          </p:cNvPicPr>
          <p:nvPr/>
        </p:nvPicPr>
        <p:blipFill>
          <a:blip r:embed="rId4"/>
          <a:stretch>
            <a:fillRect/>
          </a:stretch>
        </p:blipFill>
        <p:spPr>
          <a:xfrm>
            <a:off x="558200" y="3386058"/>
            <a:ext cx="3709000" cy="3277209"/>
          </a:xfrm>
          <a:prstGeom prst="rect">
            <a:avLst/>
          </a:prstGeom>
        </p:spPr>
      </p:pic>
      <p:sp>
        <p:nvSpPr>
          <p:cNvPr id="9" name="Rectangle 8"/>
          <p:cNvSpPr/>
          <p:nvPr/>
        </p:nvSpPr>
        <p:spPr>
          <a:xfrm>
            <a:off x="474906" y="3392791"/>
            <a:ext cx="3918060" cy="369332"/>
          </a:xfrm>
          <a:prstGeom prst="rect">
            <a:avLst/>
          </a:prstGeom>
        </p:spPr>
        <p:txBody>
          <a:bodyPr wrap="none">
            <a:spAutoFit/>
          </a:bodyPr>
          <a:lstStyle/>
          <a:p>
            <a:r>
              <a:rPr lang="en-GB" dirty="0" smtClean="0">
                <a:solidFill>
                  <a:schemeClr val="bg1"/>
                </a:solidFill>
                <a:latin typeface="Comic Sans MS" panose="030F0702030302020204" pitchFamily="66" charset="0"/>
              </a:rPr>
              <a:t>A </a:t>
            </a:r>
            <a:r>
              <a:rPr lang="en-GB" b="1" dirty="0" smtClean="0">
                <a:solidFill>
                  <a:schemeClr val="bg1"/>
                </a:solidFill>
                <a:latin typeface="Comic Sans MS" panose="030F0702030302020204" pitchFamily="66" charset="0"/>
              </a:rPr>
              <a:t>sandpiper</a:t>
            </a:r>
            <a:r>
              <a:rPr lang="en-GB" dirty="0" smtClean="0">
                <a:solidFill>
                  <a:schemeClr val="bg1"/>
                </a:solidFill>
                <a:latin typeface="Comic Sans MS" panose="030F0702030302020204" pitchFamily="66" charset="0"/>
              </a:rPr>
              <a:t> in the Severn estuary.</a:t>
            </a:r>
            <a:endParaRPr lang="en-GB" dirty="0">
              <a:solidFill>
                <a:schemeClr val="bg1"/>
              </a:solidFill>
              <a:latin typeface="Comic Sans MS" panose="030F0702030302020204" pitchFamily="66" charset="0"/>
            </a:endParaRPr>
          </a:p>
        </p:txBody>
      </p:sp>
      <p:sp>
        <p:nvSpPr>
          <p:cNvPr id="10" name="Rectangle 9"/>
          <p:cNvSpPr/>
          <p:nvPr/>
        </p:nvSpPr>
        <p:spPr>
          <a:xfrm>
            <a:off x="4809066" y="1232158"/>
            <a:ext cx="6096000" cy="3970318"/>
          </a:xfrm>
          <a:prstGeom prst="rect">
            <a:avLst/>
          </a:prstGeom>
        </p:spPr>
        <p:txBody>
          <a:bodyPr>
            <a:spAutoFit/>
          </a:bodyPr>
          <a:lstStyle/>
          <a:p>
            <a:r>
              <a:rPr lang="en-GB" sz="2800" b="1" dirty="0" smtClean="0">
                <a:latin typeface="Comic Sans MS" panose="030F0702030302020204" pitchFamily="66" charset="0"/>
              </a:rPr>
              <a:t>Pollution</a:t>
            </a:r>
            <a:r>
              <a:rPr lang="en-GB" sz="2800" dirty="0" smtClean="0">
                <a:latin typeface="Comic Sans MS" panose="030F0702030302020204" pitchFamily="66" charset="0"/>
              </a:rPr>
              <a:t> will harm the plants, animals and fish. This is why we must not throw litter into any river. Litter pollutes the Severn.</a:t>
            </a:r>
          </a:p>
          <a:p>
            <a:endParaRPr lang="en-GB" sz="2800" dirty="0">
              <a:latin typeface="Comic Sans MS" panose="030F0702030302020204" pitchFamily="66" charset="0"/>
            </a:endParaRPr>
          </a:p>
          <a:p>
            <a:endParaRPr lang="en-GB" sz="2800" dirty="0" smtClean="0">
              <a:latin typeface="Comic Sans MS" panose="030F0702030302020204" pitchFamily="66" charset="0"/>
            </a:endParaRPr>
          </a:p>
          <a:p>
            <a:r>
              <a:rPr lang="en-GB" sz="2800" dirty="0" smtClean="0">
                <a:latin typeface="Comic Sans MS" panose="030F0702030302020204" pitchFamily="66" charset="0"/>
              </a:rPr>
              <a:t>Each of us must play our part in keeping our rivers safe, healthy and beautiful.</a:t>
            </a:r>
            <a:endParaRPr lang="en-GB" sz="2800" dirty="0">
              <a:latin typeface="Comic Sans MS" panose="030F0702030302020204" pitchFamily="66" charset="0"/>
            </a:endParaRPr>
          </a:p>
        </p:txBody>
      </p:sp>
    </p:spTree>
    <p:extLst>
      <p:ext uri="{BB962C8B-B14F-4D97-AF65-F5344CB8AC3E}">
        <p14:creationId xmlns:p14="http://schemas.microsoft.com/office/powerpoint/2010/main" val="25878075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402</Words>
  <Application>Microsoft Office PowerPoint</Application>
  <PresentationFormat>Widescreen</PresentationFormat>
  <Paragraphs>23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Comic Sans MS</vt:lpstr>
      <vt:lpstr>Office Theme</vt:lpstr>
      <vt:lpstr>Britain’s longest river: the River Severn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Britain’s longest river: the River Severn</dc:title>
  <dc:creator>Catherine &amp; Francine</dc:creator>
  <cp:lastModifiedBy>Catherine &amp; Francine</cp:lastModifiedBy>
  <cp:revision>8</cp:revision>
  <dcterms:created xsi:type="dcterms:W3CDTF">2021-02-07T20:11:52Z</dcterms:created>
  <dcterms:modified xsi:type="dcterms:W3CDTF">2021-02-07T21:15:21Z</dcterms:modified>
</cp:coreProperties>
</file>