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98" r:id="rId3"/>
    <p:sldId id="299" r:id="rId4"/>
    <p:sldId id="301" r:id="rId5"/>
    <p:sldId id="302" r:id="rId6"/>
    <p:sldId id="30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BED3A-E200-4FAB-8DD1-625DB270A7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EF43AC-5C42-4274-A65B-3C3A01F455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5AA66B-79BF-4D6E-8E41-AC4493D22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B339-E8AD-42D2-99A5-4FC1222303C3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5A723C-9512-4511-B396-84733D7F5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4AE600-A0DF-48C9-B2FC-B6CCEED91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C3227-8932-4457-9ABE-BE34260DF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320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E1BC3-5442-4E33-9A17-3CF11D6F0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02EC95-5DC9-47DA-9C4D-16EC6B63CB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17F77A-364B-475F-AB14-6991AED37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B339-E8AD-42D2-99A5-4FC1222303C3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4C4E4D-C062-4E49-BF59-D82C851A8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0D4B74-1945-402B-BDAC-A05E94282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C3227-8932-4457-9ABE-BE34260DF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103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2FDC0-890F-49B0-A3F5-53C886901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133756-81E0-4882-A772-AAF1E18F9E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8A944-2FCC-4277-9BB0-10547C34E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B339-E8AD-42D2-99A5-4FC1222303C3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92894-E8D6-4EB0-A55F-B1865DFD6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AB6D73-D3A6-477E-960A-71C1B99C3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C3227-8932-4457-9ABE-BE34260DF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491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6E63B4-2BF4-47A8-8AA9-9E8B6ECB0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2F633F-A248-4F97-A603-D6FE8AC3C9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B28872-5C30-4C69-A154-AAE31CDB91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46AC45-72B2-48DC-926D-9486FA26F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B339-E8AD-42D2-99A5-4FC1222303C3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FDC52F-5D18-48B2-B79C-40F464C6A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99ED87-E711-43C1-9FD3-2D00269CA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C3227-8932-4457-9ABE-BE34260DF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25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CD6FE-70C8-49FA-9742-A62089ABE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BD4796-37E7-403A-8152-A7619DC03F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2536D0-04C3-4697-9A48-9114613B51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A3D7CE-A479-4DC3-B49B-EFBD6DC306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D5A94D-8C6B-401C-AA77-FFCA0169EB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A1F6D6-01C0-400E-B301-1BF63B6B9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B339-E8AD-42D2-99A5-4FC1222303C3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E647F6-391B-4D31-B91D-AFFD1BBA5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F67AB95-196B-406B-8ECE-F9B71E35A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C3227-8932-4457-9ABE-BE34260DF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083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82BDE-D545-45F0-9FC2-5BEB1FE6D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0A2581-0ED7-41C4-8A91-53ED80E0A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B339-E8AD-42D2-99A5-4FC1222303C3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28CCD8-8DD7-41CB-8643-DAAF733CF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E2F09D-963D-4B25-B393-C19C56485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C3227-8932-4457-9ABE-BE34260DF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369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EAA171-C4A7-49B7-9617-3BDA71B52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B339-E8AD-42D2-99A5-4FC1222303C3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AD78B0-67D3-4096-AB18-3E6E73A7C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0DBCBC-BD86-481B-BB13-0A1845319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C3227-8932-4457-9ABE-BE34260DF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191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29382-CDF4-45C6-83D5-46449211D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1A9374-007D-45AF-9AC2-34FB52064C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772826-A2FD-41C0-8E4E-6DAC101FAF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983C01-B960-42C5-AF5B-B4276F18A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B339-E8AD-42D2-99A5-4FC1222303C3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1D0018-E2F6-483B-AA84-8FEFE0473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206075-B38A-4078-B903-9A78AA351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C3227-8932-4457-9ABE-BE34260DF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415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70629-058E-413C-9167-077D104E9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55B307-F3E8-4671-B92F-ED1124EBCB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26FEED-5CDE-40B3-B3B9-B7A732891E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B7F88B-028C-4660-A10E-41E00409F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B339-E8AD-42D2-99A5-4FC1222303C3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D412B6-1866-4CD3-BB53-6430AAD48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B962BE-D1A8-44E1-9D99-FD52B197B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C3227-8932-4457-9ABE-BE34260DF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355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2B9C5-F046-4C78-BA95-3585D5F7F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6D4913-58DF-4890-9177-C5A9535469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DBC23-BC18-4C1C-89B9-443601748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B339-E8AD-42D2-99A5-4FC1222303C3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A0DA2-F46E-4267-A71A-92C9A5A46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217A2-342B-47B6-9170-9EB56B882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C3227-8932-4457-9ABE-BE34260DF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870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E67B00-9D35-48DB-BBD8-620CB31365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3EFF6F-5717-4910-B8BA-B1A936224A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79A86C-AA84-466E-81A1-16A54BB9C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B339-E8AD-42D2-99A5-4FC1222303C3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24C35B-B101-4319-9991-AD52AED66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74F69B-77B7-4E72-91B8-BED3762AB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C3227-8932-4457-9ABE-BE34260DF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8105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465CB588-1AC6-4AF3-9913-FECCE503CA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1" y="6700839"/>
            <a:ext cx="778933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999" y="549276"/>
            <a:ext cx="10909300" cy="1325563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>
            <a:normAutofit/>
          </a:bodyPr>
          <a:lstStyle>
            <a:lvl1pPr>
              <a:defRPr sz="4000" b="0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1350" y="2014537"/>
            <a:ext cx="10909300" cy="435133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/>
          <a:lstStyle>
            <a:lvl1pPr>
              <a:defRPr sz="1800">
                <a:latin typeface="+mn-lt"/>
                <a:ea typeface="Sassoon Infant Rg" panose="02000503030000020003" pitchFamily="50" charset="0"/>
              </a:defRPr>
            </a:lvl1pPr>
            <a:lvl2pPr>
              <a:defRPr sz="1600">
                <a:latin typeface="+mn-lt"/>
                <a:ea typeface="Sassoon Infant Rg" panose="02000503030000020003" pitchFamily="50" charset="0"/>
              </a:defRPr>
            </a:lvl2pPr>
            <a:lvl3pPr>
              <a:defRPr sz="1400">
                <a:latin typeface="+mn-lt"/>
                <a:ea typeface="Sassoon Infant Rg" panose="02000503030000020003" pitchFamily="50" charset="0"/>
              </a:defRPr>
            </a:lvl3pPr>
            <a:lvl4pPr>
              <a:defRPr sz="1400">
                <a:latin typeface="+mn-lt"/>
                <a:ea typeface="Sassoon Infant Rg" panose="02000503030000020003" pitchFamily="50" charset="0"/>
              </a:defRPr>
            </a:lvl4pPr>
            <a:lvl5pPr>
              <a:defRPr sz="1400">
                <a:latin typeface="+mn-lt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33057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3141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8F762F-7335-4789-B9A7-58077EFC1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58C51C-9323-45F3-844A-D54FCA47AD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FC28B-7DCC-4491-98A1-563CA14558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4B339-E8AD-42D2-99A5-4FC1222303C3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76C59-AAD1-4341-90F6-27550614EB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7F031-5BCE-4936-924D-96B0209B8A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2C3227-8932-4457-9ABE-BE34260DF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228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90125F-C71F-430B-8733-55E7258D1E4D}"/>
              </a:ext>
            </a:extLst>
          </p:cNvPr>
          <p:cNvSpPr/>
          <p:nvPr/>
        </p:nvSpPr>
        <p:spPr>
          <a:xfrm>
            <a:off x="2046289" y="728663"/>
            <a:ext cx="8137525" cy="1955800"/>
          </a:xfrm>
          <a:prstGeom prst="rect">
            <a:avLst/>
          </a:prstGeom>
          <a:solidFill>
            <a:srgbClr val="806ADC">
              <a:alpha val="63922"/>
            </a:srgbClr>
          </a:solidFill>
          <a:ln w="25400">
            <a:solidFill>
              <a:srgbClr val="5538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075" name="Title 7">
            <a:extLst>
              <a:ext uri="{FF2B5EF4-FFF2-40B4-BE49-F238E27FC236}">
                <a16:creationId xmlns:a16="http://schemas.microsoft.com/office/drawing/2014/main" id="{A1A9F0FA-13D9-47F7-B4E0-9C80C452E75C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2279650" y="900113"/>
            <a:ext cx="7632700" cy="1631950"/>
          </a:xfrm>
          <a:prstGeom prst="roundRect">
            <a:avLst>
              <a:gd name="adj" fmla="val 0"/>
            </a:avLst>
          </a:prstGeom>
        </p:spPr>
        <p:txBody>
          <a:bodyPr vert="horz" lIns="0" tIns="0" rIns="0" bIns="0" rtlCol="0" anchor="ctr">
            <a:normAutofit fontScale="90000"/>
          </a:bodyPr>
          <a:lstStyle/>
          <a:p>
            <a:pPr eaLnBrk="1" hangingPunct="1">
              <a:defRPr/>
            </a:pPr>
            <a:r>
              <a:rPr lang="en-GB" altLang="en-US" sz="6300" dirty="0">
                <a:solidFill>
                  <a:schemeClr val="bg1"/>
                </a:solidFill>
                <a:latin typeface="+mn-lt"/>
                <a:cs typeface="Clear Sans Medium" panose="020B0603030202020304" pitchFamily="34" charset="0"/>
              </a:rPr>
              <a:t>Writing a great </a:t>
            </a:r>
            <a:r>
              <a:rPr lang="en-GB" altLang="en-US" sz="6300" dirty="0">
                <a:solidFill>
                  <a:schemeClr val="bg1"/>
                </a:solidFill>
                <a:cs typeface="Clear Sans Medium" panose="020B0603030202020304" pitchFamily="34" charset="0"/>
              </a:rPr>
              <a:t>Recount</a:t>
            </a:r>
            <a:br>
              <a:rPr lang="en-GB" altLang="en-US" sz="6300" b="1" dirty="0">
                <a:solidFill>
                  <a:srgbClr val="E1DDD1"/>
                </a:solidFill>
                <a:latin typeface="Clear Sans Thin" panose="020B0203030202020304" pitchFamily="34" charset="0"/>
                <a:cs typeface="Clear Sans Thin" panose="020B0203030202020304" pitchFamily="34" charset="0"/>
              </a:rPr>
            </a:br>
            <a:endParaRPr lang="en-GB" altLang="en-US" sz="6300" b="1" dirty="0">
              <a:solidFill>
                <a:srgbClr val="E1DDD1"/>
              </a:solidFill>
              <a:latin typeface="Clear Sans" panose="020B0503030202020304" pitchFamily="34" charset="0"/>
              <a:cs typeface="Clear Sans" panose="020B0503030202020304" pitchFamily="34" charset="0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6D8BE83-F192-4444-BAF2-0ED522F62DFA}"/>
              </a:ext>
            </a:extLst>
          </p:cNvPr>
          <p:cNvSpPr/>
          <p:nvPr/>
        </p:nvSpPr>
        <p:spPr>
          <a:xfrm>
            <a:off x="4129089" y="6604001"/>
            <a:ext cx="3933825" cy="111125"/>
          </a:xfrm>
          <a:prstGeom prst="roundRect">
            <a:avLst>
              <a:gd name="adj" fmla="val 31323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altLang="en-US" sz="600" dirty="0">
                <a:solidFill>
                  <a:schemeClr val="tx1">
                    <a:lumMod val="50000"/>
                    <a:lumOff val="50000"/>
                  </a:schemeClr>
                </a:solidFill>
                <a:cs typeface="Clear Sans" panose="020B0503030202020304" pitchFamily="34" charset="0"/>
              </a:rPr>
              <a:t>Photo courtesy of dotmatchbox@flickr.com - granted under creative commons licence – attribution</a:t>
            </a:r>
          </a:p>
        </p:txBody>
      </p:sp>
      <p:pic>
        <p:nvPicPr>
          <p:cNvPr id="9" name="Twinkl Logo">
            <a:extLst>
              <a:ext uri="{FF2B5EF4-FFF2-40B4-BE49-F238E27FC236}">
                <a16:creationId xmlns:a16="http://schemas.microsoft.com/office/drawing/2014/main" id="{6CC39B8E-86B2-4C40-BEE8-E14B0A785F4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740929" y="6021388"/>
            <a:ext cx="710142" cy="4502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23F8F02-F944-4F13-AAF8-EC04C206ED1A}"/>
              </a:ext>
            </a:extLst>
          </p:cNvPr>
          <p:cNvSpPr/>
          <p:nvPr/>
        </p:nvSpPr>
        <p:spPr bwMode="auto">
          <a:xfrm>
            <a:off x="2027239" y="728664"/>
            <a:ext cx="8137525" cy="1870075"/>
          </a:xfrm>
          <a:prstGeom prst="roundRect">
            <a:avLst>
              <a:gd name="adj" fmla="val 0"/>
            </a:avLst>
          </a:prstGeom>
          <a:solidFill>
            <a:srgbClr val="92D050">
              <a:alpha val="85000"/>
            </a:srgbClr>
          </a:solidFill>
          <a:ln w="25400" cap="rnd">
            <a:solidFill>
              <a:srgbClr val="E1DD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+mj-lt"/>
              </a:rPr>
              <a:t> </a:t>
            </a:r>
          </a:p>
        </p:txBody>
      </p:sp>
      <p:sp>
        <p:nvSpPr>
          <p:cNvPr id="4099" name="Title 1">
            <a:extLst>
              <a:ext uri="{FF2B5EF4-FFF2-40B4-BE49-F238E27FC236}">
                <a16:creationId xmlns:a16="http://schemas.microsoft.com/office/drawing/2014/main" id="{3677B467-62BD-4B70-ABFE-2614D3F17F3A}"/>
              </a:ext>
            </a:extLst>
          </p:cNvPr>
          <p:cNvSpPr txBox="1">
            <a:spLocks/>
          </p:cNvSpPr>
          <p:nvPr/>
        </p:nvSpPr>
        <p:spPr bwMode="auto">
          <a:xfrm>
            <a:off x="2152650" y="903288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solidFill>
                  <a:srgbClr val="5538D0"/>
                </a:solidFill>
                <a:latin typeface="Clear Sans Medium" panose="020B0603030202020304" pitchFamily="34" charset="0"/>
                <a:ea typeface="Arial Unicode MS" pitchFamily="34" charset="-128"/>
                <a:cs typeface="Clear Sans Medium" panose="020B0603030202020304" pitchFamily="34" charset="0"/>
              </a:rPr>
              <a:t>Learning Objective</a:t>
            </a:r>
          </a:p>
        </p:txBody>
      </p:sp>
      <p:sp>
        <p:nvSpPr>
          <p:cNvPr id="4100" name="TextBox 2">
            <a:extLst>
              <a:ext uri="{FF2B5EF4-FFF2-40B4-BE49-F238E27FC236}">
                <a16:creationId xmlns:a16="http://schemas.microsoft.com/office/drawing/2014/main" id="{1F80D60F-8CFB-417B-8A3F-9C3E1269B0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1762126"/>
            <a:ext cx="78851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rIns="252000">
            <a:spAutoFit/>
          </a:bodyPr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GB" altLang="en-US"/>
              <a:t>To know how to write about events and experiences.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AF853DB-A9AF-4D5F-9224-E331A7AB1F98}"/>
              </a:ext>
            </a:extLst>
          </p:cNvPr>
          <p:cNvSpPr/>
          <p:nvPr/>
        </p:nvSpPr>
        <p:spPr bwMode="auto">
          <a:xfrm>
            <a:off x="2027239" y="728664"/>
            <a:ext cx="8137525" cy="5292725"/>
          </a:xfrm>
          <a:prstGeom prst="roundRect">
            <a:avLst>
              <a:gd name="adj" fmla="val 0"/>
            </a:avLst>
          </a:prstGeom>
          <a:solidFill>
            <a:srgbClr val="92D050">
              <a:alpha val="80000"/>
            </a:srgbClr>
          </a:solidFill>
          <a:ln w="25400" cap="rnd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+mj-lt"/>
              </a:rPr>
              <a:t> </a:t>
            </a:r>
          </a:p>
        </p:txBody>
      </p:sp>
      <p:sp>
        <p:nvSpPr>
          <p:cNvPr id="5123" name="Title 1">
            <a:extLst>
              <a:ext uri="{FF2B5EF4-FFF2-40B4-BE49-F238E27FC236}">
                <a16:creationId xmlns:a16="http://schemas.microsoft.com/office/drawing/2014/main" id="{138EF18A-0259-41B4-A538-B12B9942F7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2650" y="903288"/>
            <a:ext cx="7886700" cy="53975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solidFill>
                  <a:srgbClr val="5538D0"/>
                </a:solidFill>
                <a:latin typeface="Clear Sans Medium" panose="020B0603030202020304" pitchFamily="34" charset="0"/>
                <a:ea typeface="Arial Unicode MS" pitchFamily="34" charset="-128"/>
                <a:cs typeface="Clear Sans Medium" panose="020B0603030202020304" pitchFamily="34" charset="0"/>
              </a:rPr>
              <a:t>Introduction</a:t>
            </a:r>
          </a:p>
        </p:txBody>
      </p:sp>
      <p:sp>
        <p:nvSpPr>
          <p:cNvPr id="5124" name="TextBox 2">
            <a:extLst>
              <a:ext uri="{FF2B5EF4-FFF2-40B4-BE49-F238E27FC236}">
                <a16:creationId xmlns:a16="http://schemas.microsoft.com/office/drawing/2014/main" id="{97E820FD-3C49-4CB5-BE5F-8C1B0A4AE0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1855788"/>
            <a:ext cx="7885113" cy="2400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lIns="72000" rIns="252000">
            <a:spAutoFit/>
          </a:bodyPr>
          <a:lstStyle>
            <a:lvl1pPr marL="177800" indent="-1778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9pPr>
          </a:lstStyle>
          <a:p>
            <a:pPr marL="93663" indent="-93663"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lear Sans Medium" panose="020B0603030202020304" pitchFamily="34" charset="0"/>
              </a:rPr>
              <a:t> </a:t>
            </a:r>
            <a:r>
              <a:rPr lang="en-GB" altLang="en-US" dirty="0">
                <a:solidFill>
                  <a:srgbClr val="5538D0"/>
                </a:solidFill>
                <a:latin typeface="Clear Sans Medium" panose="020B0603030202020304" pitchFamily="34" charset="0"/>
                <a:cs typeface="Clear Sans Medium" panose="020B0603030202020304" pitchFamily="34" charset="0"/>
              </a:rPr>
              <a:t>Who</a:t>
            </a:r>
            <a:r>
              <a:rPr lang="en-GB" altLang="en-US" dirty="0"/>
              <a:t> did the activity?</a:t>
            </a:r>
          </a:p>
          <a:p>
            <a:pPr marL="93663" indent="-93663"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 </a:t>
            </a:r>
            <a:r>
              <a:rPr lang="en-GB" altLang="en-US" dirty="0">
                <a:solidFill>
                  <a:srgbClr val="5538D0"/>
                </a:solidFill>
                <a:latin typeface="Clear Sans Medium" panose="020B0603030202020304" pitchFamily="34" charset="0"/>
                <a:cs typeface="Clear Sans Medium" panose="020B0603030202020304" pitchFamily="34" charset="0"/>
              </a:rPr>
              <a:t>What</a:t>
            </a:r>
            <a:r>
              <a:rPr lang="en-GB" altLang="en-US" dirty="0"/>
              <a:t> did they do?</a:t>
            </a:r>
          </a:p>
          <a:p>
            <a:pPr marL="93663" indent="-93663"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 </a:t>
            </a:r>
            <a:r>
              <a:rPr lang="en-GB" altLang="en-US" dirty="0">
                <a:solidFill>
                  <a:srgbClr val="5538D0"/>
                </a:solidFill>
                <a:latin typeface="Clear Sans Medium" panose="020B0603030202020304" pitchFamily="34" charset="0"/>
                <a:cs typeface="Clear Sans Medium" panose="020B0603030202020304" pitchFamily="34" charset="0"/>
              </a:rPr>
              <a:t>When</a:t>
            </a:r>
            <a:r>
              <a:rPr lang="en-GB" altLang="en-US" dirty="0"/>
              <a:t> did it happen?</a:t>
            </a:r>
          </a:p>
          <a:p>
            <a:pPr marL="93663" indent="-93663"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 </a:t>
            </a:r>
            <a:r>
              <a:rPr lang="en-GB" altLang="en-US" dirty="0">
                <a:solidFill>
                  <a:srgbClr val="5538D0"/>
                </a:solidFill>
                <a:latin typeface="Clear Sans Medium" panose="020B0603030202020304" pitchFamily="34" charset="0"/>
                <a:cs typeface="Clear Sans Medium" panose="020B0603030202020304" pitchFamily="34" charset="0"/>
              </a:rPr>
              <a:t>Where</a:t>
            </a:r>
            <a:r>
              <a:rPr lang="en-GB" altLang="en-US" dirty="0"/>
              <a:t> did it all take place?</a:t>
            </a:r>
          </a:p>
          <a:p>
            <a:pPr marL="93663" indent="-93663"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 </a:t>
            </a:r>
            <a:r>
              <a:rPr lang="en-GB" altLang="en-US" dirty="0">
                <a:solidFill>
                  <a:srgbClr val="5538D0"/>
                </a:solidFill>
                <a:latin typeface="Clear Sans Medium" panose="020B0603030202020304" pitchFamily="34" charset="0"/>
                <a:cs typeface="Clear Sans Medium" panose="020B0603030202020304" pitchFamily="34" charset="0"/>
              </a:rPr>
              <a:t>Why</a:t>
            </a:r>
            <a:r>
              <a:rPr lang="en-GB" altLang="en-US" dirty="0"/>
              <a:t> was the activity carried out?</a:t>
            </a:r>
          </a:p>
        </p:txBody>
      </p:sp>
      <p:sp>
        <p:nvSpPr>
          <p:cNvPr id="5125" name="TextBox 6">
            <a:extLst>
              <a:ext uri="{FF2B5EF4-FFF2-40B4-BE49-F238E27FC236}">
                <a16:creationId xmlns:a16="http://schemas.microsoft.com/office/drawing/2014/main" id="{E2BF63E8-2777-4AC1-ADD6-1C1DDA0A5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4933950"/>
            <a:ext cx="1879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9pPr>
          </a:lstStyle>
          <a:p>
            <a:r>
              <a:rPr lang="en-GB" altLang="en-US"/>
              <a:t>Set the scene…</a:t>
            </a:r>
          </a:p>
        </p:txBody>
      </p:sp>
      <p:pic>
        <p:nvPicPr>
          <p:cNvPr id="5126" name="Picture 8">
            <a:extLst>
              <a:ext uri="{FF2B5EF4-FFF2-40B4-BE49-F238E27FC236}">
                <a16:creationId xmlns:a16="http://schemas.microsoft.com/office/drawing/2014/main" id="{583EA70F-96D8-47D7-9881-A67768458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326" y="3827464"/>
            <a:ext cx="178117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10">
            <a:extLst>
              <a:ext uri="{FF2B5EF4-FFF2-40B4-BE49-F238E27FC236}">
                <a16:creationId xmlns:a16="http://schemas.microsoft.com/office/drawing/2014/main" id="{B52ADC6C-A6C5-4776-812A-99A13CE9E8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550" y="3827464"/>
            <a:ext cx="2501900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11">
            <a:extLst>
              <a:ext uri="{FF2B5EF4-FFF2-40B4-BE49-F238E27FC236}">
                <a16:creationId xmlns:a16="http://schemas.microsoft.com/office/drawing/2014/main" id="{FD88DE2A-E921-4A8A-8DF5-3C42CB4C87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6" y="4635500"/>
            <a:ext cx="2246313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A9F37B3-078B-449E-BBE0-E50C999F8D5B}"/>
              </a:ext>
            </a:extLst>
          </p:cNvPr>
          <p:cNvSpPr/>
          <p:nvPr/>
        </p:nvSpPr>
        <p:spPr bwMode="auto">
          <a:xfrm>
            <a:off x="2027239" y="728664"/>
            <a:ext cx="8137525" cy="5292725"/>
          </a:xfrm>
          <a:prstGeom prst="roundRect">
            <a:avLst>
              <a:gd name="adj" fmla="val 0"/>
            </a:avLst>
          </a:prstGeom>
          <a:solidFill>
            <a:srgbClr val="92D050">
              <a:alpha val="80000"/>
            </a:srgbClr>
          </a:solidFill>
          <a:ln w="25400" cap="rnd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+mj-lt"/>
              </a:rPr>
              <a:t> </a:t>
            </a:r>
          </a:p>
        </p:txBody>
      </p:sp>
      <p:sp>
        <p:nvSpPr>
          <p:cNvPr id="6147" name="Title 1">
            <a:extLst>
              <a:ext uri="{FF2B5EF4-FFF2-40B4-BE49-F238E27FC236}">
                <a16:creationId xmlns:a16="http://schemas.microsoft.com/office/drawing/2014/main" id="{2A762B8E-B421-4B51-8E81-ABAFACB2B3C5}"/>
              </a:ext>
            </a:extLst>
          </p:cNvPr>
          <p:cNvSpPr txBox="1">
            <a:spLocks/>
          </p:cNvSpPr>
          <p:nvPr/>
        </p:nvSpPr>
        <p:spPr bwMode="auto">
          <a:xfrm>
            <a:off x="2152650" y="903288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Clear Sans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solidFill>
                  <a:srgbClr val="5538D0"/>
                </a:solidFill>
                <a:latin typeface="Clear Sans Medium" pitchFamily="34" charset="0"/>
                <a:ea typeface="Arial Unicode MS" pitchFamily="34" charset="-128"/>
                <a:cs typeface="Clear Sans Medium" pitchFamily="34" charset="0"/>
              </a:rPr>
              <a:t>Main Body</a:t>
            </a:r>
          </a:p>
        </p:txBody>
      </p:sp>
      <p:sp>
        <p:nvSpPr>
          <p:cNvPr id="5124" name="TextBox 2">
            <a:extLst>
              <a:ext uri="{FF2B5EF4-FFF2-40B4-BE49-F238E27FC236}">
                <a16:creationId xmlns:a16="http://schemas.microsoft.com/office/drawing/2014/main" id="{92A270A7-0FC4-4858-B057-E22D89DC2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1838325"/>
            <a:ext cx="7885113" cy="2400300"/>
          </a:xfrm>
          <a:prstGeom prst="rect">
            <a:avLst/>
          </a:prstGeom>
          <a:noFill/>
          <a:ln>
            <a:noFill/>
          </a:ln>
        </p:spPr>
        <p:txBody>
          <a:bodyPr lIns="72000" rIns="252000">
            <a:spAutoFit/>
          </a:bodyPr>
          <a:lstStyle>
            <a:lvl1pPr marL="177800" indent="-1778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9pPr>
          </a:lstStyle>
          <a:p>
            <a:pPr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Write about what happened </a:t>
            </a:r>
            <a:r>
              <a:rPr lang="en-GB" altLang="en-US" dirty="0">
                <a:solidFill>
                  <a:srgbClr val="5538D0"/>
                </a:solidFill>
                <a:latin typeface="Clear Sans Medium" panose="020B0603030202020304" pitchFamily="34" charset="0"/>
                <a:cs typeface="Clear Sans Medium" panose="020B0603030202020304" pitchFamily="34" charset="0"/>
              </a:rPr>
              <a:t>during the activity</a:t>
            </a:r>
            <a:r>
              <a:rPr lang="en-GB" altLang="en-US" dirty="0"/>
              <a:t>.</a:t>
            </a:r>
            <a:endParaRPr lang="en-GB" altLang="en-US" dirty="0">
              <a:solidFill>
                <a:srgbClr val="5538D0"/>
              </a:solidFill>
              <a:latin typeface="Clear Sans Medium" panose="020B0603030202020304" pitchFamily="34" charset="0"/>
              <a:cs typeface="Clear Sans Medium" panose="020B0603030202020304" pitchFamily="34" charset="0"/>
            </a:endParaRP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Write in </a:t>
            </a:r>
            <a:r>
              <a:rPr lang="en-GB" altLang="en-US" dirty="0">
                <a:solidFill>
                  <a:srgbClr val="5538D0"/>
                </a:solidFill>
                <a:latin typeface="+mj-lt"/>
              </a:rPr>
              <a:t>paragraphs</a:t>
            </a:r>
            <a:r>
              <a:rPr lang="en-GB" altLang="en-US" dirty="0"/>
              <a:t>.</a:t>
            </a:r>
          </a:p>
          <a:p>
            <a:pPr marL="93663" indent="-93663"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 Write in </a:t>
            </a:r>
            <a:r>
              <a:rPr lang="en-GB" altLang="en-US" dirty="0">
                <a:solidFill>
                  <a:srgbClr val="5538D0"/>
                </a:solidFill>
                <a:latin typeface="+mj-lt"/>
              </a:rPr>
              <a:t>chronological order</a:t>
            </a:r>
            <a:r>
              <a:rPr lang="en-GB" altLang="en-US" dirty="0"/>
              <a:t>.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Use </a:t>
            </a:r>
            <a:r>
              <a:rPr lang="en-GB" altLang="en-US" dirty="0">
                <a:solidFill>
                  <a:srgbClr val="5538D0"/>
                </a:solidFill>
                <a:latin typeface="+mj-lt"/>
              </a:rPr>
              <a:t>detailed</a:t>
            </a:r>
            <a:r>
              <a:rPr lang="en-GB" altLang="en-US" dirty="0"/>
              <a:t> and </a:t>
            </a:r>
            <a:r>
              <a:rPr lang="en-GB" altLang="en-US" dirty="0">
                <a:solidFill>
                  <a:srgbClr val="5538D0"/>
                </a:solidFill>
                <a:latin typeface="Clear Sans Medium" panose="020B0603030202020304" pitchFamily="34" charset="0"/>
                <a:cs typeface="Clear Sans Medium" panose="020B0603030202020304" pitchFamily="34" charset="0"/>
              </a:rPr>
              <a:t>technical vocabulary</a:t>
            </a:r>
            <a:r>
              <a:rPr lang="en-GB" altLang="en-US" dirty="0"/>
              <a:t>.</a:t>
            </a:r>
          </a:p>
          <a:p>
            <a:pPr marL="93663" indent="-93663"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 Use </a:t>
            </a:r>
            <a:r>
              <a:rPr lang="en-GB" altLang="en-US" dirty="0">
                <a:solidFill>
                  <a:srgbClr val="5538D0"/>
                </a:solidFill>
                <a:latin typeface="Clear Sans Medium" panose="020B0603030202020304" pitchFamily="34" charset="0"/>
                <a:cs typeface="Clear Sans Medium" panose="020B0603030202020304" pitchFamily="34" charset="0"/>
              </a:rPr>
              <a:t>sequential words</a:t>
            </a:r>
            <a:r>
              <a:rPr lang="en-GB" altLang="en-US" dirty="0"/>
              <a:t>.</a:t>
            </a:r>
          </a:p>
        </p:txBody>
      </p:sp>
      <p:pic>
        <p:nvPicPr>
          <p:cNvPr id="6149" name="Picture 1">
            <a:extLst>
              <a:ext uri="{FF2B5EF4-FFF2-40B4-BE49-F238E27FC236}">
                <a16:creationId xmlns:a16="http://schemas.microsoft.com/office/drawing/2014/main" id="{DDDE65C4-1D27-449A-8572-8EA4D02CF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0488" y="3919538"/>
            <a:ext cx="17145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3AD4F60-ADA7-4E1B-BF93-BF125BC6AB48}"/>
              </a:ext>
            </a:extLst>
          </p:cNvPr>
          <p:cNvSpPr/>
          <p:nvPr/>
        </p:nvSpPr>
        <p:spPr bwMode="auto">
          <a:xfrm>
            <a:off x="2027239" y="728664"/>
            <a:ext cx="8137525" cy="5292725"/>
          </a:xfrm>
          <a:prstGeom prst="roundRect">
            <a:avLst>
              <a:gd name="adj" fmla="val 0"/>
            </a:avLst>
          </a:prstGeom>
          <a:solidFill>
            <a:srgbClr val="92D050">
              <a:alpha val="80000"/>
            </a:srgbClr>
          </a:solidFill>
          <a:ln w="25400" cap="rnd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+mj-lt"/>
              </a:rPr>
              <a:t> </a:t>
            </a:r>
          </a:p>
        </p:txBody>
      </p:sp>
      <p:sp>
        <p:nvSpPr>
          <p:cNvPr id="7171" name="Title 1">
            <a:extLst>
              <a:ext uri="{FF2B5EF4-FFF2-40B4-BE49-F238E27FC236}">
                <a16:creationId xmlns:a16="http://schemas.microsoft.com/office/drawing/2014/main" id="{B3E0EE65-4173-4B5A-BB10-FA95F6BC0F49}"/>
              </a:ext>
            </a:extLst>
          </p:cNvPr>
          <p:cNvSpPr txBox="1">
            <a:spLocks/>
          </p:cNvSpPr>
          <p:nvPr/>
        </p:nvSpPr>
        <p:spPr bwMode="auto">
          <a:xfrm>
            <a:off x="2152650" y="903288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Clear Sans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solidFill>
                  <a:srgbClr val="5538D0"/>
                </a:solidFill>
                <a:latin typeface="Clear Sans Medium" pitchFamily="34" charset="0"/>
                <a:ea typeface="Arial Unicode MS" pitchFamily="34" charset="-128"/>
                <a:cs typeface="Clear Sans Medium" pitchFamily="34" charset="0"/>
              </a:rPr>
              <a:t>Sequential Words</a:t>
            </a:r>
          </a:p>
        </p:txBody>
      </p:sp>
      <p:sp>
        <p:nvSpPr>
          <p:cNvPr id="5124" name="TextBox 2">
            <a:extLst>
              <a:ext uri="{FF2B5EF4-FFF2-40B4-BE49-F238E27FC236}">
                <a16:creationId xmlns:a16="http://schemas.microsoft.com/office/drawing/2014/main" id="{5116531B-1DB7-4C14-90A5-9592A4F227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1838325"/>
            <a:ext cx="7885113" cy="3354388"/>
          </a:xfrm>
          <a:prstGeom prst="rect">
            <a:avLst/>
          </a:prstGeom>
          <a:noFill/>
          <a:ln>
            <a:noFill/>
          </a:ln>
        </p:spPr>
        <p:txBody>
          <a:bodyPr lIns="72000" rIns="252000">
            <a:spAutoFit/>
          </a:bodyPr>
          <a:lstStyle>
            <a:lvl1pPr marL="177800" indent="-1778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9pPr>
          </a:lstStyle>
          <a:p>
            <a:pPr marL="0" indent="0">
              <a:spcBef>
                <a:spcPts val="1200"/>
              </a:spcBef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Here are a few examples:</a:t>
            </a: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Finally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Later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Meanwhile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Next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Firstly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Then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Eventually</a:t>
            </a:r>
          </a:p>
          <a:p>
            <a:pPr marL="0" indent="0">
              <a:spcBef>
                <a:spcPts val="1200"/>
              </a:spcBef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What others can you think of?</a:t>
            </a:r>
          </a:p>
        </p:txBody>
      </p:sp>
      <p:pic>
        <p:nvPicPr>
          <p:cNvPr id="7173" name="Picture 2">
            <a:extLst>
              <a:ext uri="{FF2B5EF4-FFF2-40B4-BE49-F238E27FC236}">
                <a16:creationId xmlns:a16="http://schemas.microsoft.com/office/drawing/2014/main" id="{B1EE87C3-DB6B-4FFA-A2C6-950E10F280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163" y="3375025"/>
            <a:ext cx="142875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562BD98-479E-4220-8BC7-22BC74499EDC}"/>
              </a:ext>
            </a:extLst>
          </p:cNvPr>
          <p:cNvSpPr/>
          <p:nvPr/>
        </p:nvSpPr>
        <p:spPr bwMode="auto">
          <a:xfrm>
            <a:off x="2027239" y="728664"/>
            <a:ext cx="8137525" cy="5292725"/>
          </a:xfrm>
          <a:prstGeom prst="roundRect">
            <a:avLst>
              <a:gd name="adj" fmla="val 0"/>
            </a:avLst>
          </a:prstGeom>
          <a:solidFill>
            <a:srgbClr val="92D050">
              <a:alpha val="80000"/>
            </a:srgbClr>
          </a:solidFill>
          <a:ln w="25400" cap="rnd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+mj-lt"/>
              </a:rPr>
              <a:t> </a:t>
            </a:r>
          </a:p>
        </p:txBody>
      </p:sp>
      <p:sp>
        <p:nvSpPr>
          <p:cNvPr id="8195" name="Title 1">
            <a:extLst>
              <a:ext uri="{FF2B5EF4-FFF2-40B4-BE49-F238E27FC236}">
                <a16:creationId xmlns:a16="http://schemas.microsoft.com/office/drawing/2014/main" id="{8FE3E063-0C86-446C-99F3-B30C5AADFEE4}"/>
              </a:ext>
            </a:extLst>
          </p:cNvPr>
          <p:cNvSpPr txBox="1">
            <a:spLocks/>
          </p:cNvSpPr>
          <p:nvPr/>
        </p:nvSpPr>
        <p:spPr bwMode="auto">
          <a:xfrm>
            <a:off x="2152650" y="903288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Clear Sans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solidFill>
                  <a:srgbClr val="5538D0"/>
                </a:solidFill>
                <a:latin typeface="Clear Sans Medium" pitchFamily="34" charset="0"/>
                <a:ea typeface="Arial Unicode MS" pitchFamily="34" charset="-128"/>
                <a:cs typeface="Clear Sans Medium" pitchFamily="34" charset="0"/>
              </a:rPr>
              <a:t>Concluding Paragraph</a:t>
            </a:r>
          </a:p>
        </p:txBody>
      </p:sp>
      <p:sp>
        <p:nvSpPr>
          <p:cNvPr id="5124" name="TextBox 2">
            <a:extLst>
              <a:ext uri="{FF2B5EF4-FFF2-40B4-BE49-F238E27FC236}">
                <a16:creationId xmlns:a16="http://schemas.microsoft.com/office/drawing/2014/main" id="{45A4A334-86A4-4157-AD98-C330190B45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1838325"/>
            <a:ext cx="7885113" cy="1892300"/>
          </a:xfrm>
          <a:prstGeom prst="rect">
            <a:avLst/>
          </a:prstGeom>
          <a:noFill/>
          <a:ln>
            <a:noFill/>
          </a:ln>
        </p:spPr>
        <p:txBody>
          <a:bodyPr lIns="72000" rIns="252000">
            <a:spAutoFit/>
          </a:bodyPr>
          <a:lstStyle>
            <a:lvl1pPr marL="177800" indent="-1778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</a:defRPr>
            </a:lvl9pPr>
          </a:lstStyle>
          <a:p>
            <a:pPr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Write about the </a:t>
            </a:r>
            <a:r>
              <a:rPr lang="en-GB" altLang="en-US" dirty="0">
                <a:solidFill>
                  <a:srgbClr val="5538D0"/>
                </a:solidFill>
                <a:latin typeface="+mj-lt"/>
                <a:cs typeface="Clear Sans Medium" panose="020B0603030202020304" pitchFamily="34" charset="0"/>
              </a:rPr>
              <a:t>highlights</a:t>
            </a: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 of the event.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How would you describe the general </a:t>
            </a:r>
            <a:r>
              <a:rPr lang="en-GB" altLang="en-US" dirty="0">
                <a:solidFill>
                  <a:srgbClr val="5538D0"/>
                </a:solidFill>
                <a:latin typeface="+mj-lt"/>
                <a:cs typeface="Clear Sans Medium" panose="020B0603030202020304" pitchFamily="34" charset="0"/>
              </a:rPr>
              <a:t>atmosphere</a:t>
            </a: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 of the event?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What have you </a:t>
            </a:r>
            <a:r>
              <a:rPr lang="en-GB" altLang="en-US" dirty="0">
                <a:solidFill>
                  <a:srgbClr val="5538D0"/>
                </a:solidFill>
                <a:latin typeface="+mj-lt"/>
                <a:cs typeface="Clear Sans Medium" panose="020B0603030202020304" pitchFamily="34" charset="0"/>
              </a:rPr>
              <a:t>learnt</a:t>
            </a: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?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What would you </a:t>
            </a:r>
            <a:r>
              <a:rPr lang="en-GB" altLang="en-US" dirty="0">
                <a:solidFill>
                  <a:srgbClr val="5538D0"/>
                </a:solidFill>
                <a:latin typeface="+mj-lt"/>
                <a:cs typeface="Clear Sans Medium" panose="020B0603030202020304" pitchFamily="34" charset="0"/>
              </a:rPr>
              <a:t>recommend</a:t>
            </a:r>
            <a:r>
              <a:rPr lang="en-GB" altLang="en-US" dirty="0">
                <a:solidFill>
                  <a:srgbClr val="1A1F14"/>
                </a:solidFill>
                <a:latin typeface="+mn-lt"/>
                <a:cs typeface="Clear Sans Medium" panose="020B0603030202020304" pitchFamily="34" charset="0"/>
              </a:rPr>
              <a:t> to others?</a:t>
            </a:r>
          </a:p>
        </p:txBody>
      </p:sp>
      <p:pic>
        <p:nvPicPr>
          <p:cNvPr id="8197" name="Picture 1">
            <a:extLst>
              <a:ext uri="{FF2B5EF4-FFF2-40B4-BE49-F238E27FC236}">
                <a16:creationId xmlns:a16="http://schemas.microsoft.com/office/drawing/2014/main" id="{82AA9E91-6327-41E3-8C27-D62A501FAC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1" y="4076700"/>
            <a:ext cx="210502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163</Words>
  <Application>Microsoft Office PowerPoint</Application>
  <PresentationFormat>Widescreen</PresentationFormat>
  <Paragraphs>37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Calibri</vt:lpstr>
      <vt:lpstr>Calibri Light</vt:lpstr>
      <vt:lpstr>Clear Sans</vt:lpstr>
      <vt:lpstr>Clear Sans Light</vt:lpstr>
      <vt:lpstr>Clear Sans Medium</vt:lpstr>
      <vt:lpstr>Clear Sans Thin</vt:lpstr>
      <vt:lpstr>Office Theme</vt:lpstr>
      <vt:lpstr>Writing a great Recount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Hayley Excell</dc:creator>
  <cp:lastModifiedBy>Hayley Excell</cp:lastModifiedBy>
  <cp:revision>2</cp:revision>
  <dcterms:created xsi:type="dcterms:W3CDTF">2021-02-16T10:56:43Z</dcterms:created>
  <dcterms:modified xsi:type="dcterms:W3CDTF">2021-02-16T11:03:22Z</dcterms:modified>
</cp:coreProperties>
</file>