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7" r:id="rId3"/>
  </p:sldMasterIdLst>
  <p:sldIdLst>
    <p:sldId id="256" r:id="rId4"/>
    <p:sldId id="261"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27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FC6B717-D41B-4B5A-B44A-CF3C391A8DEC}"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238852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C6B717-D41B-4B5A-B44A-CF3C391A8DEC}"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1986056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FC6B717-D41B-4B5A-B44A-CF3C391A8DEC}"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4055215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FC6B717-D41B-4B5A-B44A-CF3C391A8DEC}"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463976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FC6B717-D41B-4B5A-B44A-CF3C391A8DEC}"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1579694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FC6B717-D41B-4B5A-B44A-CF3C391A8DEC}"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4162730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C6B717-D41B-4B5A-B44A-CF3C391A8DEC}"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1037054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FC6B717-D41B-4B5A-B44A-CF3C391A8DEC}"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4250482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FC6B717-D41B-4B5A-B44A-CF3C391A8DEC}"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3695537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C6B717-D41B-4B5A-B44A-CF3C391A8DEC}"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1839941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C6B717-D41B-4B5A-B44A-CF3C391A8DEC}"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74EFC-BD2D-453E-B5DE-D8239B4D6E62}" type="slidenum">
              <a:rPr lang="en-GB" smtClean="0"/>
              <a:t>‹#›</a:t>
            </a:fld>
            <a:endParaRPr lang="en-GB"/>
          </a:p>
        </p:txBody>
      </p:sp>
    </p:spTree>
    <p:extLst>
      <p:ext uri="{BB962C8B-B14F-4D97-AF65-F5344CB8AC3E}">
        <p14:creationId xmlns:p14="http://schemas.microsoft.com/office/powerpoint/2010/main" val="4126233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srgbClr val="FFFFFF"/>
                </a:solidFill>
                <a:effectLst/>
                <a:uLnTx/>
                <a:uFillTx/>
                <a:latin typeface="Sassoon Infant Rg"/>
                <a:ea typeface="+mn-ea"/>
                <a:cs typeface="+mn-cs"/>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15700" y="6700839"/>
            <a:ext cx="781051"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22301" y="1122363"/>
            <a:ext cx="10934700"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622301" y="3602038"/>
            <a:ext cx="10934700"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3294322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609601" y="438150"/>
            <a:ext cx="10960100" cy="5957888"/>
          </a:xfrm>
          <a:prstGeom prst="roundRect">
            <a:avLst>
              <a:gd name="adj" fmla="val 2649"/>
            </a:avLst>
          </a:prstGeom>
          <a:solidFill>
            <a:srgbClr val="D5EFFC"/>
          </a:solidFill>
          <a:ln w="25400" cap="rnd">
            <a:solidFill>
              <a:srgbClr val="D5EF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srgbClr val="FFFFFF"/>
                </a:solidFill>
                <a:effectLst/>
                <a:uLnTx/>
                <a:uFillTx/>
                <a:latin typeface="Sassoon Infant Rg"/>
                <a:ea typeface="+mn-ea"/>
                <a:cs typeface="+mn-cs"/>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15700" y="6700839"/>
            <a:ext cx="781051"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09598" y="485774"/>
            <a:ext cx="10960100"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597" y="2153355"/>
            <a:ext cx="10960100"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43980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71251" y="6700839"/>
            <a:ext cx="778933"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34999" y="549276"/>
            <a:ext cx="10909300"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41350" y="2014537"/>
            <a:ext cx="10909300"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77758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584744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29556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71251" y="6700839"/>
            <a:ext cx="778933"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44343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srgbClr val="FFFFFF"/>
                </a:solidFill>
                <a:effectLst/>
                <a:uLnTx/>
                <a:uFillTx/>
                <a:latin typeface="Sassoon Infant Rg"/>
                <a:ea typeface="+mn-ea"/>
                <a:cs typeface="+mn-cs"/>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15700" y="6700839"/>
            <a:ext cx="781051"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22301" y="1122363"/>
            <a:ext cx="10934700"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622301" y="3602038"/>
            <a:ext cx="10934700"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9764330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609601" y="438150"/>
            <a:ext cx="10960100" cy="5957888"/>
          </a:xfrm>
          <a:prstGeom prst="roundRect">
            <a:avLst>
              <a:gd name="adj" fmla="val 2649"/>
            </a:avLst>
          </a:prstGeom>
          <a:solidFill>
            <a:srgbClr val="D5EFFC"/>
          </a:solidFill>
          <a:ln w="25400" cap="rnd">
            <a:solidFill>
              <a:srgbClr val="D5EF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srgbClr val="FFFFFF"/>
                </a:solidFill>
                <a:effectLst/>
                <a:uLnTx/>
                <a:uFillTx/>
                <a:latin typeface="Sassoon Infant Rg"/>
                <a:ea typeface="+mn-ea"/>
                <a:cs typeface="+mn-cs"/>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15700" y="6700839"/>
            <a:ext cx="781051"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09598" y="485774"/>
            <a:ext cx="10960100"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597" y="2153355"/>
            <a:ext cx="10960100"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0880967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71251" y="6700839"/>
            <a:ext cx="778933"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34999" y="549276"/>
            <a:ext cx="10909300"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41350" y="2014537"/>
            <a:ext cx="10909300"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588367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158256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31569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71251" y="6700839"/>
            <a:ext cx="778933"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0763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20.xml"/><Relationship Id="rId7"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C6B717-D41B-4B5A-B44A-CF3C391A8DEC}" type="datetimeFigureOut">
              <a:rPr lang="en-GB" smtClean="0"/>
              <a:t>17/01/2021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A74EFC-BD2D-453E-B5DE-D8239B4D6E62}" type="slidenum">
              <a:rPr lang="en-GB" smtClean="0"/>
              <a:t>‹#›</a:t>
            </a:fld>
            <a:endParaRPr lang="en-GB"/>
          </a:p>
        </p:txBody>
      </p:sp>
    </p:spTree>
    <p:extLst>
      <p:ext uri="{BB962C8B-B14F-4D97-AF65-F5344CB8AC3E}">
        <p14:creationId xmlns:p14="http://schemas.microsoft.com/office/powerpoint/2010/main" val="2678131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17307808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48894802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teach/class-clips-video/geography-ks1--ks2-the-water-cycle/zbcmxyc#:~:text=The%20water%20cycle%20is%20the,This%20process%20is%20called%20evaporation." TargetMode="External"/><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9.xml"/><Relationship Id="rId5" Type="http://schemas.openxmlformats.org/officeDocument/2006/relationships/image" Target="../media/image24.jpe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68000">
              <a:schemeClr val="bg1"/>
            </a:gs>
            <a:gs pos="100000">
              <a:schemeClr val="bg1">
                <a:lumMod val="95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spcAft>
                <a:spcPts val="0"/>
              </a:spcAft>
            </a:pPr>
            <a:r>
              <a:rPr lang="en-GB" b="1"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L.I: To know how rivers get their water.</a:t>
            </a:r>
            <a:r>
              <a:rPr lang="en-GB" sz="8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
            <a:br>
              <a:rPr lang="en-GB" sz="8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GB" dirty="0"/>
          </a:p>
        </p:txBody>
      </p:sp>
      <p:sp>
        <p:nvSpPr>
          <p:cNvPr id="3" name="Subtitle 2"/>
          <p:cNvSpPr>
            <a:spLocks noGrp="1"/>
          </p:cNvSpPr>
          <p:nvPr>
            <p:ph type="subTitle" idx="1"/>
          </p:nvPr>
        </p:nvSpPr>
        <p:spPr/>
        <p:txBody>
          <a:bodyPr>
            <a:normAutofit fontScale="92500" lnSpcReduction="10000"/>
          </a:bodyPr>
          <a:lstStyle/>
          <a:p>
            <a:pPr algn="l">
              <a:spcAft>
                <a:spcPts val="0"/>
              </a:spcAft>
            </a:pPr>
            <a:r>
              <a:rPr lang="en-GB" dirty="0">
                <a:solidFill>
                  <a:srgbClr val="00B050"/>
                </a:solidFill>
                <a:latin typeface="Comic Sans MS" panose="030F0702030302020204" pitchFamily="66" charset="0"/>
                <a:ea typeface="Times New Roman" panose="02020603050405020304" pitchFamily="18" charset="0"/>
                <a:cs typeface="Times New Roman" panose="02020603050405020304" pitchFamily="18" charset="0"/>
              </a:rPr>
              <a:t>I can tell you the main events in the water cycle.</a:t>
            </a:r>
            <a:endParaRPr lang="en-GB" sz="40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algn="l">
              <a:spcAft>
                <a:spcPts val="0"/>
              </a:spcAft>
            </a:pPr>
            <a:r>
              <a:rPr lang="en-GB" dirty="0">
                <a:solidFill>
                  <a:srgbClr val="DED900"/>
                </a:solidFill>
                <a:latin typeface="Comic Sans MS" panose="030F0702030302020204" pitchFamily="66" charset="0"/>
                <a:ea typeface="Times New Roman" panose="02020603050405020304" pitchFamily="18" charset="0"/>
                <a:cs typeface="Times New Roman" panose="02020603050405020304" pitchFamily="18" charset="0"/>
              </a:rPr>
              <a:t>I can explain where the processes </a:t>
            </a:r>
            <a:r>
              <a:rPr lang="en-GB" dirty="0" smtClean="0">
                <a:solidFill>
                  <a:srgbClr val="DED900"/>
                </a:solidFill>
                <a:latin typeface="Comic Sans MS" panose="030F0702030302020204" pitchFamily="66" charset="0"/>
                <a:ea typeface="Times New Roman" panose="02020603050405020304" pitchFamily="18" charset="0"/>
                <a:cs typeface="Times New Roman" panose="02020603050405020304" pitchFamily="18" charset="0"/>
              </a:rPr>
              <a:t>of</a:t>
            </a:r>
            <a:r>
              <a:rPr lang="en-GB" sz="4000"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a:t>
            </a:r>
            <a:r>
              <a:rPr lang="en-GB" dirty="0" smtClean="0">
                <a:solidFill>
                  <a:srgbClr val="DED900"/>
                </a:solidFill>
                <a:latin typeface="Comic Sans MS" panose="030F0702030302020204" pitchFamily="66" charset="0"/>
                <a:ea typeface="Times New Roman" panose="02020603050405020304" pitchFamily="18" charset="0"/>
                <a:cs typeface="Times New Roman" panose="02020603050405020304" pitchFamily="18" charset="0"/>
              </a:rPr>
              <a:t>evaporation </a:t>
            </a:r>
            <a:r>
              <a:rPr lang="en-GB" dirty="0">
                <a:solidFill>
                  <a:srgbClr val="DED900"/>
                </a:solidFill>
                <a:latin typeface="Comic Sans MS" panose="030F0702030302020204" pitchFamily="66" charset="0"/>
                <a:ea typeface="Times New Roman" panose="02020603050405020304" pitchFamily="18" charset="0"/>
                <a:cs typeface="Times New Roman" panose="02020603050405020304" pitchFamily="18" charset="0"/>
              </a:rPr>
              <a:t>and condensation occur in the water cycle.</a:t>
            </a:r>
            <a:endParaRPr lang="en-GB" sz="40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algn="l">
              <a:spcAft>
                <a:spcPts val="0"/>
              </a:spcAft>
            </a:pPr>
            <a:r>
              <a:rPr lang="en-GB" dirty="0">
                <a:solidFill>
                  <a:srgbClr val="C00000"/>
                </a:solidFill>
                <a:latin typeface="Comic Sans MS" panose="030F0702030302020204" pitchFamily="66" charset="0"/>
                <a:ea typeface="Times New Roman" panose="02020603050405020304" pitchFamily="18" charset="0"/>
                <a:cs typeface="Times New Roman" panose="02020603050405020304" pitchFamily="18" charset="0"/>
              </a:rPr>
              <a:t>I can explain why the water cycle is a closed cycle.</a:t>
            </a:r>
            <a:endParaRPr lang="en-GB" sz="40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54820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20000"/>
                <a:lumOff val="80000"/>
              </a:schemeClr>
            </a:gs>
            <a:gs pos="64000">
              <a:schemeClr val="bg1"/>
            </a:gs>
            <a:gs pos="100000">
              <a:schemeClr val="bg1">
                <a:lumMod val="95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Water cycle vocabulary</a:t>
            </a:r>
            <a:endParaRPr lang="en-GB" dirty="0">
              <a:latin typeface="Comic Sans MS" panose="030F0702030302020204" pitchFamily="66" charset="0"/>
            </a:endParaRPr>
          </a:p>
        </p:txBody>
      </p:sp>
      <p:sp>
        <p:nvSpPr>
          <p:cNvPr id="3" name="Content Placeholder 2"/>
          <p:cNvSpPr>
            <a:spLocks noGrp="1"/>
          </p:cNvSpPr>
          <p:nvPr>
            <p:ph idx="1"/>
          </p:nvPr>
        </p:nvSpPr>
        <p:spPr>
          <a:xfrm>
            <a:off x="986852" y="1588557"/>
            <a:ext cx="11018855" cy="5032375"/>
          </a:xfrm>
        </p:spPr>
        <p:txBody>
          <a:bodyPr>
            <a:normAutofit/>
          </a:bodyPr>
          <a:lstStyle/>
          <a:p>
            <a:pPr marL="0" indent="0">
              <a:buNone/>
            </a:pPr>
            <a:r>
              <a:rPr lang="en-GB" sz="2000" dirty="0" smtClean="0">
                <a:latin typeface="Comic Sans MS" panose="030F0702030302020204" pitchFamily="66" charset="0"/>
              </a:rPr>
              <a:t>Evaporation – Evaporation occurs when a liquid changes</a:t>
            </a:r>
            <a:r>
              <a:rPr lang="en-GB" sz="2000" dirty="0">
                <a:latin typeface="Comic Sans MS" panose="030F0702030302020204" pitchFamily="66" charset="0"/>
              </a:rPr>
              <a:t> </a:t>
            </a:r>
            <a:r>
              <a:rPr lang="en-GB" sz="2000" dirty="0" smtClean="0">
                <a:latin typeface="Comic Sans MS" panose="030F0702030302020204" pitchFamily="66" charset="0"/>
              </a:rPr>
              <a:t>into a gas or water</a:t>
            </a:r>
            <a:r>
              <a:rPr lang="en-GB" sz="2000" dirty="0">
                <a:latin typeface="Comic Sans MS" panose="030F0702030302020204" pitchFamily="66" charset="0"/>
              </a:rPr>
              <a:t> </a:t>
            </a:r>
            <a:r>
              <a:rPr lang="en-GB" sz="2000" dirty="0" smtClean="0">
                <a:latin typeface="Comic Sans MS" panose="030F0702030302020204" pitchFamily="66" charset="0"/>
              </a:rPr>
              <a:t>vapour.</a:t>
            </a:r>
          </a:p>
          <a:p>
            <a:pPr marL="0" indent="0">
              <a:buNone/>
            </a:pPr>
            <a:r>
              <a:rPr lang="en-GB" sz="2000" dirty="0" smtClean="0">
                <a:latin typeface="Comic Sans MS" panose="030F0702030302020204" pitchFamily="66" charset="0"/>
              </a:rPr>
              <a:t>Transpiration – Transpirations is when plants give out water vapour from their leaves.</a:t>
            </a:r>
          </a:p>
          <a:p>
            <a:pPr marL="0" indent="0">
              <a:buNone/>
            </a:pPr>
            <a:r>
              <a:rPr lang="en-GB" sz="2000" dirty="0" smtClean="0">
                <a:latin typeface="Comic Sans MS" panose="030F0702030302020204" pitchFamily="66" charset="0"/>
              </a:rPr>
              <a:t>Condensation – Condensation is when a gas cools and forms clouds.</a:t>
            </a:r>
          </a:p>
          <a:p>
            <a:pPr marL="0" indent="0">
              <a:buNone/>
            </a:pPr>
            <a:r>
              <a:rPr lang="en-GB" sz="2000" dirty="0" smtClean="0">
                <a:latin typeface="Comic Sans MS" panose="030F0702030302020204" pitchFamily="66" charset="0"/>
              </a:rPr>
              <a:t>Precipitation – when clouds become heavy with water droplets, they fall as rain/snow/hail.</a:t>
            </a:r>
          </a:p>
          <a:p>
            <a:pPr marL="0" indent="0">
              <a:buNone/>
            </a:pPr>
            <a:r>
              <a:rPr lang="en-GB" sz="2000" dirty="0" smtClean="0">
                <a:latin typeface="Comic Sans MS" panose="030F0702030302020204" pitchFamily="66" charset="0"/>
              </a:rPr>
              <a:t>Groundwater – Other rain water soaks into the ground, going deep underground.</a:t>
            </a:r>
          </a:p>
          <a:p>
            <a:pPr marL="0" indent="0">
              <a:buNone/>
            </a:pPr>
            <a:r>
              <a:rPr lang="en-GB" sz="2000" dirty="0" smtClean="0">
                <a:latin typeface="Comic Sans MS" panose="030F0702030302020204" pitchFamily="66" charset="0"/>
              </a:rPr>
              <a:t>Runoff – When rain reaches the ground, some of it runs over the ground into streams or rivers</a:t>
            </a:r>
          </a:p>
          <a:p>
            <a:pPr marL="0" indent="0">
              <a:buNone/>
            </a:pPr>
            <a:r>
              <a:rPr lang="en-GB" sz="2000" dirty="0" smtClean="0">
                <a:latin typeface="Comic Sans MS" panose="030F0702030302020204" pitchFamily="66" charset="0"/>
              </a:rPr>
              <a:t>Closed Cycle- is when the water level never changes just states.</a:t>
            </a:r>
            <a:endParaRPr lang="en-GB" sz="2000" dirty="0">
              <a:latin typeface="Comic Sans MS" panose="030F0702030302020204" pitchFamily="66" charset="0"/>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8772" b="100000" l="0" r="92079">
                        <a14:foregroundMark x1="24752" y1="55263" x2="24752" y2="55263"/>
                        <a14:foregroundMark x1="69802" y1="55702" x2="69802" y2="55702"/>
                        <a14:foregroundMark x1="78713" y1="42105" x2="78713" y2="42105"/>
                        <a14:foregroundMark x1="59406" y1="36404" x2="59406" y2="36404"/>
                        <a14:foregroundMark x1="51980" y1="76316" x2="51980" y2="77632"/>
                        <a14:foregroundMark x1="54455" y1="77193" x2="54455" y2="77193"/>
                      </a14:backgroundRemoval>
                    </a14:imgEffect>
                  </a14:imgLayer>
                </a14:imgProps>
              </a:ext>
            </a:extLst>
          </a:blip>
          <a:stretch>
            <a:fillRect/>
          </a:stretch>
        </p:blipFill>
        <p:spPr>
          <a:xfrm>
            <a:off x="161427" y="1387993"/>
            <a:ext cx="884988" cy="998897"/>
          </a:xfrm>
          <a:prstGeom prst="rect">
            <a:avLst/>
          </a:prstGeom>
        </p:spPr>
      </p:pic>
      <p:pic>
        <p:nvPicPr>
          <p:cNvPr id="5" name="Picture 4" descr="File:Cartoon &lt;strong&gt;cloud&lt;/strong&gt;.svg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87190" y="2269914"/>
            <a:ext cx="769610" cy="499605"/>
          </a:xfrm>
          <a:prstGeom prst="rect">
            <a:avLst/>
          </a:prstGeom>
        </p:spPr>
      </p:pic>
      <p:pic>
        <p:nvPicPr>
          <p:cNvPr id="6" name="Picture 5" descr="&lt;strong&gt;Rain&lt;/strong&gt; Clouds Weather · Free vector graphic on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0552" y="2664794"/>
            <a:ext cx="646738" cy="667601"/>
          </a:xfrm>
          <a:prstGeom prst="rect">
            <a:avLst/>
          </a:prstGeom>
        </p:spPr>
      </p:pic>
      <p:pic>
        <p:nvPicPr>
          <p:cNvPr id="9" name="Picture 8"/>
          <p:cNvPicPr>
            <a:picLocks noChangeAspect="1"/>
          </p:cNvPicPr>
          <p:nvPr/>
        </p:nvPicPr>
        <p:blipFill>
          <a:blip r:embed="rId6"/>
          <a:stretch>
            <a:fillRect/>
          </a:stretch>
        </p:blipFill>
        <p:spPr>
          <a:xfrm>
            <a:off x="1667933" y="4801786"/>
            <a:ext cx="7653867" cy="1751413"/>
          </a:xfrm>
          <a:prstGeom prst="rect">
            <a:avLst/>
          </a:prstGeom>
        </p:spPr>
      </p:pic>
    </p:spTree>
    <p:extLst>
      <p:ext uri="{BB962C8B-B14F-4D97-AF65-F5344CB8AC3E}">
        <p14:creationId xmlns:p14="http://schemas.microsoft.com/office/powerpoint/2010/main" val="41522327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TextBox 10"/>
          <p:cNvSpPr txBox="1"/>
          <p:nvPr/>
        </p:nvSpPr>
        <p:spPr>
          <a:xfrm>
            <a:off x="391887" y="351692"/>
            <a:ext cx="11696280" cy="1569660"/>
          </a:xfrm>
          <a:prstGeom prst="rect">
            <a:avLst/>
          </a:prstGeom>
          <a:noFill/>
        </p:spPr>
        <p:txBody>
          <a:bodyPr wrap="square" rtlCol="0">
            <a:spAutoFit/>
          </a:bodyPr>
          <a:lstStyle/>
          <a:p>
            <a:r>
              <a:rPr lang="en-GB" sz="2400" dirty="0" smtClean="0">
                <a:latin typeface="Comic Sans MS" panose="030F0702030302020204" pitchFamily="66" charset="0"/>
              </a:rPr>
              <a:t>Most rivers start on mountains because that is where a lot of rain falls. Rainwater collects in lakes or bogs. Sometimes rainwater soaks through soft rock but cannot get through the hard rock that is lower down. This water bursts out of the mountain in a spring. The start of a river is called its </a:t>
            </a:r>
            <a:r>
              <a:rPr lang="en-GB" sz="2400" b="1" dirty="0" smtClean="0">
                <a:latin typeface="Comic Sans MS" panose="030F0702030302020204" pitchFamily="66" charset="0"/>
              </a:rPr>
              <a:t>source.</a:t>
            </a:r>
            <a:endParaRPr lang="en-GB" sz="2400" b="1" dirty="0">
              <a:latin typeface="Comic Sans MS" panose="030F0702030302020204" pitchFamily="66" charset="0"/>
            </a:endParaRPr>
          </a:p>
        </p:txBody>
      </p:sp>
    </p:spTree>
    <p:extLst>
      <p:ext uri="{BB962C8B-B14F-4D97-AF65-F5344CB8AC3E}">
        <p14:creationId xmlns:p14="http://schemas.microsoft.com/office/powerpoint/2010/main" val="15625337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8000" b="-78000"/>
          </a:stretch>
        </a:blipFill>
        <a:effectLst/>
      </p:bgPr>
    </p:bg>
    <p:spTree>
      <p:nvGrpSpPr>
        <p:cNvPr id="1" name=""/>
        <p:cNvGrpSpPr/>
        <p:nvPr/>
      </p:nvGrpSpPr>
      <p:grpSpPr>
        <a:xfrm>
          <a:off x="0" y="0"/>
          <a:ext cx="0" cy="0"/>
          <a:chOff x="0" y="0"/>
          <a:chExt cx="0" cy="0"/>
        </a:xfrm>
      </p:grpSpPr>
      <p:sp>
        <p:nvSpPr>
          <p:cNvPr id="8" name="TextBox 7"/>
          <p:cNvSpPr txBox="1"/>
          <p:nvPr/>
        </p:nvSpPr>
        <p:spPr>
          <a:xfrm>
            <a:off x="492369" y="0"/>
            <a:ext cx="11304395" cy="4247317"/>
          </a:xfrm>
          <a:prstGeom prst="rect">
            <a:avLst/>
          </a:prstGeom>
          <a:noFill/>
        </p:spPr>
        <p:txBody>
          <a:bodyPr wrap="square" rtlCol="0">
            <a:spAutoFit/>
          </a:bodyPr>
          <a:lstStyle/>
          <a:p>
            <a:r>
              <a:rPr lang="en-GB" dirty="0" smtClean="0">
                <a:latin typeface="Comic Sans MS" panose="030F0702030302020204" pitchFamily="66" charset="0"/>
              </a:rPr>
              <a:t>Living things need water to survive. Our planet is full of life, but life is only possible because we have so much water! Nearly ¾ of the</a:t>
            </a:r>
            <a:r>
              <a:rPr lang="en-GB" b="1" dirty="0" smtClean="0">
                <a:latin typeface="Comic Sans MS" panose="030F0702030302020204" pitchFamily="66" charset="0"/>
              </a:rPr>
              <a:t> Earth’s </a:t>
            </a:r>
            <a:r>
              <a:rPr lang="en-GB" dirty="0" smtClean="0">
                <a:latin typeface="Comic Sans MS" panose="030F0702030302020204" pitchFamily="66" charset="0"/>
              </a:rPr>
              <a:t>surface is covered by water.</a:t>
            </a:r>
          </a:p>
          <a:p>
            <a:endParaRPr lang="en-GB" dirty="0">
              <a:latin typeface="Comic Sans MS" panose="030F0702030302020204" pitchFamily="66" charset="0"/>
            </a:endParaRPr>
          </a:p>
          <a:p>
            <a:r>
              <a:rPr lang="en-GB" dirty="0" smtClean="0">
                <a:latin typeface="Comic Sans MS" panose="030F0702030302020204" pitchFamily="66" charset="0"/>
              </a:rPr>
              <a:t>The amount of water on the Earth and in the Earth’s </a:t>
            </a:r>
            <a:r>
              <a:rPr lang="en-GB" b="1" dirty="0" smtClean="0">
                <a:latin typeface="Comic Sans MS" panose="030F0702030302020204" pitchFamily="66" charset="0"/>
              </a:rPr>
              <a:t>atmosphere</a:t>
            </a:r>
            <a:r>
              <a:rPr lang="en-GB" dirty="0" smtClean="0">
                <a:latin typeface="Comic Sans MS" panose="030F0702030302020204" pitchFamily="66" charset="0"/>
              </a:rPr>
              <a:t> is always roughly the same. The water just moves from place to place! You have seen how much water moves in the Indus River. You saw how it moves from the mountains of Tibet, into India, across Pakistan and into the Arabian Sea.</a:t>
            </a:r>
          </a:p>
          <a:p>
            <a:endParaRPr lang="en-GB" dirty="0">
              <a:latin typeface="Comic Sans MS" panose="030F0702030302020204" pitchFamily="66" charset="0"/>
            </a:endParaRPr>
          </a:p>
          <a:p>
            <a:r>
              <a:rPr lang="en-GB" dirty="0" smtClean="0">
                <a:latin typeface="Comic Sans MS" panose="030F0702030302020204" pitchFamily="66" charset="0"/>
              </a:rPr>
              <a:t>Water on Earth is constantly moving. It is recycled over and over again. This recycling process is called </a:t>
            </a:r>
            <a:r>
              <a:rPr lang="en-GB" b="1" dirty="0" smtClean="0">
                <a:latin typeface="Comic Sans MS" panose="030F0702030302020204" pitchFamily="66" charset="0"/>
              </a:rPr>
              <a:t>the water cycle.</a:t>
            </a:r>
          </a:p>
          <a:p>
            <a:endParaRPr lang="en-GB" b="1" dirty="0">
              <a:latin typeface="Comic Sans MS" panose="030F0702030302020204" pitchFamily="66" charset="0"/>
            </a:endParaRPr>
          </a:p>
          <a:p>
            <a:r>
              <a:rPr lang="en-GB" dirty="0" smtClean="0">
                <a:latin typeface="Comic Sans MS" panose="030F0702030302020204" pitchFamily="66" charset="0"/>
              </a:rPr>
              <a:t>Water isn’t always a liquid! It can be a </a:t>
            </a:r>
            <a:r>
              <a:rPr lang="en-GB" b="1" dirty="0" smtClean="0">
                <a:latin typeface="Comic Sans MS" panose="030F0702030302020204" pitchFamily="66" charset="0"/>
              </a:rPr>
              <a:t>solid</a:t>
            </a:r>
            <a:r>
              <a:rPr lang="en-GB" dirty="0" smtClean="0">
                <a:latin typeface="Comic Sans MS" panose="030F0702030302020204" pitchFamily="66" charset="0"/>
              </a:rPr>
              <a:t>, a </a:t>
            </a:r>
            <a:r>
              <a:rPr lang="en-GB" b="1" dirty="0" smtClean="0">
                <a:latin typeface="Comic Sans MS" panose="030F0702030302020204" pitchFamily="66" charset="0"/>
              </a:rPr>
              <a:t>liquid </a:t>
            </a:r>
            <a:r>
              <a:rPr lang="en-GB" dirty="0" smtClean="0">
                <a:latin typeface="Comic Sans MS" panose="030F0702030302020204" pitchFamily="66" charset="0"/>
              </a:rPr>
              <a:t>or a </a:t>
            </a:r>
            <a:r>
              <a:rPr lang="en-GB" b="1" dirty="0" smtClean="0">
                <a:latin typeface="Comic Sans MS" panose="030F0702030302020204" pitchFamily="66" charset="0"/>
              </a:rPr>
              <a:t>gas</a:t>
            </a:r>
            <a:r>
              <a:rPr lang="en-GB" dirty="0" smtClean="0">
                <a:latin typeface="Comic Sans MS" panose="030F0702030302020204" pitchFamily="66" charset="0"/>
              </a:rPr>
              <a:t>. When water is frozen or semi-frozen as ice, snow or hail, we say it has become a solid. When water warms up it turns into water vapour and rises into the air. </a:t>
            </a:r>
            <a:r>
              <a:rPr lang="en-GB" b="1" dirty="0" smtClean="0">
                <a:latin typeface="Comic Sans MS" panose="030F0702030302020204" pitchFamily="66" charset="0"/>
              </a:rPr>
              <a:t>Water vapour </a:t>
            </a:r>
            <a:r>
              <a:rPr lang="en-GB" dirty="0" smtClean="0">
                <a:latin typeface="Comic Sans MS" panose="030F0702030302020204" pitchFamily="66" charset="0"/>
              </a:rPr>
              <a:t>is a gas.</a:t>
            </a:r>
          </a:p>
          <a:p>
            <a:endParaRPr lang="en-GB" dirty="0">
              <a:latin typeface="Comic Sans MS" panose="030F0702030302020204" pitchFamily="66" charset="0"/>
            </a:endParaRPr>
          </a:p>
          <a:p>
            <a:r>
              <a:rPr lang="en-GB" dirty="0" smtClean="0">
                <a:latin typeface="Comic Sans MS" panose="030F0702030302020204" pitchFamily="66" charset="0"/>
              </a:rPr>
              <a:t>Below is video is explaining the water cycle. </a:t>
            </a:r>
            <a:endParaRPr lang="en-GB" dirty="0">
              <a:latin typeface="Comic Sans MS" panose="030F0702030302020204" pitchFamily="66" charset="0"/>
            </a:endParaRPr>
          </a:p>
        </p:txBody>
      </p:sp>
      <p:pic>
        <p:nvPicPr>
          <p:cNvPr id="9" name="Picture 8">
            <a:hlinkClick r:id="rId3"/>
          </p:cNvPr>
          <p:cNvPicPr>
            <a:picLocks noChangeAspect="1"/>
          </p:cNvPicPr>
          <p:nvPr/>
        </p:nvPicPr>
        <p:blipFill>
          <a:blip r:embed="rId4"/>
          <a:stretch>
            <a:fillRect/>
          </a:stretch>
        </p:blipFill>
        <p:spPr>
          <a:xfrm>
            <a:off x="3487094" y="4321279"/>
            <a:ext cx="3928590" cy="2210149"/>
          </a:xfrm>
          <a:prstGeom prst="rect">
            <a:avLst/>
          </a:prstGeom>
        </p:spPr>
      </p:pic>
    </p:spTree>
    <p:extLst>
      <p:ext uri="{BB962C8B-B14F-4D97-AF65-F5344CB8AC3E}">
        <p14:creationId xmlns:p14="http://schemas.microsoft.com/office/powerpoint/2010/main" val="2835580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0000"/>
                <a:lumOff val="80000"/>
              </a:schemeClr>
            </a:gs>
            <a:gs pos="61000">
              <a:schemeClr val="bg1"/>
            </a:gs>
            <a:gs pos="100000">
              <a:schemeClr val="bg1">
                <a:lumMod val="95000"/>
              </a:schemeClr>
            </a:gs>
          </a:gsLst>
          <a:lin ang="5400000" scaled="1"/>
        </a:gradFill>
        <a:effectLst/>
      </p:bgPr>
    </p:bg>
    <p:spTree>
      <p:nvGrpSpPr>
        <p:cNvPr id="1" name=""/>
        <p:cNvGrpSpPr/>
        <p:nvPr/>
      </p:nvGrpSpPr>
      <p:grpSpPr>
        <a:xfrm>
          <a:off x="0" y="0"/>
          <a:ext cx="0" cy="0"/>
          <a:chOff x="0" y="0"/>
          <a:chExt cx="0" cy="0"/>
        </a:xfrm>
      </p:grpSpPr>
      <p:sp>
        <p:nvSpPr>
          <p:cNvPr id="5" name="Rounded Rectangle 4"/>
          <p:cNvSpPr/>
          <p:nvPr/>
        </p:nvSpPr>
        <p:spPr bwMode="auto">
          <a:xfrm>
            <a:off x="1981201" y="438150"/>
            <a:ext cx="8220075" cy="5957888"/>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rgbClr val="D5EF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latin typeface="Sassoon Infant Rg"/>
              </a:rPr>
              <a:t> </a:t>
            </a:r>
          </a:p>
        </p:txBody>
      </p:sp>
      <p:pic>
        <p:nvPicPr>
          <p:cNvPr id="12291"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02663" y="679450"/>
            <a:ext cx="1308100"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itle 5"/>
          <p:cNvSpPr>
            <a:spLocks noGrp="1"/>
          </p:cNvSpPr>
          <p:nvPr>
            <p:ph type="title"/>
          </p:nvPr>
        </p:nvSpPr>
        <p:spPr>
          <a:xfrm>
            <a:off x="1981201" y="233364"/>
            <a:ext cx="8220075" cy="1595437"/>
          </a:xfrm>
        </p:spPr>
        <p:txBody>
          <a:bodyPr/>
          <a:lstStyle/>
          <a:p>
            <a:pPr algn="ctr" eaLnBrk="1" hangingPunct="1"/>
            <a:r>
              <a:rPr lang="en-GB" altLang="en-US" sz="3600">
                <a:solidFill>
                  <a:srgbClr val="1F4C6B"/>
                </a:solidFill>
                <a:latin typeface="HVD Bodedo" pitchFamily="2" charset="0"/>
              </a:rPr>
              <a:t>The Water Cycle</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34250" y="3305175"/>
            <a:ext cx="1722438"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12000" y="1897063"/>
            <a:ext cx="2165350"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378964">
            <a:off x="5554664" y="2349501"/>
            <a:ext cx="7191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235201" y="2324101"/>
            <a:ext cx="2316163" cy="170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106614" y="1304925"/>
            <a:ext cx="2547937"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2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803651" y="4351339"/>
            <a:ext cx="3082925"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428876" y="5068888"/>
            <a:ext cx="3560763"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7489825" y="2970214"/>
            <a:ext cx="14112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evaporation</a:t>
            </a:r>
          </a:p>
        </p:txBody>
      </p:sp>
      <p:sp>
        <p:nvSpPr>
          <p:cNvPr id="12301" name="TextBox 25"/>
          <p:cNvSpPr txBox="1">
            <a:spLocks noChangeArrowheads="1"/>
          </p:cNvSpPr>
          <p:nvPr/>
        </p:nvSpPr>
        <p:spPr bwMode="auto">
          <a:xfrm>
            <a:off x="8550276" y="1147764"/>
            <a:ext cx="1412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Sun</a:t>
            </a:r>
          </a:p>
        </p:txBody>
      </p:sp>
      <p:sp>
        <p:nvSpPr>
          <p:cNvPr id="27" name="TextBox 26"/>
          <p:cNvSpPr txBox="1">
            <a:spLocks noChangeArrowheads="1"/>
          </p:cNvSpPr>
          <p:nvPr/>
        </p:nvSpPr>
        <p:spPr bwMode="auto">
          <a:xfrm>
            <a:off x="7489825" y="2355850"/>
            <a:ext cx="14112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condensation</a:t>
            </a:r>
          </a:p>
        </p:txBody>
      </p:sp>
      <p:sp>
        <p:nvSpPr>
          <p:cNvPr id="28" name="TextBox 27"/>
          <p:cNvSpPr txBox="1">
            <a:spLocks noChangeArrowheads="1"/>
          </p:cNvSpPr>
          <p:nvPr/>
        </p:nvSpPr>
        <p:spPr bwMode="auto">
          <a:xfrm>
            <a:off x="5257801" y="1965325"/>
            <a:ext cx="1412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wind</a:t>
            </a:r>
          </a:p>
        </p:txBody>
      </p:sp>
      <p:sp>
        <p:nvSpPr>
          <p:cNvPr id="29" name="TextBox 28"/>
          <p:cNvSpPr txBox="1">
            <a:spLocks noChangeArrowheads="1"/>
          </p:cNvSpPr>
          <p:nvPr/>
        </p:nvSpPr>
        <p:spPr bwMode="auto">
          <a:xfrm>
            <a:off x="2709864" y="2592388"/>
            <a:ext cx="2065337"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precipitation</a:t>
            </a:r>
            <a:br>
              <a:rPr lang="en-GB" altLang="en-US"/>
            </a:br>
            <a:r>
              <a:rPr lang="en-GB" altLang="en-US" sz="1600"/>
              <a:t>(rain/snow)</a:t>
            </a:r>
          </a:p>
        </p:txBody>
      </p:sp>
      <p:sp>
        <p:nvSpPr>
          <p:cNvPr id="12305" name="TextBox 29"/>
          <p:cNvSpPr txBox="1">
            <a:spLocks noChangeArrowheads="1"/>
          </p:cNvSpPr>
          <p:nvPr/>
        </p:nvSpPr>
        <p:spPr bwMode="auto">
          <a:xfrm>
            <a:off x="8002589" y="4978400"/>
            <a:ext cx="547687" cy="369888"/>
          </a:xfrm>
          <a:prstGeom prst="rect">
            <a:avLst/>
          </a:prstGeom>
          <a:solidFill>
            <a:srgbClr val="4F657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sea</a:t>
            </a:r>
          </a:p>
        </p:txBody>
      </p:sp>
      <p:sp>
        <p:nvSpPr>
          <p:cNvPr id="31" name="TextBox 30"/>
          <p:cNvSpPr txBox="1">
            <a:spLocks noChangeArrowheads="1"/>
          </p:cNvSpPr>
          <p:nvPr/>
        </p:nvSpPr>
        <p:spPr bwMode="auto">
          <a:xfrm>
            <a:off x="1885951" y="4402138"/>
            <a:ext cx="1412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runoff</a:t>
            </a:r>
          </a:p>
        </p:txBody>
      </p:sp>
      <p:sp>
        <p:nvSpPr>
          <p:cNvPr id="32" name="TextBox 31"/>
          <p:cNvSpPr txBox="1">
            <a:spLocks noChangeArrowheads="1"/>
          </p:cNvSpPr>
          <p:nvPr/>
        </p:nvSpPr>
        <p:spPr bwMode="auto">
          <a:xfrm>
            <a:off x="3438525" y="5495925"/>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t>groundwater</a:t>
            </a:r>
          </a:p>
        </p:txBody>
      </p:sp>
      <p:sp>
        <p:nvSpPr>
          <p:cNvPr id="12308" name="TextBox 24"/>
          <p:cNvSpPr txBox="1">
            <a:spLocks noChangeArrowheads="1"/>
          </p:cNvSpPr>
          <p:nvPr/>
        </p:nvSpPr>
        <p:spPr bwMode="auto">
          <a:xfrm rot="704466">
            <a:off x="4135439" y="4364039"/>
            <a:ext cx="19065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sz="1600"/>
              <a:t>rivers and streams</a:t>
            </a:r>
          </a:p>
        </p:txBody>
      </p:sp>
      <p:pic>
        <p:nvPicPr>
          <p:cNvPr id="12309" name="Picture 1"/>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902325" y="4283076"/>
            <a:ext cx="927100"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2955925" y="4162426"/>
            <a:ext cx="2946400" cy="112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1850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2"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right)">
                                      <p:cBhvr>
                                        <p:cTn id="25" dur="5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2" fill="hold"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right)">
                                      <p:cBhvr>
                                        <p:cTn id="34" dur="500"/>
                                        <p:tgtEl>
                                          <p:spTgt spid="2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up)">
                                      <p:cBhvr>
                                        <p:cTn id="39" dur="500"/>
                                        <p:tgtEl>
                                          <p:spTgt spid="13"/>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29"/>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left)">
                                      <p:cBhvr>
                                        <p:cTn id="48" dur="500"/>
                                        <p:tgtEl>
                                          <p:spTgt spid="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1" fill="hold"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0"/>
      <p:bldP spid="28" grpId="0"/>
      <p:bldP spid="29"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0000"/>
                <a:lumOff val="80000"/>
              </a:schemeClr>
            </a:gs>
            <a:gs pos="61000">
              <a:schemeClr val="bg1"/>
            </a:gs>
            <a:gs pos="100000">
              <a:schemeClr val="bg1">
                <a:lumMod val="95000"/>
              </a:schemeClr>
            </a:gs>
          </a:gsLst>
          <a:lin ang="5400000" scaled="1"/>
        </a:gradFill>
        <a:effectLst/>
      </p:bgPr>
    </p:bg>
    <p:spTree>
      <p:nvGrpSpPr>
        <p:cNvPr id="1" name=""/>
        <p:cNvGrpSpPr/>
        <p:nvPr/>
      </p:nvGrpSpPr>
      <p:grpSpPr>
        <a:xfrm>
          <a:off x="0" y="0"/>
          <a:ext cx="0" cy="0"/>
          <a:chOff x="0" y="0"/>
          <a:chExt cx="0" cy="0"/>
        </a:xfrm>
      </p:grpSpPr>
      <p:sp>
        <p:nvSpPr>
          <p:cNvPr id="13314" name="Title 5"/>
          <p:cNvSpPr>
            <a:spLocks noGrp="1"/>
          </p:cNvSpPr>
          <p:nvPr>
            <p:ph type="title"/>
          </p:nvPr>
        </p:nvSpPr>
        <p:spPr>
          <a:xfrm>
            <a:off x="1981201" y="203200"/>
            <a:ext cx="8220075" cy="1595438"/>
          </a:xfrm>
        </p:spPr>
        <p:txBody>
          <a:bodyPr/>
          <a:lstStyle/>
          <a:p>
            <a:pPr eaLnBrk="1" hangingPunct="1"/>
            <a:r>
              <a:rPr lang="en-GB" altLang="en-US" sz="3600">
                <a:solidFill>
                  <a:srgbClr val="1F4C6B"/>
                </a:solidFill>
                <a:latin typeface="HVD Bodedo" pitchFamily="2" charset="0"/>
              </a:rPr>
              <a:t>The Water Cycle</a:t>
            </a:r>
          </a:p>
        </p:txBody>
      </p:sp>
      <p:sp>
        <p:nvSpPr>
          <p:cNvPr id="18" name="Rectangle 17"/>
          <p:cNvSpPr/>
          <p:nvPr/>
        </p:nvSpPr>
        <p:spPr>
          <a:xfrm>
            <a:off x="6096001" y="1974851"/>
            <a:ext cx="3806825" cy="3446463"/>
          </a:xfrm>
          <a:prstGeom prst="rect">
            <a:avLst/>
          </a:prstGeom>
          <a:solidFill>
            <a:schemeClr val="bg1"/>
          </a:solidFill>
          <a:ln w="38100">
            <a:solidFill>
              <a:srgbClr val="1A67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11" name="Rectangle 10"/>
          <p:cNvSpPr/>
          <p:nvPr/>
        </p:nvSpPr>
        <p:spPr>
          <a:xfrm>
            <a:off x="2289176" y="1974851"/>
            <a:ext cx="3806825" cy="3446463"/>
          </a:xfrm>
          <a:prstGeom prst="rect">
            <a:avLst/>
          </a:prstGeom>
          <a:solidFill>
            <a:srgbClr val="1A679F"/>
          </a:solidFill>
          <a:ln w="38100">
            <a:solidFill>
              <a:srgbClr val="1A67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13317" name="Rectangle 16"/>
          <p:cNvSpPr>
            <a:spLocks noChangeArrowheads="1"/>
          </p:cNvSpPr>
          <p:nvPr/>
        </p:nvSpPr>
        <p:spPr bwMode="auto">
          <a:xfrm>
            <a:off x="6442076" y="3344864"/>
            <a:ext cx="31146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sz="2000"/>
              <a:t>Fill in the Water Cycle Activity Sheet! </a:t>
            </a:r>
          </a:p>
        </p:txBody>
      </p:sp>
      <p:pic>
        <p:nvPicPr>
          <p:cNvPr id="13318" name="Individual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91625" y="61912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9" name="Group 6"/>
          <p:cNvGrpSpPr>
            <a:grpSpLocks/>
          </p:cNvGrpSpPr>
          <p:nvPr/>
        </p:nvGrpSpPr>
        <p:grpSpPr bwMode="auto">
          <a:xfrm>
            <a:off x="2374901" y="2105026"/>
            <a:ext cx="3636963" cy="3211513"/>
            <a:chOff x="850110" y="2104605"/>
            <a:chExt cx="3636960" cy="3212525"/>
          </a:xfrm>
        </p:grpSpPr>
        <p:pic>
          <p:nvPicPr>
            <p:cNvPr id="3" name="Picture 2"/>
            <p:cNvPicPr>
              <a:picLocks noChangeAspect="1"/>
            </p:cNvPicPr>
            <p:nvPr/>
          </p:nvPicPr>
          <p:blipFill>
            <a:blip r:embed="rId3"/>
            <a:stretch>
              <a:fillRect/>
            </a:stretch>
          </p:blipFill>
          <p:spPr>
            <a:xfrm>
              <a:off x="850110" y="2104605"/>
              <a:ext cx="2360611" cy="1668989"/>
            </a:xfrm>
            <a:prstGeom prst="rect">
              <a:avLst/>
            </a:prstGeom>
            <a:ln>
              <a:noFill/>
            </a:ln>
            <a:effectLst>
              <a:outerShdw blurRad="190500" algn="tl" rotWithShape="0">
                <a:srgbClr val="000000">
                  <a:alpha val="70000"/>
                </a:srgbClr>
              </a:outerShdw>
            </a:effectLst>
          </p:spPr>
        </p:pic>
        <p:pic>
          <p:nvPicPr>
            <p:cNvPr id="4" name="Picture 3"/>
            <p:cNvPicPr>
              <a:picLocks noChangeAspect="1"/>
            </p:cNvPicPr>
            <p:nvPr/>
          </p:nvPicPr>
          <p:blipFill>
            <a:blip r:embed="rId4"/>
            <a:stretch>
              <a:fillRect/>
            </a:stretch>
          </p:blipFill>
          <p:spPr>
            <a:xfrm>
              <a:off x="1488284" y="2887490"/>
              <a:ext cx="2360611" cy="1667400"/>
            </a:xfrm>
            <a:prstGeom prst="rect">
              <a:avLst/>
            </a:prstGeom>
            <a:ln>
              <a:noFill/>
            </a:ln>
            <a:effectLst>
              <a:outerShdw blurRad="190500" algn="tl" rotWithShape="0">
                <a:srgbClr val="000000">
                  <a:alpha val="70000"/>
                </a:srgbClr>
              </a:outerShdw>
            </a:effectLst>
          </p:spPr>
        </p:pic>
        <p:pic>
          <p:nvPicPr>
            <p:cNvPr id="2" name="Picture 1"/>
            <p:cNvPicPr>
              <a:picLocks noChangeAspect="1"/>
            </p:cNvPicPr>
            <p:nvPr/>
          </p:nvPicPr>
          <p:blipFill>
            <a:blip r:embed="rId5"/>
            <a:stretch>
              <a:fillRect/>
            </a:stretch>
          </p:blipFill>
          <p:spPr>
            <a:xfrm>
              <a:off x="2126459" y="3648141"/>
              <a:ext cx="2360611" cy="1668989"/>
            </a:xfrm>
            <a:prstGeom prst="rect">
              <a:avLst/>
            </a:prstGeom>
            <a:ln>
              <a:noFill/>
            </a:ln>
            <a:effectLst>
              <a:outerShdw blurRad="190500" algn="tl" rotWithShape="0">
                <a:srgbClr val="000000">
                  <a:alpha val="70000"/>
                </a:srgbClr>
              </a:outerShdw>
            </a:effectLst>
          </p:spPr>
        </p:pic>
      </p:grpSp>
    </p:spTree>
    <p:extLst>
      <p:ext uri="{BB962C8B-B14F-4D97-AF65-F5344CB8AC3E}">
        <p14:creationId xmlns:p14="http://schemas.microsoft.com/office/powerpoint/2010/main" val="1197806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432</Words>
  <Application>Microsoft Office PowerPoint</Application>
  <PresentationFormat>Widescreen</PresentationFormat>
  <Paragraphs>35</Paragraphs>
  <Slides>6</Slides>
  <Notes>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6</vt:i4>
      </vt:variant>
    </vt:vector>
  </HeadingPairs>
  <TitlesOfParts>
    <vt:vector size="18" baseType="lpstr">
      <vt:lpstr>Arial</vt:lpstr>
      <vt:lpstr>BPreplay</vt:lpstr>
      <vt:lpstr>Calibri</vt:lpstr>
      <vt:lpstr>Calibri Light</vt:lpstr>
      <vt:lpstr>Comic Sans MS</vt:lpstr>
      <vt:lpstr>HVD Bodedo</vt:lpstr>
      <vt:lpstr>Sassoon Infant Md</vt:lpstr>
      <vt:lpstr>Sassoon Infant Rg</vt:lpstr>
      <vt:lpstr>Times New Roman</vt:lpstr>
      <vt:lpstr>Office Theme</vt:lpstr>
      <vt:lpstr>1_Office Theme</vt:lpstr>
      <vt:lpstr>2_Office Theme</vt:lpstr>
      <vt:lpstr>L.I: To know how rivers get their water. </vt:lpstr>
      <vt:lpstr>Water cycle vocabulary</vt:lpstr>
      <vt:lpstr>PowerPoint Presentation</vt:lpstr>
      <vt:lpstr>PowerPoint Presentation</vt:lpstr>
      <vt:lpstr>The Water Cycle</vt:lpstr>
      <vt:lpstr>The Water Cycle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&amp; Francine</dc:creator>
  <cp:lastModifiedBy>Catherine &amp; Francine</cp:lastModifiedBy>
  <cp:revision>8</cp:revision>
  <dcterms:created xsi:type="dcterms:W3CDTF">2021-01-17T18:10:39Z</dcterms:created>
  <dcterms:modified xsi:type="dcterms:W3CDTF">2021-01-17T20:06:44Z</dcterms:modified>
</cp:coreProperties>
</file>