
<file path=[Content_Types].xml><?xml version="1.0" encoding="utf-8"?>
<Types xmlns="http://schemas.openxmlformats.org/package/2006/content-types">
  <Default Extension="jpeg" ContentType="image/jpeg"/>
  <Default Extension="jpg" ContentType="image/jpeg"/>
  <Default Extension="jpg!d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0"/>
    <p:restoredTop sz="95794"/>
  </p:normalViewPr>
  <p:slideViewPr>
    <p:cSldViewPr snapToGrid="0" snapToObjects="1">
      <p:cViewPr varScale="1">
        <p:scale>
          <a:sx n="72" d="100"/>
          <a:sy n="72" d="100"/>
        </p:scale>
        <p:origin x="63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-3175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5760" y="0"/>
                </a:moveTo>
                <a:lnTo>
                  <a:pt x="0" y="0"/>
                </a:lnTo>
                <a:lnTo>
                  <a:pt x="0" y="3090"/>
                </a:lnTo>
                <a:lnTo>
                  <a:pt x="943" y="3090"/>
                </a:lnTo>
                <a:lnTo>
                  <a:pt x="1123" y="3270"/>
                </a:lnTo>
                <a:lnTo>
                  <a:pt x="1123" y="3270"/>
                </a:lnTo>
                <a:lnTo>
                  <a:pt x="1127" y="3272"/>
                </a:lnTo>
                <a:lnTo>
                  <a:pt x="1133" y="3275"/>
                </a:lnTo>
                <a:lnTo>
                  <a:pt x="1139" y="3278"/>
                </a:lnTo>
                <a:lnTo>
                  <a:pt x="1144" y="3278"/>
                </a:lnTo>
                <a:lnTo>
                  <a:pt x="1150" y="3278"/>
                </a:lnTo>
                <a:lnTo>
                  <a:pt x="1155" y="3275"/>
                </a:lnTo>
                <a:lnTo>
                  <a:pt x="1161" y="3272"/>
                </a:lnTo>
                <a:lnTo>
                  <a:pt x="1165" y="3270"/>
                </a:lnTo>
                <a:lnTo>
                  <a:pt x="1345" y="3090"/>
                </a:lnTo>
                <a:lnTo>
                  <a:pt x="5760" y="3090"/>
                </a:lnTo>
                <a:lnTo>
                  <a:pt x="5760" y="0"/>
                </a:lnTo>
                <a:close/>
              </a:path>
            </a:pathLst>
          </a:custGeom>
          <a:ln/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0001" y="1449147"/>
            <a:ext cx="10572000" cy="2971051"/>
          </a:xfrm>
        </p:spPr>
        <p:txBody>
          <a:bodyPr/>
          <a:lstStyle>
            <a:lvl1pPr>
              <a:defRPr sz="5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10001" y="5280847"/>
            <a:ext cx="10572000" cy="434974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9EBBA-996F-894A-B54A-D6246ED52CEA}" type="datetimeFigureOut">
              <a:rPr lang="en-US" dirty="0"/>
              <a:pPr/>
              <a:t>3/3/2021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8712" y="2222287"/>
            <a:ext cx="10554574" cy="363651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A1323-8D79-1946-B0D7-40001CF92E9D}" type="datetimeFigureOut">
              <a:rPr lang="en-US" dirty="0"/>
              <a:pPr/>
              <a:t>3/3/2021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7"/>
          <p:cNvSpPr/>
          <p:nvPr/>
        </p:nvSpPr>
        <p:spPr bwMode="auto">
          <a:xfrm>
            <a:off x="0" y="1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0" y="0"/>
                </a:moveTo>
                <a:lnTo>
                  <a:pt x="5760" y="0"/>
                </a:lnTo>
                <a:lnTo>
                  <a:pt x="5760" y="3090"/>
                </a:lnTo>
                <a:lnTo>
                  <a:pt x="4817" y="3090"/>
                </a:lnTo>
                <a:lnTo>
                  <a:pt x="4637" y="3270"/>
                </a:lnTo>
                <a:lnTo>
                  <a:pt x="4637" y="3270"/>
                </a:lnTo>
                <a:lnTo>
                  <a:pt x="4633" y="3272"/>
                </a:lnTo>
                <a:lnTo>
                  <a:pt x="4627" y="3275"/>
                </a:lnTo>
                <a:lnTo>
                  <a:pt x="4621" y="3278"/>
                </a:lnTo>
                <a:lnTo>
                  <a:pt x="4616" y="3278"/>
                </a:lnTo>
                <a:lnTo>
                  <a:pt x="4610" y="3278"/>
                </a:lnTo>
                <a:lnTo>
                  <a:pt x="4605" y="3275"/>
                </a:lnTo>
                <a:lnTo>
                  <a:pt x="4599" y="3272"/>
                </a:lnTo>
                <a:lnTo>
                  <a:pt x="4595" y="3270"/>
                </a:lnTo>
                <a:lnTo>
                  <a:pt x="4415" y="3090"/>
                </a:lnTo>
                <a:lnTo>
                  <a:pt x="0" y="309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2951396"/>
            <a:ext cx="10561418" cy="1468800"/>
          </a:xfrm>
        </p:spPr>
        <p:txBody>
          <a:bodyPr anchor="b"/>
          <a:lstStyle>
            <a:lvl1pPr algn="r">
              <a:defRPr sz="4800" b="1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5281201"/>
            <a:ext cx="10561418" cy="433955"/>
          </a:xfrm>
        </p:spPr>
        <p:txBody>
          <a:bodyPr anchor="t">
            <a:no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A1846-DA80-1C48-A609-854EA85C59AD}" type="datetimeFigureOut">
              <a:rPr lang="en-US" dirty="0"/>
              <a:pPr/>
              <a:t>3/3/2021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8712" y="2222287"/>
            <a:ext cx="5185873" cy="3638763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7415" y="2222287"/>
            <a:ext cx="5194583" cy="3638764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02355-E14B-8545-A8F8-0FE83CC9D524}" type="datetimeFigureOut">
              <a:rPr lang="en-US" dirty="0"/>
              <a:pPr/>
              <a:t>3/3/2021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4728" y="2174875"/>
            <a:ext cx="5189857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4729" y="2751138"/>
            <a:ext cx="5189856" cy="3109913"/>
          </a:xfrm>
        </p:spPr>
        <p:txBody>
          <a:bodyPr anchor="t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7415" y="2174875"/>
            <a:ext cx="5194583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7415" y="2751138"/>
            <a:ext cx="5194583" cy="3109913"/>
          </a:xfrm>
        </p:spPr>
        <p:txBody>
          <a:bodyPr anchor="t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40F58-564D-2B4F-AE67-E407BA4FCF45}" type="datetimeFigureOut">
              <a:rPr lang="en-US" dirty="0"/>
              <a:pPr/>
              <a:t>3/3/2021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A34C8-038E-2045-AF43-DF7DBB8E0E9E}" type="datetimeFigureOut">
              <a:rPr lang="en-US" dirty="0"/>
              <a:pPr/>
              <a:t>3/3/2021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8C68F-D26B-8F47-958C-23B49CF8A634}" type="datetimeFigureOut">
              <a:rPr lang="en-US" dirty="0"/>
              <a:pPr/>
              <a:t>3/3/2021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1073151" y="446087"/>
            <a:ext cx="3547533" cy="1814651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3151" y="446088"/>
            <a:ext cx="3547533" cy="161839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446088"/>
            <a:ext cx="6252633" cy="5414963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3151" y="2260738"/>
            <a:ext cx="3547533" cy="360031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F5E60-9974-AC48-9591-99C2BB44B7CF}" type="datetimeFigureOut">
              <a:rPr lang="en-US" dirty="0"/>
              <a:pPr/>
              <a:t>3/3/2021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4728" y="727522"/>
            <a:ext cx="4852988" cy="1617163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9" name="Picture Placeholder 11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6098117" y="0"/>
            <a:ext cx="6093883" cy="6858000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noFill/>
          <a:ln w="9525">
            <a:solidFill>
              <a:schemeClr val="tx2"/>
            </a:solidFill>
            <a:round/>
            <a:headEnd/>
            <a:tailEnd/>
          </a:ln>
          <a:effectLst/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algn="ctr">
              <a:buFontTx/>
              <a:buNone/>
              <a:defRPr sz="1400"/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4728" y="2344684"/>
            <a:ext cx="4852988" cy="3516365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885810" y="6041362"/>
            <a:ext cx="976879" cy="365125"/>
          </a:xfrm>
        </p:spPr>
        <p:txBody>
          <a:bodyPr/>
          <a:lstStyle/>
          <a:p>
            <a:fld id="{18C79C5D-2A6F-F04D-97DA-BEF2467B64E4}" type="datetimeFigureOut">
              <a:rPr lang="en-US" dirty="0"/>
              <a:pPr/>
              <a:t>3/3/2021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0396" y="6041362"/>
            <a:ext cx="3295413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62689" y="5915888"/>
            <a:ext cx="1062155" cy="490599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800600"/>
            <a:ext cx="10561418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5" name="Picture Placeholder 14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0" y="0"/>
            <a:ext cx="12192000" cy="4800600"/>
          </a:xfrm>
          <a:custGeom>
            <a:avLst/>
            <a:gdLst/>
            <a:ahLst/>
            <a:cxnLst/>
            <a:rect l="0" t="0" r="r" b="b"/>
            <a:pathLst>
              <a:path w="5760" h="3289">
                <a:moveTo>
                  <a:pt x="5760" y="0"/>
                </a:moveTo>
                <a:lnTo>
                  <a:pt x="0" y="0"/>
                </a:lnTo>
                <a:lnTo>
                  <a:pt x="0" y="3100"/>
                </a:lnTo>
                <a:lnTo>
                  <a:pt x="943" y="3100"/>
                </a:lnTo>
                <a:lnTo>
                  <a:pt x="1123" y="3281"/>
                </a:lnTo>
                <a:lnTo>
                  <a:pt x="1123" y="3281"/>
                </a:lnTo>
                <a:lnTo>
                  <a:pt x="1127" y="3283"/>
                </a:lnTo>
                <a:lnTo>
                  <a:pt x="1133" y="3286"/>
                </a:lnTo>
                <a:lnTo>
                  <a:pt x="1139" y="3289"/>
                </a:lnTo>
                <a:lnTo>
                  <a:pt x="1144" y="3289"/>
                </a:lnTo>
                <a:lnTo>
                  <a:pt x="1150" y="3289"/>
                </a:lnTo>
                <a:lnTo>
                  <a:pt x="1155" y="3286"/>
                </a:lnTo>
                <a:lnTo>
                  <a:pt x="1161" y="3283"/>
                </a:lnTo>
                <a:lnTo>
                  <a:pt x="1165" y="3281"/>
                </a:lnTo>
                <a:lnTo>
                  <a:pt x="1345" y="3100"/>
                </a:lnTo>
                <a:lnTo>
                  <a:pt x="5760" y="3100"/>
                </a:lnTo>
                <a:lnTo>
                  <a:pt x="5760" y="0"/>
                </a:lnTo>
                <a:close/>
              </a:path>
            </a:pathLst>
          </a:custGeom>
          <a:noFill/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marL="0" indent="0" algn="ctr">
              <a:buFontTx/>
              <a:buNone/>
              <a:defRPr sz="1600"/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0000" y="5367338"/>
            <a:ext cx="10561418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79C5D-2A6F-F04D-97DA-BEF2467B64E4}" type="datetimeFigureOut">
              <a:rPr lang="en-US" dirty="0"/>
              <a:pPr/>
              <a:t>3/3/2021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>
            <a:spLocks noChangeAspect="1"/>
          </p:cNvSpPr>
          <p:nvPr/>
        </p:nvSpPr>
        <p:spPr bwMode="auto">
          <a:xfrm>
            <a:off x="631697" y="1081456"/>
            <a:ext cx="6332416" cy="3239188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0985" y="1238502"/>
            <a:ext cx="5893840" cy="2645912"/>
          </a:xfrm>
        </p:spPr>
        <p:txBody>
          <a:bodyPr anchor="b"/>
          <a:lstStyle>
            <a:lvl1pPr algn="l">
              <a:defRPr sz="4200" b="1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3190" y="4443680"/>
            <a:ext cx="5891636" cy="713241"/>
          </a:xfrm>
        </p:spPr>
        <p:txBody>
          <a:bodyPr anchor="t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7574642" y="1081456"/>
            <a:ext cx="3810001" cy="407546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A1846-DA80-1C48-A609-854EA85C59AD}" type="datetimeFigureOut">
              <a:rPr lang="en-US" dirty="0"/>
              <a:pPr/>
              <a:t>3/3/2021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6"/>
          <p:cNvSpPr>
            <a:spLocks noChangeAspect="1"/>
          </p:cNvSpPr>
          <p:nvPr/>
        </p:nvSpPr>
        <p:spPr bwMode="auto">
          <a:xfrm>
            <a:off x="1140884" y="2286585"/>
            <a:ext cx="4895115" cy="2503972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8" name="Title 1"/>
          <p:cNvSpPr>
            <a:spLocks noGrp="1"/>
          </p:cNvSpPr>
          <p:nvPr>
            <p:ph type="title"/>
          </p:nvPr>
        </p:nvSpPr>
        <p:spPr>
          <a:xfrm>
            <a:off x="1357089" y="2435957"/>
            <a:ext cx="4382521" cy="2007789"/>
          </a:xfrm>
        </p:spPr>
        <p:txBody>
          <a:bodyPr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6156000" y="2286000"/>
            <a:ext cx="4880300" cy="229552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54567-0DE4-3F47-BF90-CB84690072F9}" type="datetimeFigureOut">
              <a:rPr lang="en-US" dirty="0"/>
              <a:pPr/>
              <a:t>3/3/2021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52C72-DE31-F449-A4ED-4C594FD91407}" type="datetimeFigureOut">
              <a:rPr lang="en-US" dirty="0"/>
              <a:pPr/>
              <a:t>3/3/2021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7669651" y="446089"/>
            <a:ext cx="4522349" cy="5414962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183540" y="586171"/>
            <a:ext cx="2494791" cy="513479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10001" y="446089"/>
            <a:ext cx="6611540" cy="5414962"/>
          </a:xfrm>
        </p:spPr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2726E-379B-B349-9EED-81ED093FA806}" type="datetimeFigureOut">
              <a:rPr lang="en-US" dirty="0"/>
              <a:pPr/>
              <a:t>3/3/2021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  <a:prstGeom prst="rect">
            <a:avLst/>
          </a:prstGeom>
          <a:effectLst>
            <a:outerShdw blurRad="50800" dir="14400000">
              <a:srgbClr val="000000">
                <a:alpha val="60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2184401"/>
            <a:ext cx="10563285" cy="3674397"/>
          </a:xfrm>
          <a:prstGeom prst="rect">
            <a:avLst/>
          </a:prstGeom>
          <a:effectLst>
            <a:outerShdw blurRad="50800" dir="14400000">
              <a:srgbClr val="000000">
                <a:alpha val="40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1514" y="6041362"/>
            <a:ext cx="864432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334626" y="6041362"/>
            <a:ext cx="1343706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09B482E8-6E0E-1B4F-B1FD-C69DB9E858D9}" type="datetimeFigureOut">
              <a:rPr lang="en-US" dirty="0"/>
              <a:pPr/>
              <a:t>3/3/2021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78331" y="5915888"/>
            <a:ext cx="1062155" cy="490599"/>
          </a:xfrm>
          <a:prstGeom prst="rect">
            <a:avLst/>
          </a:prstGeom>
        </p:spPr>
        <p:txBody>
          <a:bodyPr vert="horz" lIns="91440" tIns="45720" rIns="91440" bIns="10800" rtlCol="0" anchor="b"/>
          <a:lstStyle>
            <a:lvl1pPr algn="r">
              <a:defRPr sz="20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3" r:id="rId9"/>
    <p:sldLayoutId id="2147483657" r:id="rId10"/>
    <p:sldLayoutId id="2147483666" r:id="rId11"/>
    <p:sldLayoutId id="2147483661" r:id="rId12"/>
    <p:sldLayoutId id="2147483658" r:id="rId13"/>
    <p:sldLayoutId id="2147483659" r:id="rId14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000" b="1" kern="1200">
          <a:solidFill>
            <a:srgbClr val="FEFEFE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4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36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no/photo/538173" TargetMode="External"/><Relationship Id="rId2" Type="http://schemas.openxmlformats.org/officeDocument/2006/relationships/image" Target="../media/image2.jpg!d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creativecommons.org/licenses/by-sa/3.0/" TargetMode="External"/><Relationship Id="rId5" Type="http://schemas.openxmlformats.org/officeDocument/2006/relationships/hyperlink" Target="https://no.wikibooks.org/wiki/Kokebok/Innhold/Vaffelkake" TargetMode="External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30141170@N07/8090636187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nc/3.0/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creativecommons.org/licenses/by-nc-sa/3.0/" TargetMode="External"/><Relationship Id="rId3" Type="http://schemas.openxmlformats.org/officeDocument/2006/relationships/hyperlink" Target="http://jamonkey.com/help-arctic-home-protect-the-polar-bears-helpthepolarbears/polar-bear-spitsbergen-norway/" TargetMode="External"/><Relationship Id="rId7" Type="http://schemas.openxmlformats.org/officeDocument/2006/relationships/hyperlink" Target="https://www.flickr.com/photos/jbdodane/30211302962/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g"/><Relationship Id="rId5" Type="http://schemas.openxmlformats.org/officeDocument/2006/relationships/hyperlink" Target="https://en.wikipedia.org/wiki/Arctic_fox" TargetMode="External"/><Relationship Id="rId10" Type="http://schemas.openxmlformats.org/officeDocument/2006/relationships/hyperlink" Target="https://creativecommons.org/licenses/by-nc/3.0/" TargetMode="External"/><Relationship Id="rId4" Type="http://schemas.openxmlformats.org/officeDocument/2006/relationships/image" Target="../media/image6.jpg"/><Relationship Id="rId9" Type="http://schemas.openxmlformats.org/officeDocument/2006/relationships/hyperlink" Target="https://creativecommons.org/licenses/by-sa/3.0/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reepngimg.com/png/73191-vector-material-claus-christmas-santa-download-free-image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nc/3.0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3F0694-1CE2-EC41-896F-FF5B70CF807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The Arctic/ The North Pole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4095BC0-B88E-6F49-B1C6-B61D9BFD57E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/>
              <a:t>By Alexandra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1047733"/>
      </p:ext>
    </p:extLst>
  </p:cSld>
  <p:clrMapOvr>
    <a:masterClrMapping/>
  </p:clrMapOvr>
  <p:transition spd="slow">
    <p:randomBar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2BDEF1B6-CABC-4FE5-BBB0-98BACFAB07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bowl of food&#10;&#10;Description automatically generated with medium confidence">
            <a:extLst>
              <a:ext uri="{FF2B5EF4-FFF2-40B4-BE49-F238E27FC236}">
                <a16:creationId xmlns:a16="http://schemas.microsoft.com/office/drawing/2014/main" id="{FD1C65F2-0415-2240-BBD0-33D69B62BD9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426" r="3" b="3"/>
          <a:stretch/>
        </p:blipFill>
        <p:spPr>
          <a:xfrm>
            <a:off x="5985393" y="-1"/>
            <a:ext cx="6206607" cy="4125251"/>
          </a:xfrm>
          <a:prstGeom prst="rect">
            <a:avLst/>
          </a:prstGeom>
        </p:spPr>
      </p:pic>
      <p:sp useBgFill="1">
        <p:nvSpPr>
          <p:cNvPr id="15" name="Freeform 9">
            <a:extLst>
              <a:ext uri="{FF2B5EF4-FFF2-40B4-BE49-F238E27FC236}">
                <a16:creationId xmlns:a16="http://schemas.microsoft.com/office/drawing/2014/main" id="{B48BE8E5-C0F4-4C06-9B14-3DD8C03838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6485467" cy="6858000"/>
          </a:xfrm>
          <a:custGeom>
            <a:avLst/>
            <a:gdLst>
              <a:gd name="connsiteX0" fmla="*/ 0 w 6485467"/>
              <a:gd name="connsiteY0" fmla="*/ 0 h 6858000"/>
              <a:gd name="connsiteX1" fmla="*/ 6485467 w 6485467"/>
              <a:gd name="connsiteY1" fmla="*/ 0 h 6858000"/>
              <a:gd name="connsiteX2" fmla="*/ 6485467 w 6485467"/>
              <a:gd name="connsiteY2" fmla="*/ 1900238 h 6858000"/>
              <a:gd name="connsiteX3" fmla="*/ 6115051 w 6485467"/>
              <a:gd name="connsiteY3" fmla="*/ 2178050 h 6858000"/>
              <a:gd name="connsiteX4" fmla="*/ 6110817 w 6485467"/>
              <a:gd name="connsiteY4" fmla="*/ 2184400 h 6858000"/>
              <a:gd name="connsiteX5" fmla="*/ 6104467 w 6485467"/>
              <a:gd name="connsiteY5" fmla="*/ 2193925 h 6858000"/>
              <a:gd name="connsiteX6" fmla="*/ 6098117 w 6485467"/>
              <a:gd name="connsiteY6" fmla="*/ 2201863 h 6858000"/>
              <a:gd name="connsiteX7" fmla="*/ 6098117 w 6485467"/>
              <a:gd name="connsiteY7" fmla="*/ 2211388 h 6858000"/>
              <a:gd name="connsiteX8" fmla="*/ 6098117 w 6485467"/>
              <a:gd name="connsiteY8" fmla="*/ 2220913 h 6858000"/>
              <a:gd name="connsiteX9" fmla="*/ 6104467 w 6485467"/>
              <a:gd name="connsiteY9" fmla="*/ 2228850 h 6858000"/>
              <a:gd name="connsiteX10" fmla="*/ 6110817 w 6485467"/>
              <a:gd name="connsiteY10" fmla="*/ 2238375 h 6858000"/>
              <a:gd name="connsiteX11" fmla="*/ 6115051 w 6485467"/>
              <a:gd name="connsiteY11" fmla="*/ 2244725 h 6858000"/>
              <a:gd name="connsiteX12" fmla="*/ 6485467 w 6485467"/>
              <a:gd name="connsiteY12" fmla="*/ 2522538 h 6858000"/>
              <a:gd name="connsiteX13" fmla="*/ 6485467 w 6485467"/>
              <a:gd name="connsiteY13" fmla="*/ 6858000 h 6858000"/>
              <a:gd name="connsiteX14" fmla="*/ 0 w 6485467"/>
              <a:gd name="connsiteY1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6485467" h="6858000">
                <a:moveTo>
                  <a:pt x="0" y="0"/>
                </a:moveTo>
                <a:lnTo>
                  <a:pt x="6485467" y="0"/>
                </a:lnTo>
                <a:lnTo>
                  <a:pt x="6485467" y="1900238"/>
                </a:lnTo>
                <a:lnTo>
                  <a:pt x="6115051" y="2178050"/>
                </a:lnTo>
                <a:lnTo>
                  <a:pt x="6110817" y="2184400"/>
                </a:lnTo>
                <a:lnTo>
                  <a:pt x="6104467" y="2193925"/>
                </a:lnTo>
                <a:lnTo>
                  <a:pt x="6098117" y="2201863"/>
                </a:lnTo>
                <a:lnTo>
                  <a:pt x="6098117" y="2211388"/>
                </a:lnTo>
                <a:lnTo>
                  <a:pt x="6098117" y="2220913"/>
                </a:lnTo>
                <a:lnTo>
                  <a:pt x="6104467" y="2228850"/>
                </a:lnTo>
                <a:lnTo>
                  <a:pt x="6110817" y="2238375"/>
                </a:lnTo>
                <a:lnTo>
                  <a:pt x="6115051" y="2244725"/>
                </a:lnTo>
                <a:lnTo>
                  <a:pt x="6485467" y="2522538"/>
                </a:lnTo>
                <a:lnTo>
                  <a:pt x="6485467" y="6858000"/>
                </a:lnTo>
                <a:lnTo>
                  <a:pt x="0" y="6858000"/>
                </a:lnTo>
                <a:close/>
              </a:path>
            </a:pathLst>
          </a:cu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D92DEFE-8876-484E-ACB3-5DB7464E3B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000" y="447188"/>
            <a:ext cx="4930400" cy="1559412"/>
          </a:xfrm>
          <a:effectLst/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tx1"/>
                </a:solidFill>
              </a:rPr>
              <a:t>Food</a:t>
            </a:r>
            <a:br>
              <a:rPr lang="en-US" dirty="0">
                <a:solidFill>
                  <a:schemeClr val="tx1"/>
                </a:solidFill>
              </a:rPr>
            </a:b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FCD07F-1FE0-2646-9889-0A809112AD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8712" y="2413000"/>
            <a:ext cx="4921687" cy="3632200"/>
          </a:xfrm>
          <a:effectLst/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Here are a few dishes that people eat in the Arctic. Lapskaus is a type of Norwegian stew. It is made with meat, potatoes and other vegetables. </a:t>
            </a:r>
            <a:r>
              <a:rPr lang="en-US" dirty="0" err="1"/>
              <a:t>Vaffelkake</a:t>
            </a:r>
            <a:r>
              <a:rPr lang="en-US" dirty="0"/>
              <a:t> is waffles often in the shape of a heart and served with jam. Reindeer, Snow Hares and Ptarmigan bird are a few more dishes.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7" name="Picture 6" descr="A plate of waffles&#10;&#10;Description automatically generated with medium confidence">
            <a:extLst>
              <a:ext uri="{FF2B5EF4-FFF2-40B4-BE49-F238E27FC236}">
                <a16:creationId xmlns:a16="http://schemas.microsoft.com/office/drawing/2014/main" id="{5E6F5F03-C733-7246-8A94-B57FA32E002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t="31720" r="1" b="6482"/>
          <a:stretch/>
        </p:blipFill>
        <p:spPr>
          <a:xfrm>
            <a:off x="6485467" y="4213075"/>
            <a:ext cx="5706532" cy="264492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45E5713-4A8A-2B44-A495-3E08B9F99A5D}"/>
              </a:ext>
            </a:extLst>
          </p:cNvPr>
          <p:cNvSpPr txBox="1"/>
          <p:nvPr/>
        </p:nvSpPr>
        <p:spPr>
          <a:xfrm>
            <a:off x="9511458" y="6657944"/>
            <a:ext cx="2680541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5" tooltip="https://no.wikibooks.org/wiki/Kokebok/Innhold/Vaffelkake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6" tooltip="https://creativecommons.org/licenses/by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endParaRPr lang="en-US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7262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9F94AFEC-488B-7748-B954-A00B3E77E3E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2000" r="-1" b="-1"/>
          <a:stretch/>
        </p:blipFill>
        <p:spPr>
          <a:xfrm>
            <a:off x="20" y="10"/>
            <a:ext cx="12191980" cy="6857989"/>
          </a:xfrm>
          <a:prstGeom prst="rect">
            <a:avLst/>
          </a:prstGeom>
        </p:spPr>
      </p:pic>
      <p:sp>
        <p:nvSpPr>
          <p:cNvPr id="11" name="Freeform 9">
            <a:extLst>
              <a:ext uri="{FF2B5EF4-FFF2-40B4-BE49-F238E27FC236}">
                <a16:creationId xmlns:a16="http://schemas.microsoft.com/office/drawing/2014/main" id="{72319FFA-0E4F-4E0B-BEBA-A9DD4B41AA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6485467" cy="6858000"/>
          </a:xfrm>
          <a:custGeom>
            <a:avLst/>
            <a:gdLst>
              <a:gd name="connsiteX0" fmla="*/ 0 w 6485467"/>
              <a:gd name="connsiteY0" fmla="*/ 0 h 6858000"/>
              <a:gd name="connsiteX1" fmla="*/ 6485467 w 6485467"/>
              <a:gd name="connsiteY1" fmla="*/ 0 h 6858000"/>
              <a:gd name="connsiteX2" fmla="*/ 6485467 w 6485467"/>
              <a:gd name="connsiteY2" fmla="*/ 1900238 h 6858000"/>
              <a:gd name="connsiteX3" fmla="*/ 6115051 w 6485467"/>
              <a:gd name="connsiteY3" fmla="*/ 2178050 h 6858000"/>
              <a:gd name="connsiteX4" fmla="*/ 6110817 w 6485467"/>
              <a:gd name="connsiteY4" fmla="*/ 2184400 h 6858000"/>
              <a:gd name="connsiteX5" fmla="*/ 6104467 w 6485467"/>
              <a:gd name="connsiteY5" fmla="*/ 2193925 h 6858000"/>
              <a:gd name="connsiteX6" fmla="*/ 6098117 w 6485467"/>
              <a:gd name="connsiteY6" fmla="*/ 2201863 h 6858000"/>
              <a:gd name="connsiteX7" fmla="*/ 6098117 w 6485467"/>
              <a:gd name="connsiteY7" fmla="*/ 2211388 h 6858000"/>
              <a:gd name="connsiteX8" fmla="*/ 6098117 w 6485467"/>
              <a:gd name="connsiteY8" fmla="*/ 2220913 h 6858000"/>
              <a:gd name="connsiteX9" fmla="*/ 6104467 w 6485467"/>
              <a:gd name="connsiteY9" fmla="*/ 2228850 h 6858000"/>
              <a:gd name="connsiteX10" fmla="*/ 6110817 w 6485467"/>
              <a:gd name="connsiteY10" fmla="*/ 2238375 h 6858000"/>
              <a:gd name="connsiteX11" fmla="*/ 6115051 w 6485467"/>
              <a:gd name="connsiteY11" fmla="*/ 2244725 h 6858000"/>
              <a:gd name="connsiteX12" fmla="*/ 6485467 w 6485467"/>
              <a:gd name="connsiteY12" fmla="*/ 2522538 h 6858000"/>
              <a:gd name="connsiteX13" fmla="*/ 6485467 w 6485467"/>
              <a:gd name="connsiteY13" fmla="*/ 6858000 h 6858000"/>
              <a:gd name="connsiteX14" fmla="*/ 0 w 6485467"/>
              <a:gd name="connsiteY1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6485467" h="6858000">
                <a:moveTo>
                  <a:pt x="0" y="0"/>
                </a:moveTo>
                <a:lnTo>
                  <a:pt x="6485467" y="0"/>
                </a:lnTo>
                <a:lnTo>
                  <a:pt x="6485467" y="1900238"/>
                </a:lnTo>
                <a:lnTo>
                  <a:pt x="6115051" y="2178050"/>
                </a:lnTo>
                <a:lnTo>
                  <a:pt x="6110817" y="2184400"/>
                </a:lnTo>
                <a:lnTo>
                  <a:pt x="6104467" y="2193925"/>
                </a:lnTo>
                <a:lnTo>
                  <a:pt x="6098117" y="2201863"/>
                </a:lnTo>
                <a:lnTo>
                  <a:pt x="6098117" y="2211388"/>
                </a:lnTo>
                <a:lnTo>
                  <a:pt x="6098117" y="2220913"/>
                </a:lnTo>
                <a:lnTo>
                  <a:pt x="6104467" y="2228850"/>
                </a:lnTo>
                <a:lnTo>
                  <a:pt x="6110817" y="2238375"/>
                </a:lnTo>
                <a:lnTo>
                  <a:pt x="6115051" y="2244725"/>
                </a:lnTo>
                <a:lnTo>
                  <a:pt x="6485467" y="2522538"/>
                </a:lnTo>
                <a:lnTo>
                  <a:pt x="6485467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85000"/>
              <a:lumOff val="15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B10CA97-A086-F443-A1B2-E200D04DBD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000" y="447188"/>
            <a:ext cx="4930400" cy="1559412"/>
          </a:xfrm>
        </p:spPr>
        <p:txBody>
          <a:bodyPr>
            <a:normAutofit/>
          </a:bodyPr>
          <a:lstStyle/>
          <a:p>
            <a:r>
              <a:rPr lang="en-US" dirty="0"/>
              <a:t>Currency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BB97DF-C2B4-BD48-8E8B-AC5F7F8D73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8712" y="2413000"/>
            <a:ext cx="4921687" cy="3632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The Arctic currency is the Polar Dollar.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BDA24B2-5BA2-AF44-B8DD-0C584F6C6ADA}"/>
              </a:ext>
            </a:extLst>
          </p:cNvPr>
          <p:cNvSpPr txBox="1"/>
          <p:nvPr/>
        </p:nvSpPr>
        <p:spPr>
          <a:xfrm>
            <a:off x="9482605" y="6657944"/>
            <a:ext cx="2709395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 tooltip="https://www.flickr.com/photos/30141170@N07/809063618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4" tooltip="https://creativecommons.org/licenses/by-nc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</a:t>
            </a:r>
            <a:endParaRPr lang="en-US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2901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 pattern="rectangle" dir="ou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C85123-76A9-9D4A-B958-E565188B6E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</p:spPr>
        <p:txBody>
          <a:bodyPr>
            <a:normAutofit/>
          </a:bodyPr>
          <a:lstStyle/>
          <a:p>
            <a:r>
              <a:rPr lang="en-US" dirty="0"/>
              <a:t>Animals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E331AA-0077-3445-981C-A7028871E8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5839" y="2819887"/>
            <a:ext cx="5277286" cy="3632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There are lots of animals in the Arctic but these 3 are some of my </a:t>
            </a:r>
            <a:r>
              <a:rPr lang="en-US" dirty="0" err="1"/>
              <a:t>favourites</a:t>
            </a:r>
            <a:r>
              <a:rPr lang="en-US" dirty="0"/>
              <a:t>. </a:t>
            </a:r>
          </a:p>
          <a:p>
            <a:pPr>
              <a:buAutoNum type="arabicPeriod"/>
            </a:pPr>
            <a:r>
              <a:rPr lang="en-US" dirty="0"/>
              <a:t>The polar bear as they always look so fluffy. Did you know their skin is actually black.</a:t>
            </a:r>
          </a:p>
          <a:p>
            <a:pPr>
              <a:buAutoNum type="arabicPeriod"/>
            </a:pPr>
            <a:r>
              <a:rPr lang="en-US" dirty="0"/>
              <a:t>The arctic fox as it looks like it is covered in snow. Their scientific name is Vulpes Lagopus.</a:t>
            </a:r>
          </a:p>
          <a:p>
            <a:pPr>
              <a:buAutoNum type="arabicPeriod"/>
            </a:pPr>
            <a:r>
              <a:rPr lang="en-US" dirty="0"/>
              <a:t>The reindeer as they have very hard antlers. They also guide Santa’s sleigh.</a:t>
            </a:r>
          </a:p>
          <a:p>
            <a:pPr>
              <a:buAutoNum type="arabicPeriod"/>
            </a:pPr>
            <a:endParaRPr lang="en-US" dirty="0"/>
          </a:p>
          <a:p>
            <a:pPr>
              <a:buAutoNum type="arabicPeriod"/>
            </a:pPr>
            <a:endParaRPr lang="en-US" dirty="0"/>
          </a:p>
          <a:p>
            <a:pPr>
              <a:buAutoNum type="arabicPeriod"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5" name="Picture 4" descr="A white polar bear standing on snow&#10;&#10;Description automatically generated with medium confidence">
            <a:extLst>
              <a:ext uri="{FF2B5EF4-FFF2-40B4-BE49-F238E27FC236}">
                <a16:creationId xmlns:a16="http://schemas.microsoft.com/office/drawing/2014/main" id="{F0942205-07C3-7849-B0B1-3169DAE34D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810489" y="2615157"/>
            <a:ext cx="2204909" cy="3315652"/>
          </a:xfrm>
          <a:prstGeom prst="roundRect">
            <a:avLst>
              <a:gd name="adj" fmla="val 3876"/>
            </a:avLst>
          </a:prstGeom>
          <a:ln>
            <a:solidFill>
              <a:schemeClr val="accent1"/>
            </a:solidFill>
          </a:ln>
          <a:effectLst/>
        </p:spPr>
      </p:pic>
      <p:pic>
        <p:nvPicPr>
          <p:cNvPr id="8" name="Picture 7" descr="A white fox sitting in the snow&#10;&#10;Description automatically generated with medium confidence">
            <a:extLst>
              <a:ext uri="{FF2B5EF4-FFF2-40B4-BE49-F238E27FC236}">
                <a16:creationId xmlns:a16="http://schemas.microsoft.com/office/drawing/2014/main" id="{671F2075-EE39-8F48-A94A-927BA7A6493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9562124" y="2413000"/>
            <a:ext cx="1434017" cy="1775873"/>
          </a:xfrm>
          <a:prstGeom prst="roundRect">
            <a:avLst>
              <a:gd name="adj" fmla="val 3876"/>
            </a:avLst>
          </a:prstGeom>
          <a:ln>
            <a:solidFill>
              <a:schemeClr val="accent1"/>
            </a:solidFill>
          </a:ln>
          <a:effectLst/>
        </p:spPr>
      </p:pic>
      <p:pic>
        <p:nvPicPr>
          <p:cNvPr id="11" name="Picture 10" descr="A horned animal with antlers&#10;&#10;Description automatically generated with medium confidence">
            <a:extLst>
              <a:ext uri="{FF2B5EF4-FFF2-40B4-BE49-F238E27FC236}">
                <a16:creationId xmlns:a16="http://schemas.microsoft.com/office/drawing/2014/main" id="{5BF2C499-0162-CA43-904B-FBF0D884C6A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9176267" y="4510752"/>
            <a:ext cx="2205731" cy="1461296"/>
          </a:xfrm>
          <a:prstGeom prst="roundRect">
            <a:avLst>
              <a:gd name="adj" fmla="val 3876"/>
            </a:avLst>
          </a:prstGeom>
          <a:ln>
            <a:solidFill>
              <a:schemeClr val="accent1"/>
            </a:solidFill>
          </a:ln>
          <a:effectLst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22B826A-4DE5-A44E-A1F2-F6C31AABA81D}"/>
              </a:ext>
            </a:extLst>
          </p:cNvPr>
          <p:cNvSpPr txBox="1"/>
          <p:nvPr/>
        </p:nvSpPr>
        <p:spPr>
          <a:xfrm>
            <a:off x="9341540" y="6870700"/>
            <a:ext cx="2850460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 tooltip="http://jamonkey.com/help-arctic-home-protect-the-polar-bears-helpthepolarbears/polar-bear-spitsbergen-norway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8" tooltip="https://creativecommons.org/licenses/by-nc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BY-SA-NC</a:t>
            </a:r>
            <a:endParaRPr lang="en-US" sz="700">
              <a:solidFill>
                <a:srgbClr val="FFFFFF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055E324-B7B7-9447-979F-874D46232B51}"/>
              </a:ext>
            </a:extLst>
          </p:cNvPr>
          <p:cNvSpPr txBox="1"/>
          <p:nvPr/>
        </p:nvSpPr>
        <p:spPr>
          <a:xfrm>
            <a:off x="6648298" y="6870700"/>
            <a:ext cx="2680542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5" tooltip="https://en.wikipedia.org/wiki/Arctic_fox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9" tooltip="https://creativecommons.org/licenses/by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endParaRPr lang="en-US" sz="700">
              <a:solidFill>
                <a:srgbClr val="FFFFFF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AF8D3E6-4B81-BF4B-9AB0-A25295B7E694}"/>
              </a:ext>
            </a:extLst>
          </p:cNvPr>
          <p:cNvSpPr txBox="1"/>
          <p:nvPr/>
        </p:nvSpPr>
        <p:spPr>
          <a:xfrm>
            <a:off x="3926203" y="6870700"/>
            <a:ext cx="2709395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7" tooltip="https://www.flickr.com/photos/jbdodane/30211302962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10" tooltip="https://creativecommons.org/licenses/by-nc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</a:t>
            </a:r>
            <a:endParaRPr lang="en-US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3637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940F547-7206-4401-94FB-F8421915D8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Large icebergs in Greenland">
            <a:extLst>
              <a:ext uri="{FF2B5EF4-FFF2-40B4-BE49-F238E27FC236}">
                <a16:creationId xmlns:a16="http://schemas.microsoft.com/office/drawing/2014/main" id="{F6844E34-17F7-4AA6-AF22-A8696270265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</a:blip>
          <a:srcRect t="24593" b="407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A7078FE-00F5-D146-914C-7AF8794147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</p:spPr>
        <p:txBody>
          <a:bodyPr>
            <a:normAutofit/>
          </a:bodyPr>
          <a:lstStyle/>
          <a:p>
            <a:r>
              <a:rPr lang="en-US" dirty="0"/>
              <a:t>Climate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CF2693-9928-CF49-BED7-137094E9EE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8712" y="2222287"/>
            <a:ext cx="10554574" cy="363651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The climate of much of the arctic is moderated by the ocean water, which can never have a temperature below -2ºC ( 28ºF)</a:t>
            </a:r>
          </a:p>
        </p:txBody>
      </p:sp>
    </p:spTree>
    <p:extLst>
      <p:ext uri="{BB962C8B-B14F-4D97-AF65-F5344CB8AC3E}">
        <p14:creationId xmlns:p14="http://schemas.microsoft.com/office/powerpoint/2010/main" val="3512148304"/>
      </p:ext>
    </p:extLst>
  </p:cSld>
  <p:clrMapOvr>
    <a:masterClrMapping/>
  </p:clrMapOvr>
  <p:transition spd="slow">
    <p:comb dir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7">
            <a:extLst>
              <a:ext uri="{FF2B5EF4-FFF2-40B4-BE49-F238E27FC236}">
                <a16:creationId xmlns:a16="http://schemas.microsoft.com/office/drawing/2014/main" id="{5C4E86D9-FC25-4C5B-B73F-77B0D9D117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rot="5400000">
            <a:off x="2662237" y="-2662237"/>
            <a:ext cx="6867526" cy="12192000"/>
          </a:xfrm>
          <a:custGeom>
            <a:avLst/>
            <a:gdLst>
              <a:gd name="connsiteX0" fmla="*/ 0 w 6867526"/>
              <a:gd name="connsiteY0" fmla="*/ 11723012 h 12192000"/>
              <a:gd name="connsiteX1" fmla="*/ 0 w 6867526"/>
              <a:gd name="connsiteY1" fmla="*/ 4448765 h 12192000"/>
              <a:gd name="connsiteX2" fmla="*/ 0 w 6867526"/>
              <a:gd name="connsiteY2" fmla="*/ 0 h 12192000"/>
              <a:gd name="connsiteX3" fmla="*/ 6867524 w 6867526"/>
              <a:gd name="connsiteY3" fmla="*/ 0 h 12192000"/>
              <a:gd name="connsiteX4" fmla="*/ 6867524 w 6867526"/>
              <a:gd name="connsiteY4" fmla="*/ 4089952 h 12192000"/>
              <a:gd name="connsiteX5" fmla="*/ 6867524 w 6867526"/>
              <a:gd name="connsiteY5" fmla="*/ 10933355 h 12192000"/>
              <a:gd name="connsiteX6" fmla="*/ 6867526 w 6867526"/>
              <a:gd name="connsiteY6" fmla="*/ 10933355 h 12192000"/>
              <a:gd name="connsiteX7" fmla="*/ 6867526 w 6867526"/>
              <a:gd name="connsiteY7" fmla="*/ 12192000 h 12192000"/>
              <a:gd name="connsiteX8" fmla="*/ 9525 w 6867526"/>
              <a:gd name="connsiteY8" fmla="*/ 12192000 h 12192000"/>
              <a:gd name="connsiteX9" fmla="*/ 9525 w 6867526"/>
              <a:gd name="connsiteY9" fmla="*/ 11726716 h 12192000"/>
              <a:gd name="connsiteX10" fmla="*/ 4761 w 6867526"/>
              <a:gd name="connsiteY10" fmla="*/ 11726716 h 12192000"/>
              <a:gd name="connsiteX11" fmla="*/ 4761 w 6867526"/>
              <a:gd name="connsiteY11" fmla="*/ 11723012 h 121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867526" h="12192000">
                <a:moveTo>
                  <a:pt x="0" y="11723012"/>
                </a:moveTo>
                <a:lnTo>
                  <a:pt x="0" y="4448765"/>
                </a:lnTo>
                <a:lnTo>
                  <a:pt x="0" y="0"/>
                </a:lnTo>
                <a:lnTo>
                  <a:pt x="6867524" y="0"/>
                </a:lnTo>
                <a:lnTo>
                  <a:pt x="6867524" y="4089952"/>
                </a:lnTo>
                <a:lnTo>
                  <a:pt x="6867524" y="10933355"/>
                </a:lnTo>
                <a:lnTo>
                  <a:pt x="6867526" y="10933355"/>
                </a:lnTo>
                <a:lnTo>
                  <a:pt x="6867526" y="12192000"/>
                </a:lnTo>
                <a:lnTo>
                  <a:pt x="9525" y="12192000"/>
                </a:lnTo>
                <a:lnTo>
                  <a:pt x="9525" y="11726716"/>
                </a:lnTo>
                <a:lnTo>
                  <a:pt x="4761" y="11726716"/>
                </a:lnTo>
                <a:lnTo>
                  <a:pt x="4761" y="11723012"/>
                </a:lnTo>
                <a:close/>
              </a:path>
            </a:pathLst>
          </a:custGeom>
          <a:ln>
            <a:noFill/>
          </a:ln>
          <a:effectLst/>
          <a:extLst>
            <a:ext uri="{91240B29-F687-4f45-9708-019B960494DF}">
              <a14:hiddenLine xmlns:a16="http://schemas.microsoft.com/office/drawing/2014/main" xmlns:p14="http://schemas.microsoft.com/office/powerpoint/2010/main"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E37BDCF-EDDA-8549-A408-915FB40645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48955" y="870740"/>
            <a:ext cx="6399577" cy="5116520"/>
          </a:xfrm>
        </p:spPr>
        <p:txBody>
          <a:bodyPr anchor="ctr">
            <a:normAutofit/>
          </a:bodyPr>
          <a:lstStyle/>
          <a:p>
            <a:r>
              <a:rPr lang="en-US" sz="6000"/>
              <a:t>Population</a:t>
            </a:r>
          </a:p>
        </p:txBody>
      </p:sp>
      <p:sp useBgFill="1">
        <p:nvSpPr>
          <p:cNvPr id="10" name="Freeform: Shape 9">
            <a:extLst>
              <a:ext uri="{FF2B5EF4-FFF2-40B4-BE49-F238E27FC236}">
                <a16:creationId xmlns:a16="http://schemas.microsoft.com/office/drawing/2014/main" id="{44AF92AB-F4DD-4C5A-BC11-E1D33AFC0C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rot="16200000">
            <a:off x="-1034751" y="1034752"/>
            <a:ext cx="6858000" cy="4788497"/>
          </a:xfrm>
          <a:custGeom>
            <a:avLst/>
            <a:gdLst>
              <a:gd name="connsiteX0" fmla="*/ 6858000 w 6858000"/>
              <a:gd name="connsiteY0" fmla="*/ 468988 h 4788497"/>
              <a:gd name="connsiteX1" fmla="*/ 6858000 w 6858000"/>
              <a:gd name="connsiteY1" fmla="*/ 4490047 h 4788497"/>
              <a:gd name="connsiteX2" fmla="*/ 3859631 w 6858000"/>
              <a:gd name="connsiteY2" fmla="*/ 4490047 h 4788497"/>
              <a:gd name="connsiteX3" fmla="*/ 3478631 w 6858000"/>
              <a:gd name="connsiteY3" fmla="*/ 4775798 h 4788497"/>
              <a:gd name="connsiteX4" fmla="*/ 3470164 w 6858000"/>
              <a:gd name="connsiteY4" fmla="*/ 4778972 h 4788497"/>
              <a:gd name="connsiteX5" fmla="*/ 3457464 w 6858000"/>
              <a:gd name="connsiteY5" fmla="*/ 4783735 h 4788497"/>
              <a:gd name="connsiteX6" fmla="*/ 3446881 w 6858000"/>
              <a:gd name="connsiteY6" fmla="*/ 4788497 h 4788497"/>
              <a:gd name="connsiteX7" fmla="*/ 3434181 w 6858000"/>
              <a:gd name="connsiteY7" fmla="*/ 4788497 h 4788497"/>
              <a:gd name="connsiteX8" fmla="*/ 3423598 w 6858000"/>
              <a:gd name="connsiteY8" fmla="*/ 4788497 h 4788497"/>
              <a:gd name="connsiteX9" fmla="*/ 3410897 w 6858000"/>
              <a:gd name="connsiteY9" fmla="*/ 4783735 h 4788497"/>
              <a:gd name="connsiteX10" fmla="*/ 3398198 w 6858000"/>
              <a:gd name="connsiteY10" fmla="*/ 4778972 h 4788497"/>
              <a:gd name="connsiteX11" fmla="*/ 3389731 w 6858000"/>
              <a:gd name="connsiteY11" fmla="*/ 4775798 h 4788497"/>
              <a:gd name="connsiteX12" fmla="*/ 3008731 w 6858000"/>
              <a:gd name="connsiteY12" fmla="*/ 4490047 h 4788497"/>
              <a:gd name="connsiteX13" fmla="*/ 1012714 w 6858000"/>
              <a:gd name="connsiteY13" fmla="*/ 4490047 h 4788497"/>
              <a:gd name="connsiteX14" fmla="*/ 1012714 w 6858000"/>
              <a:gd name="connsiteY14" fmla="*/ 4489653 h 4788497"/>
              <a:gd name="connsiteX15" fmla="*/ 4761 w 6858000"/>
              <a:gd name="connsiteY15" fmla="*/ 4489653 h 4788497"/>
              <a:gd name="connsiteX16" fmla="*/ 4761 w 6858000"/>
              <a:gd name="connsiteY16" fmla="*/ 4487273 h 4788497"/>
              <a:gd name="connsiteX17" fmla="*/ 0 w 6858000"/>
              <a:gd name="connsiteY17" fmla="*/ 4487273 h 4788497"/>
              <a:gd name="connsiteX18" fmla="*/ 0 w 6858000"/>
              <a:gd name="connsiteY18" fmla="*/ 0 h 4788497"/>
              <a:gd name="connsiteX19" fmla="*/ 6848476 w 6858000"/>
              <a:gd name="connsiteY19" fmla="*/ 0 h 4788497"/>
              <a:gd name="connsiteX20" fmla="*/ 6848476 w 6858000"/>
              <a:gd name="connsiteY20" fmla="*/ 465284 h 4788497"/>
              <a:gd name="connsiteX21" fmla="*/ 6853240 w 6858000"/>
              <a:gd name="connsiteY21" fmla="*/ 465284 h 4788497"/>
              <a:gd name="connsiteX22" fmla="*/ 6853240 w 6858000"/>
              <a:gd name="connsiteY22" fmla="*/ 468988 h 47884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6858000" h="4788497">
                <a:moveTo>
                  <a:pt x="6858000" y="468988"/>
                </a:moveTo>
                <a:lnTo>
                  <a:pt x="6858000" y="4490047"/>
                </a:lnTo>
                <a:lnTo>
                  <a:pt x="3859631" y="4490047"/>
                </a:lnTo>
                <a:lnTo>
                  <a:pt x="3478631" y="4775798"/>
                </a:lnTo>
                <a:lnTo>
                  <a:pt x="3470164" y="4778972"/>
                </a:lnTo>
                <a:lnTo>
                  <a:pt x="3457464" y="4783735"/>
                </a:lnTo>
                <a:lnTo>
                  <a:pt x="3446881" y="4788497"/>
                </a:lnTo>
                <a:lnTo>
                  <a:pt x="3434181" y="4788497"/>
                </a:lnTo>
                <a:lnTo>
                  <a:pt x="3423598" y="4788497"/>
                </a:lnTo>
                <a:lnTo>
                  <a:pt x="3410897" y="4783735"/>
                </a:lnTo>
                <a:lnTo>
                  <a:pt x="3398198" y="4778972"/>
                </a:lnTo>
                <a:lnTo>
                  <a:pt x="3389731" y="4775798"/>
                </a:lnTo>
                <a:lnTo>
                  <a:pt x="3008731" y="4490047"/>
                </a:lnTo>
                <a:lnTo>
                  <a:pt x="1012714" y="4490047"/>
                </a:lnTo>
                <a:lnTo>
                  <a:pt x="1012714" y="4489653"/>
                </a:lnTo>
                <a:lnTo>
                  <a:pt x="4761" y="4489653"/>
                </a:lnTo>
                <a:lnTo>
                  <a:pt x="4761" y="4487273"/>
                </a:lnTo>
                <a:lnTo>
                  <a:pt x="0" y="4487273"/>
                </a:lnTo>
                <a:lnTo>
                  <a:pt x="0" y="0"/>
                </a:lnTo>
                <a:lnTo>
                  <a:pt x="6848476" y="0"/>
                </a:lnTo>
                <a:lnTo>
                  <a:pt x="6848476" y="465284"/>
                </a:lnTo>
                <a:lnTo>
                  <a:pt x="6853240" y="465284"/>
                </a:lnTo>
                <a:lnTo>
                  <a:pt x="6853240" y="468988"/>
                </a:lnTo>
                <a:close/>
              </a:path>
            </a:pathLst>
          </a:custGeom>
          <a:ln>
            <a:noFill/>
          </a:ln>
          <a:effectLst/>
          <a:extLst>
            <a:ext uri="{91240B29-F687-4f45-9708-019B960494DF}">
              <a14:hiddenLine xmlns:a16="http://schemas.microsoft.com/office/drawing/2014/main" xmlns:p14="http://schemas.microsoft.com/office/powerpoint/2010/main"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480B92-AFE6-524F-801A-36E4E9B473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1514" y="870740"/>
            <a:ext cx="3390391" cy="5116520"/>
          </a:xfrm>
          <a:effectLst/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600" dirty="0"/>
              <a:t>There are 4 million people in the arctic. That is </a:t>
            </a:r>
            <a:r>
              <a:rPr lang="en-US" sz="1600"/>
              <a:t>not a lot.</a:t>
            </a:r>
          </a:p>
        </p:txBody>
      </p:sp>
    </p:spTree>
    <p:extLst>
      <p:ext uri="{BB962C8B-B14F-4D97-AF65-F5344CB8AC3E}">
        <p14:creationId xmlns:p14="http://schemas.microsoft.com/office/powerpoint/2010/main" val="3824543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A416E3E5-5186-46A4-AFBD-337387D316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73" y="0"/>
            <a:ext cx="12187427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 23">
            <a:extLst>
              <a:ext uri="{FF2B5EF4-FFF2-40B4-BE49-F238E27FC236}">
                <a16:creationId xmlns:a16="http://schemas.microsoft.com/office/drawing/2014/main" id="{7B8FAACC-353E-4F84-BA62-A5514185D9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 flipH="1">
            <a:off x="7554995" y="0"/>
            <a:ext cx="4637005" cy="6858000"/>
          </a:xfrm>
          <a:custGeom>
            <a:avLst/>
            <a:gdLst>
              <a:gd name="connsiteX0" fmla="*/ 0 w 4637005"/>
              <a:gd name="connsiteY0" fmla="*/ 0 h 6858000"/>
              <a:gd name="connsiteX1" fmla="*/ 4637005 w 4637005"/>
              <a:gd name="connsiteY1" fmla="*/ 0 h 6858000"/>
              <a:gd name="connsiteX2" fmla="*/ 4637005 w 4637005"/>
              <a:gd name="connsiteY2" fmla="*/ 1900238 h 6858000"/>
              <a:gd name="connsiteX3" fmla="*/ 4266589 w 4637005"/>
              <a:gd name="connsiteY3" fmla="*/ 2178050 h 6858000"/>
              <a:gd name="connsiteX4" fmla="*/ 4262355 w 4637005"/>
              <a:gd name="connsiteY4" fmla="*/ 2184400 h 6858000"/>
              <a:gd name="connsiteX5" fmla="*/ 4256005 w 4637005"/>
              <a:gd name="connsiteY5" fmla="*/ 2193925 h 6858000"/>
              <a:gd name="connsiteX6" fmla="*/ 4249655 w 4637005"/>
              <a:gd name="connsiteY6" fmla="*/ 2201863 h 6858000"/>
              <a:gd name="connsiteX7" fmla="*/ 4249655 w 4637005"/>
              <a:gd name="connsiteY7" fmla="*/ 2211388 h 6858000"/>
              <a:gd name="connsiteX8" fmla="*/ 4249655 w 4637005"/>
              <a:gd name="connsiteY8" fmla="*/ 2220913 h 6858000"/>
              <a:gd name="connsiteX9" fmla="*/ 4256005 w 4637005"/>
              <a:gd name="connsiteY9" fmla="*/ 2228850 h 6858000"/>
              <a:gd name="connsiteX10" fmla="*/ 4262355 w 4637005"/>
              <a:gd name="connsiteY10" fmla="*/ 2238375 h 6858000"/>
              <a:gd name="connsiteX11" fmla="*/ 4266589 w 4637005"/>
              <a:gd name="connsiteY11" fmla="*/ 2244725 h 6858000"/>
              <a:gd name="connsiteX12" fmla="*/ 4637005 w 4637005"/>
              <a:gd name="connsiteY12" fmla="*/ 2522538 h 6858000"/>
              <a:gd name="connsiteX13" fmla="*/ 4637005 w 4637005"/>
              <a:gd name="connsiteY13" fmla="*/ 6858000 h 6858000"/>
              <a:gd name="connsiteX14" fmla="*/ 0 w 4637005"/>
              <a:gd name="connsiteY1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4637005" h="6858000">
                <a:moveTo>
                  <a:pt x="0" y="0"/>
                </a:moveTo>
                <a:lnTo>
                  <a:pt x="4637005" y="0"/>
                </a:lnTo>
                <a:lnTo>
                  <a:pt x="4637005" y="1900238"/>
                </a:lnTo>
                <a:lnTo>
                  <a:pt x="4266589" y="2178050"/>
                </a:lnTo>
                <a:lnTo>
                  <a:pt x="4262355" y="2184400"/>
                </a:lnTo>
                <a:lnTo>
                  <a:pt x="4256005" y="2193925"/>
                </a:lnTo>
                <a:lnTo>
                  <a:pt x="4249655" y="2201863"/>
                </a:lnTo>
                <a:lnTo>
                  <a:pt x="4249655" y="2211388"/>
                </a:lnTo>
                <a:lnTo>
                  <a:pt x="4249655" y="2220913"/>
                </a:lnTo>
                <a:lnTo>
                  <a:pt x="4256005" y="2228850"/>
                </a:lnTo>
                <a:lnTo>
                  <a:pt x="4262355" y="2238375"/>
                </a:lnTo>
                <a:lnTo>
                  <a:pt x="4266589" y="2244725"/>
                </a:lnTo>
                <a:lnTo>
                  <a:pt x="4637005" y="2522538"/>
                </a:lnTo>
                <a:lnTo>
                  <a:pt x="4637005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212121"/>
          </a:solidFill>
          <a:ln>
            <a:noFill/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17E74CE-CC3E-AA49-B400-0EE79B0F4F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64749" y="457201"/>
            <a:ext cx="3575737" cy="1332688"/>
          </a:xfrm>
        </p:spPr>
        <p:txBody>
          <a:bodyPr anchor="b">
            <a:normAutofit/>
          </a:bodyPr>
          <a:lstStyle/>
          <a:p>
            <a:pPr algn="ctr"/>
            <a:r>
              <a:rPr lang="en-US" sz="3200">
                <a:solidFill>
                  <a:srgbClr val="FFFFFF"/>
                </a:solidFill>
              </a:rPr>
              <a:t>FATHER CHRISTMAS!</a:t>
            </a:r>
          </a:p>
        </p:txBody>
      </p:sp>
      <p:pic>
        <p:nvPicPr>
          <p:cNvPr id="5" name="Picture 4" descr="Icon&#10;&#10;Description automatically generated">
            <a:extLst>
              <a:ext uri="{FF2B5EF4-FFF2-40B4-BE49-F238E27FC236}">
                <a16:creationId xmlns:a16="http://schemas.microsoft.com/office/drawing/2014/main" id="{7619DE21-C739-0D4F-BCF1-CE16C56063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069051" y="457201"/>
            <a:ext cx="5402676" cy="5584161"/>
          </a:xfrm>
          <a:prstGeom prst="roundRect">
            <a:avLst>
              <a:gd name="adj" fmla="val 3876"/>
            </a:avLst>
          </a:prstGeom>
          <a:ln>
            <a:solidFill>
              <a:schemeClr val="accent1"/>
            </a:solidFill>
          </a:ln>
          <a:effectLst/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90C752-2D0E-E34F-9703-32AF1737D7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64749" y="2024743"/>
            <a:ext cx="3575737" cy="401661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600">
                <a:solidFill>
                  <a:srgbClr val="FFFFFF"/>
                </a:solidFill>
              </a:rPr>
              <a:t>As you all might know Father Christmas works in the North Pole. The North Pole is the Arctic so I thought I should mention Santa.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1C03795-D2DB-9A48-8D1C-B40733DED4EB}"/>
              </a:ext>
            </a:extLst>
          </p:cNvPr>
          <p:cNvSpPr txBox="1"/>
          <p:nvPr/>
        </p:nvSpPr>
        <p:spPr>
          <a:xfrm>
            <a:off x="3762331" y="5841307"/>
            <a:ext cx="2709396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 tooltip="https://www.freepngimg.com/png/73191-vector-material-claus-christmas-santa-download-free-image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4" tooltip="https://creativecommons.org/licenses/by-nc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</a:t>
            </a:r>
            <a:endParaRPr lang="en-US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65496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/>
      </p:transition>
    </mc:Choice>
    <mc:Fallback xmlns=""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Quotable">
  <a:themeElements>
    <a:clrScheme name="Quotable">
      <a:dk1>
        <a:sysClr val="windowText" lastClr="000000"/>
      </a:dk1>
      <a:lt1>
        <a:sysClr val="window" lastClr="FFFFFF"/>
      </a:lt1>
      <a:dk2>
        <a:srgbClr val="212121"/>
      </a:dk2>
      <a:lt2>
        <a:srgbClr val="636363"/>
      </a:lt2>
      <a:accent1>
        <a:srgbClr val="00C6BB"/>
      </a:accent1>
      <a:accent2>
        <a:srgbClr val="6FEBA0"/>
      </a:accent2>
      <a:accent3>
        <a:srgbClr val="B6DF5E"/>
      </a:accent3>
      <a:accent4>
        <a:srgbClr val="EFB251"/>
      </a:accent4>
      <a:accent5>
        <a:srgbClr val="EF755F"/>
      </a:accent5>
      <a:accent6>
        <a:srgbClr val="ED515C"/>
      </a:accent6>
      <a:hlink>
        <a:srgbClr val="8F8F8F"/>
      </a:hlink>
      <a:folHlink>
        <a:srgbClr val="A5A5A5"/>
      </a:folHlink>
    </a:clrScheme>
    <a:fontScheme name="Quotabl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Quotable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lumMod val="105000"/>
              </a:schemeClr>
            </a:gs>
            <a:gs pos="100000">
              <a:schemeClr val="phClr">
                <a:tint val="9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8000"/>
                <a:lumMod val="102000"/>
              </a:schemeClr>
              <a:schemeClr val="phClr">
                <a:shade val="98000"/>
                <a:lumMod val="98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innerShdw blurRad="63500" dist="25400" dir="13500000">
              <a:srgbClr val="000000">
                <a:alpha val="75000"/>
              </a:srgbClr>
            </a:inn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</a:schemeClr>
            </a:gs>
            <a:gs pos="100000">
              <a:schemeClr val="phClr">
                <a:tint val="84000"/>
                <a:shade val="84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90000"/>
                <a:satMod val="120000"/>
                <a:lumMod val="90000"/>
              </a:schemeClr>
            </a:gs>
            <a:gs pos="100000">
              <a:schemeClr val="phClr"/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Quotable" id="{39EC5628-30ED-4578-ACD8-9820EDB8E15A}" vid="{6F3559E9-1A4C-49D8-94D4-F41003531C4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Quotable</Template>
  <TotalTime>63</TotalTime>
  <Words>283</Words>
  <Application>Microsoft Office PowerPoint</Application>
  <PresentationFormat>Widescreen</PresentationFormat>
  <Paragraphs>33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Century Gothic</vt:lpstr>
      <vt:lpstr>Wingdings 2</vt:lpstr>
      <vt:lpstr>Quotable</vt:lpstr>
      <vt:lpstr>The Arctic/ The North Pole</vt:lpstr>
      <vt:lpstr>Food </vt:lpstr>
      <vt:lpstr>Currency</vt:lpstr>
      <vt:lpstr>Animals</vt:lpstr>
      <vt:lpstr>Climate</vt:lpstr>
      <vt:lpstr>Population</vt:lpstr>
      <vt:lpstr>FATHER CHRISTMAS!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Arctic/ The North Pole</dc:title>
  <dc:creator>anna tunnicliff</dc:creator>
  <cp:lastModifiedBy>Hayley Excell</cp:lastModifiedBy>
  <cp:revision>10</cp:revision>
  <dcterms:created xsi:type="dcterms:W3CDTF">2021-03-02T13:14:11Z</dcterms:created>
  <dcterms:modified xsi:type="dcterms:W3CDTF">2021-03-03T19:12:09Z</dcterms:modified>
</cp:coreProperties>
</file>