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9455" autoAdjust="0"/>
  </p:normalViewPr>
  <p:slideViewPr>
    <p:cSldViewPr snapToGrid="0">
      <p:cViewPr varScale="1">
        <p:scale>
          <a:sx n="80" d="100"/>
          <a:sy n="80" d="100"/>
        </p:scale>
        <p:origin x="6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C803474-B2E8-4CE3-99A2-CC9C46594F3D}"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4225591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C803474-B2E8-4CE3-99A2-CC9C46594F3D}"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145037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C803474-B2E8-4CE3-99A2-CC9C46594F3D}"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389004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C803474-B2E8-4CE3-99A2-CC9C46594F3D}"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4079418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C803474-B2E8-4CE3-99A2-CC9C46594F3D}" type="datetimeFigureOut">
              <a:rPr lang="en-GB" smtClean="0"/>
              <a:t>31/01/2021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2187183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C803474-B2E8-4CE3-99A2-CC9C46594F3D}" type="datetimeFigureOut">
              <a:rPr lang="en-GB" smtClean="0"/>
              <a:t>31/01/2021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3492444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803474-B2E8-4CE3-99A2-CC9C46594F3D}" type="datetimeFigureOut">
              <a:rPr lang="en-GB" smtClean="0"/>
              <a:t>31/01/2021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771152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C803474-B2E8-4CE3-99A2-CC9C46594F3D}"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236605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C803474-B2E8-4CE3-99A2-CC9C46594F3D}"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3071368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C803474-B2E8-4CE3-99A2-CC9C46594F3D}"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2006659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C803474-B2E8-4CE3-99A2-CC9C46594F3D}"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CBBC0A-03F4-42F6-B01A-EF33AB313672}" type="slidenum">
              <a:rPr lang="en-GB" smtClean="0"/>
              <a:t>‹#›</a:t>
            </a:fld>
            <a:endParaRPr lang="en-GB"/>
          </a:p>
        </p:txBody>
      </p:sp>
    </p:spTree>
    <p:extLst>
      <p:ext uri="{BB962C8B-B14F-4D97-AF65-F5344CB8AC3E}">
        <p14:creationId xmlns:p14="http://schemas.microsoft.com/office/powerpoint/2010/main" val="3757692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803474-B2E8-4CE3-99A2-CC9C46594F3D}" type="datetimeFigureOut">
              <a:rPr lang="en-GB" smtClean="0"/>
              <a:t>31/01/2021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CBBC0A-03F4-42F6-B01A-EF33AB313672}" type="slidenum">
              <a:rPr lang="en-GB" smtClean="0"/>
              <a:t>‹#›</a:t>
            </a:fld>
            <a:endParaRPr lang="en-GB"/>
          </a:p>
        </p:txBody>
      </p:sp>
    </p:spTree>
    <p:extLst>
      <p:ext uri="{BB962C8B-B14F-4D97-AF65-F5344CB8AC3E}">
        <p14:creationId xmlns:p14="http://schemas.microsoft.com/office/powerpoint/2010/main" val="2865995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How rivers shape the land:</a:t>
            </a:r>
            <a:br>
              <a:rPr lang="en-GB" dirty="0" smtClean="0"/>
            </a:br>
            <a:r>
              <a:rPr lang="en-GB" dirty="0" smtClean="0"/>
              <a:t>the mature river</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6585120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891" y="402410"/>
            <a:ext cx="11205556" cy="2308324"/>
          </a:xfrm>
          <a:prstGeom prst="rect">
            <a:avLst/>
          </a:prstGeom>
        </p:spPr>
        <p:txBody>
          <a:bodyPr wrap="square">
            <a:spAutoFit/>
          </a:bodyPr>
          <a:lstStyle/>
          <a:p>
            <a:r>
              <a:rPr lang="en-GB" dirty="0" smtClean="0">
                <a:latin typeface="Comic Sans MS" panose="030F0702030302020204" pitchFamily="66" charset="0"/>
              </a:rPr>
              <a:t>As a river moves away from the mountains, the ground is less rocky, and so the river can flow more quickly. The river carves out its own course by moving away tons of rock and soil. This widens and deepens the river. Meanwhile, other streams and rivers join the river, making it even bigger. You will remember from our study of the River Indus that these are called </a:t>
            </a:r>
            <a:r>
              <a:rPr lang="en-GB" b="1" dirty="0" smtClean="0">
                <a:latin typeface="Comic Sans MS" panose="030F0702030302020204" pitchFamily="66" charset="0"/>
              </a:rPr>
              <a:t>tributaries</a:t>
            </a:r>
            <a:r>
              <a:rPr lang="en-GB" dirty="0" smtClean="0">
                <a:latin typeface="Comic Sans MS" panose="030F0702030302020204" pitchFamily="66" charset="0"/>
              </a:rPr>
              <a:t>. They are called </a:t>
            </a:r>
            <a:r>
              <a:rPr lang="en-GB" b="1" dirty="0" smtClean="0">
                <a:latin typeface="Comic Sans MS" panose="030F0702030302020204" pitchFamily="66" charset="0"/>
              </a:rPr>
              <a:t>tributaries</a:t>
            </a:r>
            <a:r>
              <a:rPr lang="en-GB" dirty="0" smtClean="0">
                <a:latin typeface="Comic Sans MS" panose="030F0702030302020204" pitchFamily="66" charset="0"/>
              </a:rPr>
              <a:t> because they contribute to the flow of the river, adding more water and giving it more power.</a:t>
            </a:r>
          </a:p>
          <a:p>
            <a:r>
              <a:rPr lang="en-GB" dirty="0" smtClean="0">
                <a:latin typeface="Comic Sans MS" panose="030F0702030302020204" pitchFamily="66" charset="0"/>
              </a:rPr>
              <a:t>Once the river is wide, deep and curving, we call it a </a:t>
            </a:r>
            <a:r>
              <a:rPr lang="en-GB" b="1" dirty="0" smtClean="0">
                <a:latin typeface="Comic Sans MS" panose="030F0702030302020204" pitchFamily="66" charset="0"/>
              </a:rPr>
              <a:t>mature</a:t>
            </a:r>
            <a:r>
              <a:rPr lang="en-GB" dirty="0" smtClean="0">
                <a:latin typeface="Comic Sans MS" panose="030F0702030302020204" pitchFamily="66" charset="0"/>
              </a:rPr>
              <a:t> river. A </a:t>
            </a:r>
            <a:r>
              <a:rPr lang="en-GB" b="1" dirty="0" smtClean="0">
                <a:latin typeface="Comic Sans MS" panose="030F0702030302020204" pitchFamily="66" charset="0"/>
              </a:rPr>
              <a:t>mature</a:t>
            </a:r>
            <a:r>
              <a:rPr lang="en-GB" dirty="0" smtClean="0">
                <a:latin typeface="Comic Sans MS" panose="030F0702030302020204" pitchFamily="66" charset="0"/>
              </a:rPr>
              <a:t> river can be very deep and run very fast.</a:t>
            </a:r>
            <a:endParaRPr lang="en-GB" dirty="0">
              <a:latin typeface="Comic Sans MS" panose="030F0702030302020204" pitchFamily="66" charset="0"/>
            </a:endParaRPr>
          </a:p>
        </p:txBody>
      </p:sp>
      <p:grpSp>
        <p:nvGrpSpPr>
          <p:cNvPr id="6" name="Group 5"/>
          <p:cNvGrpSpPr/>
          <p:nvPr/>
        </p:nvGrpSpPr>
        <p:grpSpPr>
          <a:xfrm>
            <a:off x="1710267" y="2710733"/>
            <a:ext cx="8056731" cy="4071885"/>
            <a:chOff x="3961031" y="4737518"/>
            <a:chExt cx="3483000" cy="2155166"/>
          </a:xfrm>
        </p:grpSpPr>
        <p:pic>
          <p:nvPicPr>
            <p:cNvPr id="3" name="Picture 2"/>
            <p:cNvPicPr>
              <a:picLocks noChangeAspect="1"/>
            </p:cNvPicPr>
            <p:nvPr/>
          </p:nvPicPr>
          <p:blipFill>
            <a:blip r:embed="rId2"/>
            <a:stretch>
              <a:fillRect/>
            </a:stretch>
          </p:blipFill>
          <p:spPr>
            <a:xfrm>
              <a:off x="3961031" y="4737518"/>
              <a:ext cx="3483000" cy="720533"/>
            </a:xfrm>
            <a:prstGeom prst="rect">
              <a:avLst/>
            </a:prstGeom>
          </p:spPr>
        </p:pic>
        <p:pic>
          <p:nvPicPr>
            <p:cNvPr id="4" name="Picture 3"/>
            <p:cNvPicPr>
              <a:picLocks noChangeAspect="1"/>
            </p:cNvPicPr>
            <p:nvPr/>
          </p:nvPicPr>
          <p:blipFill>
            <a:blip r:embed="rId3"/>
            <a:stretch>
              <a:fillRect/>
            </a:stretch>
          </p:blipFill>
          <p:spPr>
            <a:xfrm>
              <a:off x="3961031" y="5458051"/>
              <a:ext cx="3483000" cy="720533"/>
            </a:xfrm>
            <a:prstGeom prst="rect">
              <a:avLst/>
            </a:prstGeom>
          </p:spPr>
        </p:pic>
        <p:pic>
          <p:nvPicPr>
            <p:cNvPr id="5" name="Picture 4"/>
            <p:cNvPicPr>
              <a:picLocks noChangeAspect="1"/>
            </p:cNvPicPr>
            <p:nvPr/>
          </p:nvPicPr>
          <p:blipFill>
            <a:blip r:embed="rId4"/>
            <a:stretch>
              <a:fillRect/>
            </a:stretch>
          </p:blipFill>
          <p:spPr>
            <a:xfrm>
              <a:off x="3961031" y="6178584"/>
              <a:ext cx="3483000" cy="714100"/>
            </a:xfrm>
            <a:prstGeom prst="rect">
              <a:avLst/>
            </a:prstGeom>
          </p:spPr>
        </p:pic>
      </p:grpSp>
    </p:spTree>
    <p:extLst>
      <p:ext uri="{BB962C8B-B14F-4D97-AF65-F5344CB8AC3E}">
        <p14:creationId xmlns:p14="http://schemas.microsoft.com/office/powerpoint/2010/main" val="15005772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4510" y="222798"/>
            <a:ext cx="11401530" cy="1754326"/>
          </a:xfrm>
          <a:prstGeom prst="rect">
            <a:avLst/>
          </a:prstGeom>
        </p:spPr>
        <p:txBody>
          <a:bodyPr wrap="square">
            <a:spAutoFit/>
          </a:bodyPr>
          <a:lstStyle/>
          <a:p>
            <a:r>
              <a:rPr lang="en-GB" dirty="0" smtClean="0">
                <a:latin typeface="Comic Sans MS" panose="030F0702030302020204" pitchFamily="66" charset="0"/>
              </a:rPr>
              <a:t>Now we will learn how the mature river carries its load. </a:t>
            </a:r>
          </a:p>
          <a:p>
            <a:endParaRPr lang="en-GB" dirty="0">
              <a:latin typeface="Comic Sans MS" panose="030F0702030302020204" pitchFamily="66" charset="0"/>
            </a:endParaRPr>
          </a:p>
          <a:p>
            <a:r>
              <a:rPr lang="en-GB" dirty="0" smtClean="0">
                <a:latin typeface="Comic Sans MS" panose="030F0702030302020204" pitchFamily="66" charset="0"/>
              </a:rPr>
              <a:t>There is a lot going on the riverbed of a mature river!</a:t>
            </a:r>
          </a:p>
          <a:p>
            <a:r>
              <a:rPr lang="en-GB" dirty="0" smtClean="0">
                <a:latin typeface="Comic Sans MS" panose="030F0702030302020204" pitchFamily="66" charset="0"/>
              </a:rPr>
              <a:t>The fast-flowing river rolls stones along its bed. Smaller stones bounce along, pushed through the water by the river’s flow. Some small bits of rock or gravel are carried along as well. Some of the rocks are ground into tiny particles which dissolve in the water.</a:t>
            </a:r>
            <a:endParaRPr lang="en-GB" dirty="0">
              <a:latin typeface="Comic Sans MS" panose="030F0702030302020204" pitchFamily="66" charset="0"/>
            </a:endParaRPr>
          </a:p>
        </p:txBody>
      </p:sp>
      <p:grpSp>
        <p:nvGrpSpPr>
          <p:cNvPr id="5" name="Group 4"/>
          <p:cNvGrpSpPr/>
          <p:nvPr/>
        </p:nvGrpSpPr>
        <p:grpSpPr>
          <a:xfrm>
            <a:off x="2133601" y="2057400"/>
            <a:ext cx="7738532" cy="4038600"/>
            <a:chOff x="4347708" y="3033350"/>
            <a:chExt cx="3489792" cy="1582600"/>
          </a:xfrm>
        </p:grpSpPr>
        <p:pic>
          <p:nvPicPr>
            <p:cNvPr id="3" name="Picture 2"/>
            <p:cNvPicPr>
              <a:picLocks noChangeAspect="1"/>
            </p:cNvPicPr>
            <p:nvPr/>
          </p:nvPicPr>
          <p:blipFill>
            <a:blip r:embed="rId2"/>
            <a:stretch>
              <a:fillRect/>
            </a:stretch>
          </p:blipFill>
          <p:spPr>
            <a:xfrm>
              <a:off x="4347708" y="3033350"/>
              <a:ext cx="3483000" cy="791300"/>
            </a:xfrm>
            <a:prstGeom prst="rect">
              <a:avLst/>
            </a:prstGeom>
          </p:spPr>
        </p:pic>
        <p:pic>
          <p:nvPicPr>
            <p:cNvPr id="4" name="Picture 3"/>
            <p:cNvPicPr>
              <a:picLocks noChangeAspect="1"/>
            </p:cNvPicPr>
            <p:nvPr/>
          </p:nvPicPr>
          <p:blipFill>
            <a:blip r:embed="rId3"/>
            <a:stretch>
              <a:fillRect/>
            </a:stretch>
          </p:blipFill>
          <p:spPr>
            <a:xfrm>
              <a:off x="4354500" y="3824650"/>
              <a:ext cx="3483000" cy="791300"/>
            </a:xfrm>
            <a:prstGeom prst="rect">
              <a:avLst/>
            </a:prstGeom>
          </p:spPr>
        </p:pic>
      </p:grpSp>
    </p:spTree>
    <p:extLst>
      <p:ext uri="{BB962C8B-B14F-4D97-AF65-F5344CB8AC3E}">
        <p14:creationId xmlns:p14="http://schemas.microsoft.com/office/powerpoint/2010/main" val="20717448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232" y="207668"/>
            <a:ext cx="11658600" cy="646331"/>
          </a:xfrm>
          <a:prstGeom prst="rect">
            <a:avLst/>
          </a:prstGeom>
        </p:spPr>
        <p:txBody>
          <a:bodyPr wrap="square">
            <a:spAutoFit/>
          </a:bodyPr>
          <a:lstStyle/>
          <a:p>
            <a:r>
              <a:rPr lang="en-GB" dirty="0" smtClean="0">
                <a:latin typeface="Comic Sans MS" panose="030F0702030302020204" pitchFamily="66" charset="0"/>
              </a:rPr>
              <a:t>As the river reaches flatter, lower land, it gets very curvy. Rivers like to wiggle! We call these curves </a:t>
            </a:r>
            <a:r>
              <a:rPr lang="en-GB" b="1" dirty="0" smtClean="0">
                <a:latin typeface="Comic Sans MS" panose="030F0702030302020204" pitchFamily="66" charset="0"/>
              </a:rPr>
              <a:t>meanders</a:t>
            </a:r>
            <a:r>
              <a:rPr lang="en-GB" dirty="0" smtClean="0">
                <a:latin typeface="Comic Sans MS" panose="030F0702030302020204" pitchFamily="66" charset="0"/>
              </a:rPr>
              <a:t> (</a:t>
            </a:r>
            <a:r>
              <a:rPr lang="en-GB" dirty="0" err="1" smtClean="0">
                <a:latin typeface="Comic Sans MS" panose="030F0702030302020204" pitchFamily="66" charset="0"/>
              </a:rPr>
              <a:t>mee</a:t>
            </a:r>
            <a:r>
              <a:rPr lang="en-GB" dirty="0" smtClean="0">
                <a:latin typeface="Comic Sans MS" panose="030F0702030302020204" pitchFamily="66" charset="0"/>
              </a:rPr>
              <a:t>-an-</a:t>
            </a:r>
            <a:r>
              <a:rPr lang="en-GB" dirty="0" err="1" smtClean="0">
                <a:latin typeface="Comic Sans MS" panose="030F0702030302020204" pitchFamily="66" charset="0"/>
              </a:rPr>
              <a:t>ders</a:t>
            </a:r>
            <a:r>
              <a:rPr lang="en-GB" dirty="0" smtClean="0">
                <a:latin typeface="Comic Sans MS" panose="030F0702030302020204" pitchFamily="66" charset="0"/>
              </a:rPr>
              <a:t>). When we say that a river meanders, we mean it wiggles through lots of curves.</a:t>
            </a:r>
            <a:endParaRPr lang="en-GB" dirty="0">
              <a:latin typeface="Comic Sans MS" panose="030F0702030302020204" pitchFamily="66" charset="0"/>
            </a:endParaRPr>
          </a:p>
        </p:txBody>
      </p:sp>
      <p:grpSp>
        <p:nvGrpSpPr>
          <p:cNvPr id="6" name="Group 5"/>
          <p:cNvGrpSpPr/>
          <p:nvPr/>
        </p:nvGrpSpPr>
        <p:grpSpPr>
          <a:xfrm>
            <a:off x="1896534" y="1042834"/>
            <a:ext cx="7662332" cy="4301066"/>
            <a:chOff x="4961014" y="3420445"/>
            <a:chExt cx="1677000" cy="1273800"/>
          </a:xfrm>
        </p:grpSpPr>
        <p:pic>
          <p:nvPicPr>
            <p:cNvPr id="3" name="Picture 2"/>
            <p:cNvPicPr>
              <a:picLocks noChangeAspect="1"/>
            </p:cNvPicPr>
            <p:nvPr/>
          </p:nvPicPr>
          <p:blipFill>
            <a:blip r:embed="rId2"/>
            <a:stretch>
              <a:fillRect/>
            </a:stretch>
          </p:blipFill>
          <p:spPr>
            <a:xfrm>
              <a:off x="4961014" y="3420445"/>
              <a:ext cx="1677000" cy="424600"/>
            </a:xfrm>
            <a:prstGeom prst="rect">
              <a:avLst/>
            </a:prstGeom>
          </p:spPr>
        </p:pic>
        <p:pic>
          <p:nvPicPr>
            <p:cNvPr id="4" name="Picture 3"/>
            <p:cNvPicPr>
              <a:picLocks noChangeAspect="1"/>
            </p:cNvPicPr>
            <p:nvPr/>
          </p:nvPicPr>
          <p:blipFill>
            <a:blip r:embed="rId3"/>
            <a:stretch>
              <a:fillRect/>
            </a:stretch>
          </p:blipFill>
          <p:spPr>
            <a:xfrm>
              <a:off x="4961014" y="3845045"/>
              <a:ext cx="1677000" cy="424600"/>
            </a:xfrm>
            <a:prstGeom prst="rect">
              <a:avLst/>
            </a:prstGeom>
          </p:spPr>
        </p:pic>
        <p:pic>
          <p:nvPicPr>
            <p:cNvPr id="5" name="Picture 4"/>
            <p:cNvPicPr>
              <a:picLocks noChangeAspect="1"/>
            </p:cNvPicPr>
            <p:nvPr/>
          </p:nvPicPr>
          <p:blipFill>
            <a:blip r:embed="rId4"/>
            <a:stretch>
              <a:fillRect/>
            </a:stretch>
          </p:blipFill>
          <p:spPr>
            <a:xfrm>
              <a:off x="4961014" y="4269645"/>
              <a:ext cx="1677000" cy="424600"/>
            </a:xfrm>
            <a:prstGeom prst="rect">
              <a:avLst/>
            </a:prstGeom>
          </p:spPr>
        </p:pic>
      </p:grpSp>
      <p:sp>
        <p:nvSpPr>
          <p:cNvPr id="7" name="Rectangle 6"/>
          <p:cNvSpPr/>
          <p:nvPr/>
        </p:nvSpPr>
        <p:spPr>
          <a:xfrm>
            <a:off x="457199" y="5532735"/>
            <a:ext cx="11006667" cy="646331"/>
          </a:xfrm>
          <a:prstGeom prst="rect">
            <a:avLst/>
          </a:prstGeom>
        </p:spPr>
        <p:txBody>
          <a:bodyPr wrap="square">
            <a:spAutoFit/>
          </a:bodyPr>
          <a:lstStyle/>
          <a:p>
            <a:r>
              <a:rPr lang="en-GB" dirty="0" smtClean="0">
                <a:latin typeface="Comic Sans MS" panose="030F0702030302020204" pitchFamily="66" charset="0"/>
              </a:rPr>
              <a:t>Why do rivers end up with so many big meanders? This is where we will need the two words that we learned earlier – </a:t>
            </a:r>
            <a:r>
              <a:rPr lang="en-GB" b="1" dirty="0" smtClean="0">
                <a:latin typeface="Comic Sans MS" panose="030F0702030302020204" pitchFamily="66" charset="0"/>
              </a:rPr>
              <a:t>deposition</a:t>
            </a:r>
            <a:r>
              <a:rPr lang="en-GB" dirty="0" smtClean="0">
                <a:latin typeface="Comic Sans MS" panose="030F0702030302020204" pitchFamily="66" charset="0"/>
              </a:rPr>
              <a:t> and </a:t>
            </a:r>
            <a:r>
              <a:rPr lang="en-GB" b="1" dirty="0" smtClean="0">
                <a:latin typeface="Comic Sans MS" panose="030F0702030302020204" pitchFamily="66" charset="0"/>
              </a:rPr>
              <a:t>erosion</a:t>
            </a:r>
            <a:r>
              <a:rPr lang="en-GB" dirty="0" smtClean="0">
                <a:latin typeface="Comic Sans MS" panose="030F0702030302020204" pitchFamily="66" charset="0"/>
              </a:rPr>
              <a:t>.</a:t>
            </a:r>
            <a:endParaRPr lang="en-GB" dirty="0">
              <a:latin typeface="Comic Sans MS" panose="030F0702030302020204" pitchFamily="66" charset="0"/>
            </a:endParaRPr>
          </a:p>
        </p:txBody>
      </p:sp>
    </p:spTree>
    <p:extLst>
      <p:ext uri="{BB962C8B-B14F-4D97-AF65-F5344CB8AC3E}">
        <p14:creationId xmlns:p14="http://schemas.microsoft.com/office/powerpoint/2010/main" val="6439539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5533" y="284540"/>
            <a:ext cx="11531600" cy="1200329"/>
          </a:xfrm>
          <a:prstGeom prst="rect">
            <a:avLst/>
          </a:prstGeom>
        </p:spPr>
        <p:txBody>
          <a:bodyPr wrap="square">
            <a:spAutoFit/>
          </a:bodyPr>
          <a:lstStyle/>
          <a:p>
            <a:r>
              <a:rPr lang="en-GB" dirty="0" smtClean="0">
                <a:latin typeface="Comic Sans MS" panose="030F0702030302020204" pitchFamily="66" charset="0"/>
              </a:rPr>
              <a:t>The diagram below shows how meanders form. </a:t>
            </a:r>
          </a:p>
          <a:p>
            <a:r>
              <a:rPr lang="en-GB" dirty="0" smtClean="0">
                <a:latin typeface="Comic Sans MS" panose="030F0702030302020204" pitchFamily="66" charset="0"/>
              </a:rPr>
              <a:t>As water flows round a corner, it goes faster on the outside of the bed. The fast-flowing water on that side </a:t>
            </a:r>
            <a:r>
              <a:rPr lang="en-GB" b="1" dirty="0" smtClean="0">
                <a:latin typeface="Comic Sans MS" panose="030F0702030302020204" pitchFamily="66" charset="0"/>
              </a:rPr>
              <a:t>erodes</a:t>
            </a:r>
            <a:r>
              <a:rPr lang="en-GB" dirty="0" smtClean="0">
                <a:latin typeface="Comic Sans MS" panose="030F0702030302020204" pitchFamily="66" charset="0"/>
              </a:rPr>
              <a:t> the riverbank. On the inside of the bend, the water goes much more slowly. Do you remember what happens to the river’s load when the river slows down? </a:t>
            </a:r>
            <a:endParaRPr lang="en-GB" dirty="0">
              <a:latin typeface="Comic Sans MS" panose="030F0702030302020204" pitchFamily="66" charset="0"/>
            </a:endParaRPr>
          </a:p>
        </p:txBody>
      </p:sp>
      <p:sp>
        <p:nvSpPr>
          <p:cNvPr id="3" name="Rectangle 2"/>
          <p:cNvSpPr/>
          <p:nvPr/>
        </p:nvSpPr>
        <p:spPr>
          <a:xfrm>
            <a:off x="245533" y="1481542"/>
            <a:ext cx="11396134" cy="1200329"/>
          </a:xfrm>
          <a:prstGeom prst="rect">
            <a:avLst/>
          </a:prstGeom>
        </p:spPr>
        <p:txBody>
          <a:bodyPr wrap="square">
            <a:spAutoFit/>
          </a:bodyPr>
          <a:lstStyle/>
          <a:p>
            <a:pPr lvl="0"/>
            <a:r>
              <a:rPr lang="en-GB" dirty="0">
                <a:solidFill>
                  <a:prstClr val="black"/>
                </a:solidFill>
                <a:latin typeface="Comic Sans MS" panose="030F0702030302020204" pitchFamily="66" charset="0"/>
              </a:rPr>
              <a:t>The water is moving too slowly for it to carry the load, so the river </a:t>
            </a:r>
            <a:r>
              <a:rPr lang="en-GB" b="1" dirty="0">
                <a:solidFill>
                  <a:prstClr val="black"/>
                </a:solidFill>
                <a:latin typeface="Comic Sans MS" panose="030F0702030302020204" pitchFamily="66" charset="0"/>
              </a:rPr>
              <a:t>deposits</a:t>
            </a:r>
            <a:r>
              <a:rPr lang="en-GB" dirty="0">
                <a:solidFill>
                  <a:prstClr val="black"/>
                </a:solidFill>
                <a:latin typeface="Comic Sans MS" panose="030F0702030302020204" pitchFamily="66" charset="0"/>
              </a:rPr>
              <a:t> the load on the riverbed. The deposited load is called </a:t>
            </a:r>
            <a:r>
              <a:rPr lang="en-GB" b="1" dirty="0">
                <a:solidFill>
                  <a:prstClr val="black"/>
                </a:solidFill>
                <a:latin typeface="Comic Sans MS" panose="030F0702030302020204" pitchFamily="66" charset="0"/>
              </a:rPr>
              <a:t>sediment</a:t>
            </a:r>
            <a:r>
              <a:rPr lang="en-GB" dirty="0">
                <a:solidFill>
                  <a:prstClr val="black"/>
                </a:solidFill>
                <a:latin typeface="Comic Sans MS" panose="030F0702030302020204" pitchFamily="66" charset="0"/>
              </a:rPr>
              <a:t>. Over hundreds of years, that sediment keeps building up. It eventually becomes land, pushing the river into deeper and deeper curves</a:t>
            </a:r>
            <a:r>
              <a:rPr lang="en-GB" dirty="0" smtClean="0">
                <a:solidFill>
                  <a:prstClr val="black"/>
                </a:solidFill>
                <a:latin typeface="Comic Sans MS" panose="030F0702030302020204" pitchFamily="66" charset="0"/>
              </a:rPr>
              <a:t>. This </a:t>
            </a:r>
            <a:r>
              <a:rPr lang="en-GB" dirty="0">
                <a:solidFill>
                  <a:prstClr val="black"/>
                </a:solidFill>
                <a:latin typeface="Comic Sans MS" panose="030F0702030302020204" pitchFamily="66" charset="0"/>
              </a:rPr>
              <a:t>is why rivers meander so much.</a:t>
            </a:r>
            <a:endParaRPr lang="en-GB" dirty="0">
              <a:solidFill>
                <a:prstClr val="black"/>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329534" y="2664543"/>
            <a:ext cx="6249066" cy="3930989"/>
          </a:xfrm>
          <a:prstGeom prst="rect">
            <a:avLst/>
          </a:prstGeom>
        </p:spPr>
      </p:pic>
      <p:sp>
        <p:nvSpPr>
          <p:cNvPr id="5" name="Rectangle 4"/>
          <p:cNvSpPr/>
          <p:nvPr/>
        </p:nvSpPr>
        <p:spPr>
          <a:xfrm>
            <a:off x="7112000" y="3131235"/>
            <a:ext cx="4529667" cy="2031325"/>
          </a:xfrm>
          <a:prstGeom prst="rect">
            <a:avLst/>
          </a:prstGeom>
        </p:spPr>
        <p:txBody>
          <a:bodyPr wrap="square">
            <a:spAutoFit/>
          </a:bodyPr>
          <a:lstStyle/>
          <a:p>
            <a:r>
              <a:rPr lang="en-GB" dirty="0" smtClean="0">
                <a:latin typeface="Comic Sans MS" panose="030F0702030302020204" pitchFamily="66" charset="0"/>
              </a:rPr>
              <a:t>Now you know how rivers shape the land. But we haven’t finished yet! </a:t>
            </a:r>
          </a:p>
          <a:p>
            <a:endParaRPr lang="en-GB" dirty="0">
              <a:latin typeface="Comic Sans MS" panose="030F0702030302020204" pitchFamily="66" charset="0"/>
            </a:endParaRPr>
          </a:p>
          <a:p>
            <a:r>
              <a:rPr lang="en-GB" dirty="0" smtClean="0">
                <a:latin typeface="Comic Sans MS" panose="030F0702030302020204" pitchFamily="66" charset="0"/>
              </a:rPr>
              <a:t>Rivers carry on shaping and shaping the land, right up to the sea. Let’s now look at what happens when the river meets the sea.</a:t>
            </a:r>
            <a:endParaRPr lang="en-GB" dirty="0">
              <a:latin typeface="Comic Sans MS" panose="030F0702030302020204" pitchFamily="66" charset="0"/>
            </a:endParaRPr>
          </a:p>
        </p:txBody>
      </p:sp>
    </p:spTree>
    <p:extLst>
      <p:ext uri="{BB962C8B-B14F-4D97-AF65-F5344CB8AC3E}">
        <p14:creationId xmlns:p14="http://schemas.microsoft.com/office/powerpoint/2010/main" val="10739882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6333" y="5091837"/>
            <a:ext cx="11150600" cy="1477328"/>
          </a:xfrm>
          <a:prstGeom prst="rect">
            <a:avLst/>
          </a:prstGeom>
        </p:spPr>
        <p:txBody>
          <a:bodyPr wrap="square">
            <a:spAutoFit/>
          </a:bodyPr>
          <a:lstStyle/>
          <a:p>
            <a:r>
              <a:rPr lang="en-GB" dirty="0" smtClean="0">
                <a:latin typeface="Comic Sans MS" panose="030F0702030302020204" pitchFamily="66" charset="0"/>
              </a:rPr>
              <a:t>The river </a:t>
            </a:r>
            <a:r>
              <a:rPr lang="en-GB" b="1" dirty="0" smtClean="0">
                <a:latin typeface="Comic Sans MS" panose="030F0702030302020204" pitchFamily="66" charset="0"/>
              </a:rPr>
              <a:t>mouth</a:t>
            </a:r>
            <a:r>
              <a:rPr lang="en-GB" dirty="0" smtClean="0">
                <a:latin typeface="Comic Sans MS" panose="030F0702030302020204" pitchFamily="66" charset="0"/>
              </a:rPr>
              <a:t> is where the river meets the sea. The part of the river that flows into the sea is also known as </a:t>
            </a:r>
            <a:r>
              <a:rPr lang="en-GB" b="1" dirty="0" smtClean="0">
                <a:latin typeface="Comic Sans MS" panose="030F0702030302020204" pitchFamily="66" charset="0"/>
              </a:rPr>
              <a:t>estuary</a:t>
            </a:r>
            <a:r>
              <a:rPr lang="en-GB" dirty="0" smtClean="0">
                <a:latin typeface="Comic Sans MS" panose="030F0702030302020204" pitchFamily="66" charset="0"/>
              </a:rPr>
              <a:t>. Water in an estuary is a mixture of fresh water from the river and salt water from the sea. Salt water can harm many plants, but some plants such as seagrasses and </a:t>
            </a:r>
            <a:r>
              <a:rPr lang="en-GB" b="1" dirty="0" smtClean="0">
                <a:latin typeface="Comic Sans MS" panose="030F0702030302020204" pitchFamily="66" charset="0"/>
              </a:rPr>
              <a:t>reeds</a:t>
            </a:r>
            <a:r>
              <a:rPr lang="en-GB" dirty="0" smtClean="0">
                <a:latin typeface="Comic Sans MS" panose="030F0702030302020204" pitchFamily="66" charset="0"/>
              </a:rPr>
              <a:t> like the slightly salty water of the estuary.</a:t>
            </a:r>
          </a:p>
          <a:p>
            <a:endParaRPr lang="en-GB" dirty="0">
              <a:latin typeface="Comic Sans MS" panose="030F0702030302020204" pitchFamily="66" charset="0"/>
            </a:endParaRPr>
          </a:p>
        </p:txBody>
      </p:sp>
      <p:pic>
        <p:nvPicPr>
          <p:cNvPr id="6" name="Picture 5"/>
          <p:cNvPicPr>
            <a:picLocks noChangeAspect="1"/>
          </p:cNvPicPr>
          <p:nvPr/>
        </p:nvPicPr>
        <p:blipFill rotWithShape="1">
          <a:blip r:embed="rId2"/>
          <a:srcRect b="30553"/>
          <a:stretch/>
        </p:blipFill>
        <p:spPr>
          <a:xfrm>
            <a:off x="1540933" y="233983"/>
            <a:ext cx="8932332" cy="4652341"/>
          </a:xfrm>
          <a:prstGeom prst="rect">
            <a:avLst/>
          </a:prstGeom>
        </p:spPr>
      </p:pic>
    </p:spTree>
    <p:extLst>
      <p:ext uri="{BB962C8B-B14F-4D97-AF65-F5344CB8AC3E}">
        <p14:creationId xmlns:p14="http://schemas.microsoft.com/office/powerpoint/2010/main" val="3920201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5532" y="243470"/>
            <a:ext cx="11235267" cy="923330"/>
          </a:xfrm>
          <a:prstGeom prst="rect">
            <a:avLst/>
          </a:prstGeom>
        </p:spPr>
        <p:txBody>
          <a:bodyPr wrap="square">
            <a:spAutoFit/>
          </a:bodyPr>
          <a:lstStyle/>
          <a:p>
            <a:pPr lvl="0"/>
            <a:r>
              <a:rPr lang="en-GB" dirty="0">
                <a:solidFill>
                  <a:prstClr val="black"/>
                </a:solidFill>
                <a:latin typeface="Comic Sans MS" panose="030F0702030302020204" pitchFamily="66" charset="0"/>
              </a:rPr>
              <a:t>In really big </a:t>
            </a:r>
            <a:r>
              <a:rPr lang="en-GB" b="1" dirty="0">
                <a:solidFill>
                  <a:prstClr val="black"/>
                </a:solidFill>
                <a:latin typeface="Comic Sans MS" panose="030F0702030302020204" pitchFamily="66" charset="0"/>
              </a:rPr>
              <a:t>estuaries, </a:t>
            </a:r>
            <a:r>
              <a:rPr lang="en-GB" dirty="0">
                <a:solidFill>
                  <a:prstClr val="black"/>
                </a:solidFill>
                <a:latin typeface="Comic Sans MS" panose="030F0702030302020204" pitchFamily="66" charset="0"/>
              </a:rPr>
              <a:t>sometimes lots of water channels weave their way around islands of land. We call this a </a:t>
            </a:r>
            <a:r>
              <a:rPr lang="en-GB" b="1" dirty="0">
                <a:solidFill>
                  <a:prstClr val="black"/>
                </a:solidFill>
                <a:latin typeface="Comic Sans MS" panose="030F0702030302020204" pitchFamily="66" charset="0"/>
              </a:rPr>
              <a:t>delta</a:t>
            </a:r>
            <a:r>
              <a:rPr lang="en-GB" dirty="0">
                <a:solidFill>
                  <a:prstClr val="black"/>
                </a:solidFill>
                <a:latin typeface="Comic Sans MS" panose="030F0702030302020204" pitchFamily="66" charset="0"/>
              </a:rPr>
              <a:t>. Here is a photograph of a big delta in Alaska. The islands of land are made of sediment that has been </a:t>
            </a:r>
            <a:r>
              <a:rPr lang="en-GB" b="1" dirty="0">
                <a:solidFill>
                  <a:prstClr val="black"/>
                </a:solidFill>
                <a:latin typeface="Comic Sans MS" panose="030F0702030302020204" pitchFamily="66" charset="0"/>
              </a:rPr>
              <a:t>deposited</a:t>
            </a:r>
            <a:r>
              <a:rPr lang="en-GB" dirty="0">
                <a:solidFill>
                  <a:prstClr val="black"/>
                </a:solidFill>
                <a:latin typeface="Comic Sans MS" panose="030F0702030302020204" pitchFamily="66" charset="0"/>
              </a:rPr>
              <a:t> over hundreds of years.</a:t>
            </a:r>
            <a:endParaRPr lang="en-GB" dirty="0">
              <a:solidFill>
                <a:prstClr val="black"/>
              </a:solidFill>
              <a:latin typeface="Comic Sans MS" panose="030F0702030302020204" pitchFamily="66" charset="0"/>
            </a:endParaRPr>
          </a:p>
        </p:txBody>
      </p:sp>
      <p:sp>
        <p:nvSpPr>
          <p:cNvPr id="7" name="Rectangle 6"/>
          <p:cNvSpPr/>
          <p:nvPr/>
        </p:nvSpPr>
        <p:spPr>
          <a:xfrm>
            <a:off x="364066" y="5604640"/>
            <a:ext cx="10515600" cy="369332"/>
          </a:xfrm>
          <a:prstGeom prst="rect">
            <a:avLst/>
          </a:prstGeom>
        </p:spPr>
        <p:txBody>
          <a:bodyPr wrap="square">
            <a:spAutoFit/>
          </a:bodyPr>
          <a:lstStyle/>
          <a:p>
            <a:r>
              <a:rPr lang="en-GB" dirty="0" smtClean="0">
                <a:latin typeface="Comic Sans MS" panose="030F0702030302020204" pitchFamily="66" charset="0"/>
              </a:rPr>
              <a:t>The River Nile in Egypt has a huge </a:t>
            </a:r>
            <a:r>
              <a:rPr lang="en-GB" b="1" dirty="0" smtClean="0">
                <a:latin typeface="Comic Sans MS" panose="030F0702030302020204" pitchFamily="66" charset="0"/>
              </a:rPr>
              <a:t>delta</a:t>
            </a:r>
            <a:r>
              <a:rPr lang="en-GB" dirty="0" smtClean="0">
                <a:latin typeface="Comic Sans MS" panose="030F0702030302020204" pitchFamily="66" charset="0"/>
              </a:rPr>
              <a:t>. The Nile Delta covers 150 miles of coastline.</a:t>
            </a:r>
            <a:endParaRPr lang="en-GB" dirty="0">
              <a:latin typeface="Comic Sans MS" panose="030F0702030302020204" pitchFamily="66" charset="0"/>
            </a:endParaRPr>
          </a:p>
        </p:txBody>
      </p:sp>
      <p:pic>
        <p:nvPicPr>
          <p:cNvPr id="8" name="Picture 7"/>
          <p:cNvPicPr>
            <a:picLocks noChangeAspect="1"/>
          </p:cNvPicPr>
          <p:nvPr/>
        </p:nvPicPr>
        <p:blipFill>
          <a:blip r:embed="rId2"/>
          <a:stretch>
            <a:fillRect/>
          </a:stretch>
        </p:blipFill>
        <p:spPr>
          <a:xfrm>
            <a:off x="1862665" y="1305830"/>
            <a:ext cx="6253554" cy="4159780"/>
          </a:xfrm>
          <a:prstGeom prst="rect">
            <a:avLst/>
          </a:prstGeom>
        </p:spPr>
      </p:pic>
    </p:spTree>
    <p:extLst>
      <p:ext uri="{BB962C8B-B14F-4D97-AF65-F5344CB8AC3E}">
        <p14:creationId xmlns:p14="http://schemas.microsoft.com/office/powerpoint/2010/main" val="3323834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6467" y="226234"/>
            <a:ext cx="3992931" cy="3058833"/>
          </a:xfrm>
          <a:prstGeom prst="rect">
            <a:avLst/>
          </a:prstGeom>
        </p:spPr>
      </p:pic>
      <p:sp>
        <p:nvSpPr>
          <p:cNvPr id="3" name="Rectangle 2"/>
          <p:cNvSpPr/>
          <p:nvPr/>
        </p:nvSpPr>
        <p:spPr>
          <a:xfrm>
            <a:off x="4749799" y="404336"/>
            <a:ext cx="7086600" cy="646331"/>
          </a:xfrm>
          <a:prstGeom prst="rect">
            <a:avLst/>
          </a:prstGeom>
        </p:spPr>
        <p:txBody>
          <a:bodyPr wrap="square">
            <a:spAutoFit/>
          </a:bodyPr>
          <a:lstStyle/>
          <a:p>
            <a:r>
              <a:rPr lang="en-GB" dirty="0" smtClean="0">
                <a:latin typeface="Comic Sans MS" panose="030F0702030302020204" pitchFamily="66" charset="0"/>
              </a:rPr>
              <a:t>Let’s now look at a delta on a river you know. Can you guess where this is? </a:t>
            </a:r>
          </a:p>
        </p:txBody>
      </p:sp>
      <p:sp>
        <p:nvSpPr>
          <p:cNvPr id="4" name="Rectangle 3"/>
          <p:cNvSpPr/>
          <p:nvPr/>
        </p:nvSpPr>
        <p:spPr>
          <a:xfrm>
            <a:off x="4749799" y="1050667"/>
            <a:ext cx="7162800" cy="1877437"/>
          </a:xfrm>
          <a:prstGeom prst="rect">
            <a:avLst/>
          </a:prstGeom>
        </p:spPr>
        <p:txBody>
          <a:bodyPr wrap="square">
            <a:spAutoFit/>
          </a:bodyPr>
          <a:lstStyle/>
          <a:p>
            <a:pPr lvl="0"/>
            <a:r>
              <a:rPr lang="en-GB" dirty="0">
                <a:solidFill>
                  <a:prstClr val="black"/>
                </a:solidFill>
                <a:latin typeface="Comic Sans MS" panose="030F0702030302020204" pitchFamily="66" charset="0"/>
              </a:rPr>
              <a:t>Yes, this is the River Indus! </a:t>
            </a:r>
            <a:endParaRPr lang="en-GB" dirty="0" smtClean="0">
              <a:solidFill>
                <a:prstClr val="black"/>
              </a:solidFill>
              <a:latin typeface="Comic Sans MS" panose="030F0702030302020204" pitchFamily="66" charset="0"/>
            </a:endParaRPr>
          </a:p>
          <a:p>
            <a:pPr lvl="0"/>
            <a:endParaRPr lang="en-GB" sz="800" dirty="0">
              <a:solidFill>
                <a:prstClr val="black"/>
              </a:solidFill>
              <a:latin typeface="Comic Sans MS" panose="030F0702030302020204" pitchFamily="66" charset="0"/>
            </a:endParaRPr>
          </a:p>
          <a:p>
            <a:pPr lvl="0"/>
            <a:r>
              <a:rPr lang="en-GB" dirty="0" smtClean="0">
                <a:solidFill>
                  <a:prstClr val="black"/>
                </a:solidFill>
                <a:latin typeface="Comic Sans MS" panose="030F0702030302020204" pitchFamily="66" charset="0"/>
              </a:rPr>
              <a:t>This </a:t>
            </a:r>
            <a:r>
              <a:rPr lang="en-GB" dirty="0">
                <a:solidFill>
                  <a:prstClr val="black"/>
                </a:solidFill>
                <a:latin typeface="Comic Sans MS" panose="030F0702030302020204" pitchFamily="66" charset="0"/>
              </a:rPr>
              <a:t>is where the</a:t>
            </a:r>
            <a:r>
              <a:rPr lang="en-GB" b="1" dirty="0">
                <a:solidFill>
                  <a:prstClr val="black"/>
                </a:solidFill>
                <a:latin typeface="Comic Sans MS" panose="030F0702030302020204" pitchFamily="66" charset="0"/>
              </a:rPr>
              <a:t> Indus </a:t>
            </a:r>
            <a:r>
              <a:rPr lang="en-GB" dirty="0">
                <a:solidFill>
                  <a:prstClr val="black"/>
                </a:solidFill>
                <a:latin typeface="Comic Sans MS" panose="030F0702030302020204" pitchFamily="66" charset="0"/>
              </a:rPr>
              <a:t>meets the </a:t>
            </a:r>
            <a:r>
              <a:rPr lang="en-GB" b="1" dirty="0">
                <a:solidFill>
                  <a:prstClr val="black"/>
                </a:solidFill>
                <a:latin typeface="Comic Sans MS" panose="030F0702030302020204" pitchFamily="66" charset="0"/>
              </a:rPr>
              <a:t>Arabian Sea</a:t>
            </a:r>
            <a:r>
              <a:rPr lang="en-GB" dirty="0">
                <a:solidFill>
                  <a:prstClr val="black"/>
                </a:solidFill>
                <a:latin typeface="Comic Sans MS" panose="030F0702030302020204" pitchFamily="66" charset="0"/>
              </a:rPr>
              <a:t>. The image is taken from space. The Indus River delta is so big that 900,000 people live here. Some people are leaving, however, because dams further up the river are stopping the water from flowing freely and causing problems for fishing. </a:t>
            </a:r>
            <a:endParaRPr lang="en-GB" dirty="0" smtClean="0">
              <a:solidFill>
                <a:prstClr val="black"/>
              </a:solidFill>
              <a:latin typeface="Comic Sans MS" panose="030F0702030302020204" pitchFamily="66" charset="0"/>
            </a:endParaRPr>
          </a:p>
        </p:txBody>
      </p:sp>
      <p:sp>
        <p:nvSpPr>
          <p:cNvPr id="7" name="Rectangle 6"/>
          <p:cNvSpPr/>
          <p:nvPr/>
        </p:nvSpPr>
        <p:spPr>
          <a:xfrm>
            <a:off x="245533" y="3501873"/>
            <a:ext cx="6121399" cy="3139321"/>
          </a:xfrm>
          <a:prstGeom prst="rect">
            <a:avLst/>
          </a:prstGeom>
        </p:spPr>
        <p:txBody>
          <a:bodyPr wrap="square">
            <a:spAutoFit/>
          </a:bodyPr>
          <a:lstStyle/>
          <a:p>
            <a:pPr lvl="0"/>
            <a:r>
              <a:rPr lang="en-GB" dirty="0">
                <a:solidFill>
                  <a:prstClr val="black"/>
                </a:solidFill>
                <a:latin typeface="Comic Sans MS" panose="030F0702030302020204" pitchFamily="66" charset="0"/>
              </a:rPr>
              <a:t>In very hot climates, the heat and the slightly salty water where the river meets the sea are ideal for mangroves. </a:t>
            </a:r>
            <a:r>
              <a:rPr lang="en-GB" dirty="0" smtClean="0">
                <a:solidFill>
                  <a:prstClr val="black"/>
                </a:solidFill>
                <a:latin typeface="Comic Sans MS" panose="030F0702030302020204" pitchFamily="66" charset="0"/>
              </a:rPr>
              <a:t>Next to this,  </a:t>
            </a:r>
            <a:r>
              <a:rPr lang="en-GB" dirty="0">
                <a:solidFill>
                  <a:prstClr val="black"/>
                </a:solidFill>
                <a:latin typeface="Comic Sans MS" panose="030F0702030302020204" pitchFamily="66" charset="0"/>
              </a:rPr>
              <a:t>you can see some mangroves in the Indus delta. See how their tangled roots are not underground, nor under water, but in the air! The Indus River delta has the biggest mangrove forests in the world. Local people use the wood of the mangroves for fuel. Many birds and fish live here, too and the Indus dolphin. The people of Pakistan need to look after the mangrove forests by planting fresh mangroves so that they do not die out.</a:t>
            </a:r>
            <a:endParaRPr lang="en-GB" dirty="0">
              <a:solidFill>
                <a:prstClr val="black"/>
              </a:solidFill>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a:off x="6852867" y="3501873"/>
            <a:ext cx="4595578" cy="2814260"/>
          </a:xfrm>
          <a:prstGeom prst="rect">
            <a:avLst/>
          </a:prstGeom>
        </p:spPr>
      </p:pic>
    </p:spTree>
    <p:extLst>
      <p:ext uri="{BB962C8B-B14F-4D97-AF65-F5344CB8AC3E}">
        <p14:creationId xmlns:p14="http://schemas.microsoft.com/office/powerpoint/2010/main" val="166282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fade">
                                      <p:cBhvr>
                                        <p:cTn id="10" dur="500"/>
                                        <p:tgtEl>
                                          <p:spTgt spid="4">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 calcmode="lin" valueType="num">
                                      <p:cBhvr additive="base">
                                        <p:cTn id="15"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795</Words>
  <Application>Microsoft Office PowerPoint</Application>
  <PresentationFormat>Widescreen</PresentationFormat>
  <Paragraphs>23</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Comic Sans MS</vt:lpstr>
      <vt:lpstr>Office Theme</vt:lpstr>
      <vt:lpstr>How rivers shape the land: the mature river</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rivers shape the land: the mature river</dc:title>
  <dc:creator>Catherine &amp; Francine</dc:creator>
  <cp:lastModifiedBy>Catherine &amp; Francine</cp:lastModifiedBy>
  <cp:revision>9</cp:revision>
  <dcterms:created xsi:type="dcterms:W3CDTF">2021-01-31T17:51:09Z</dcterms:created>
  <dcterms:modified xsi:type="dcterms:W3CDTF">2021-01-31T21:06:06Z</dcterms:modified>
</cp:coreProperties>
</file>