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338" r:id="rId3"/>
    <p:sldId id="339" r:id="rId4"/>
    <p:sldId id="340" r:id="rId5"/>
    <p:sldId id="267" r:id="rId6"/>
    <p:sldId id="345" r:id="rId7"/>
    <p:sldId id="346" r:id="rId8"/>
    <p:sldId id="347" r:id="rId9"/>
    <p:sldId id="348" r:id="rId10"/>
    <p:sldId id="349" r:id="rId11"/>
    <p:sldId id="350" r:id="rId12"/>
    <p:sldId id="351" r:id="rId13"/>
    <p:sldId id="352" r:id="rId14"/>
    <p:sldId id="353" r:id="rId15"/>
    <p:sldId id="341" r:id="rId16"/>
    <p:sldId id="342" r:id="rId17"/>
    <p:sldId id="279" r:id="rId18"/>
    <p:sldId id="271" r:id="rId19"/>
    <p:sldId id="273" r:id="rId20"/>
    <p:sldId id="343" r:id="rId21"/>
    <p:sldId id="272" r:id="rId22"/>
    <p:sldId id="274" r:id="rId23"/>
    <p:sldId id="266" r:id="rId24"/>
    <p:sldId id="284" r:id="rId25"/>
    <p:sldId id="277" r:id="rId26"/>
    <p:sldId id="34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4660"/>
  </p:normalViewPr>
  <p:slideViewPr>
    <p:cSldViewPr snapToGrid="0">
      <p:cViewPr varScale="1">
        <p:scale>
          <a:sx n="80" d="100"/>
          <a:sy n="80" d="100"/>
        </p:scale>
        <p:origin x="3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70B158-5F2B-4E13-BCC0-C12A5C5E23F6}" type="datetimeFigureOut">
              <a:rPr lang="en-GB" smtClean="0"/>
              <a:t>05/01/2021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318D8D-9F86-4961-AD84-8627330E3DD7}" type="slidenum">
              <a:rPr lang="en-GB" smtClean="0"/>
              <a:t>‹#›</a:t>
            </a:fld>
            <a:endParaRPr lang="en-GB"/>
          </a:p>
        </p:txBody>
      </p:sp>
    </p:spTree>
    <p:extLst>
      <p:ext uri="{BB962C8B-B14F-4D97-AF65-F5344CB8AC3E}">
        <p14:creationId xmlns:p14="http://schemas.microsoft.com/office/powerpoint/2010/main" val="1200166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Yesterday I asked you to crunch up a piece of paper, fold a piece of paper and have a flat piece of paper and then drop them from the same height at the same time.  Hopefully, you would have found out that the crunched up piece of paper fell 1</a:t>
            </a:r>
            <a:r>
              <a:rPr lang="en-GB" baseline="30000" dirty="0"/>
              <a:t>st</a:t>
            </a:r>
            <a:r>
              <a:rPr lang="en-GB" dirty="0"/>
              <a:t>, folded 2</a:t>
            </a:r>
            <a:r>
              <a:rPr lang="en-GB" baseline="30000" dirty="0"/>
              <a:t>nd</a:t>
            </a:r>
            <a:r>
              <a:rPr lang="en-GB" dirty="0"/>
              <a:t> and flat piece fell 3</a:t>
            </a:r>
            <a:r>
              <a:rPr lang="en-GB" baseline="30000" dirty="0"/>
              <a:t>rd</a:t>
            </a:r>
            <a:r>
              <a:rPr lang="en-GB" dirty="0"/>
              <a:t>., every time.  But why did this happen?  What’s making the different pieces of paper fall at different speeds?</a:t>
            </a:r>
          </a:p>
        </p:txBody>
      </p:sp>
      <p:sp>
        <p:nvSpPr>
          <p:cNvPr id="4" name="Slide Number Placeholder 3"/>
          <p:cNvSpPr>
            <a:spLocks noGrp="1"/>
          </p:cNvSpPr>
          <p:nvPr>
            <p:ph type="sldNum" sz="quarter" idx="5"/>
          </p:nvPr>
        </p:nvSpPr>
        <p:spPr/>
        <p:txBody>
          <a:bodyPr/>
          <a:lstStyle/>
          <a:p>
            <a:fld id="{564C667B-4A1C-47E7-B467-31A5132BC72F}" type="slidenum">
              <a:rPr lang="en-GB" smtClean="0"/>
              <a:t>1</a:t>
            </a:fld>
            <a:endParaRPr lang="en-GB"/>
          </a:p>
        </p:txBody>
      </p:sp>
    </p:spTree>
    <p:extLst>
      <p:ext uri="{BB962C8B-B14F-4D97-AF65-F5344CB8AC3E}">
        <p14:creationId xmlns:p14="http://schemas.microsoft.com/office/powerpoint/2010/main" val="2452817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read what was is on the screen</a:t>
            </a:r>
          </a:p>
        </p:txBody>
      </p:sp>
      <p:sp>
        <p:nvSpPr>
          <p:cNvPr id="4" name="Slide Number Placeholder 3"/>
          <p:cNvSpPr>
            <a:spLocks noGrp="1"/>
          </p:cNvSpPr>
          <p:nvPr>
            <p:ph type="sldNum" sz="quarter" idx="5"/>
          </p:nvPr>
        </p:nvSpPr>
        <p:spPr/>
        <p:txBody>
          <a:bodyPr/>
          <a:lstStyle/>
          <a:p>
            <a:fld id="{19318D8D-9F86-4961-AD84-8627330E3DD7}" type="slidenum">
              <a:rPr lang="en-GB" smtClean="0"/>
              <a:t>2</a:t>
            </a:fld>
            <a:endParaRPr lang="en-GB"/>
          </a:p>
        </p:txBody>
      </p:sp>
    </p:spTree>
    <p:extLst>
      <p:ext uri="{BB962C8B-B14F-4D97-AF65-F5344CB8AC3E}">
        <p14:creationId xmlns:p14="http://schemas.microsoft.com/office/powerpoint/2010/main" val="1806759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read what is on the screen</a:t>
            </a:r>
          </a:p>
        </p:txBody>
      </p:sp>
      <p:sp>
        <p:nvSpPr>
          <p:cNvPr id="4" name="Slide Number Placeholder 3"/>
          <p:cNvSpPr>
            <a:spLocks noGrp="1"/>
          </p:cNvSpPr>
          <p:nvPr>
            <p:ph type="sldNum" sz="quarter" idx="5"/>
          </p:nvPr>
        </p:nvSpPr>
        <p:spPr/>
        <p:txBody>
          <a:bodyPr/>
          <a:lstStyle/>
          <a:p>
            <a:fld id="{19318D8D-9F86-4961-AD84-8627330E3DD7}" type="slidenum">
              <a:rPr lang="en-GB" smtClean="0"/>
              <a:t>3</a:t>
            </a:fld>
            <a:endParaRPr lang="en-GB"/>
          </a:p>
        </p:txBody>
      </p:sp>
    </p:spTree>
    <p:extLst>
      <p:ext uri="{BB962C8B-B14F-4D97-AF65-F5344CB8AC3E}">
        <p14:creationId xmlns:p14="http://schemas.microsoft.com/office/powerpoint/2010/main" val="1452763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when we think about our investigation from yesterday, we now know that air resistance is playing a part.  But we still don’t know, why the pieces of paper fell at different times.  Let’s investigate.</a:t>
            </a:r>
          </a:p>
        </p:txBody>
      </p:sp>
      <p:sp>
        <p:nvSpPr>
          <p:cNvPr id="4" name="Slide Number Placeholder 3"/>
          <p:cNvSpPr>
            <a:spLocks noGrp="1"/>
          </p:cNvSpPr>
          <p:nvPr>
            <p:ph type="sldNum" sz="quarter" idx="5"/>
          </p:nvPr>
        </p:nvSpPr>
        <p:spPr/>
        <p:txBody>
          <a:bodyPr/>
          <a:lstStyle/>
          <a:p>
            <a:fld id="{564C667B-4A1C-47E7-B467-31A5132BC72F}" type="slidenum">
              <a:rPr lang="en-GB" smtClean="0"/>
              <a:t>4</a:t>
            </a:fld>
            <a:endParaRPr lang="en-GB"/>
          </a:p>
        </p:txBody>
      </p:sp>
    </p:spTree>
    <p:extLst>
      <p:ext uri="{BB962C8B-B14F-4D97-AF65-F5344CB8AC3E}">
        <p14:creationId xmlns:p14="http://schemas.microsoft.com/office/powerpoint/2010/main" val="1280290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make a spinner.  I have uploaded instructions and I have also added steps how to make a spinner to this PowerPoint.</a:t>
            </a:r>
          </a:p>
        </p:txBody>
      </p:sp>
      <p:sp>
        <p:nvSpPr>
          <p:cNvPr id="4" name="Slide Number Placeholder 3"/>
          <p:cNvSpPr>
            <a:spLocks noGrp="1"/>
          </p:cNvSpPr>
          <p:nvPr>
            <p:ph type="sldNum" sz="quarter" idx="5"/>
          </p:nvPr>
        </p:nvSpPr>
        <p:spPr/>
        <p:txBody>
          <a:bodyPr/>
          <a:lstStyle/>
          <a:p>
            <a:fld id="{19318D8D-9F86-4961-AD84-8627330E3DD7}" type="slidenum">
              <a:rPr lang="en-GB" smtClean="0"/>
              <a:t>5</a:t>
            </a:fld>
            <a:endParaRPr lang="en-GB"/>
          </a:p>
        </p:txBody>
      </p:sp>
    </p:spTree>
    <p:extLst>
      <p:ext uri="{BB962C8B-B14F-4D97-AF65-F5344CB8AC3E}">
        <p14:creationId xmlns:p14="http://schemas.microsoft.com/office/powerpoint/2010/main" val="1083774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that you have made your spinner stand up high, on a chair, please make sure an adult is with you and that you are safe.  Hold the spinner high, let it go and it should spin to the ground.</a:t>
            </a:r>
          </a:p>
        </p:txBody>
      </p:sp>
      <p:sp>
        <p:nvSpPr>
          <p:cNvPr id="4" name="Slide Number Placeholder 3"/>
          <p:cNvSpPr>
            <a:spLocks noGrp="1"/>
          </p:cNvSpPr>
          <p:nvPr>
            <p:ph type="sldNum" sz="quarter" idx="5"/>
          </p:nvPr>
        </p:nvSpPr>
        <p:spPr/>
        <p:txBody>
          <a:bodyPr/>
          <a:lstStyle/>
          <a:p>
            <a:fld id="{19318D8D-9F86-4961-AD84-8627330E3DD7}" type="slidenum">
              <a:rPr lang="en-GB" smtClean="0"/>
              <a:t>15</a:t>
            </a:fld>
            <a:endParaRPr lang="en-GB"/>
          </a:p>
        </p:txBody>
      </p:sp>
    </p:spTree>
    <p:extLst>
      <p:ext uri="{BB962C8B-B14F-4D97-AF65-F5344CB8AC3E}">
        <p14:creationId xmlns:p14="http://schemas.microsoft.com/office/powerpoint/2010/main" val="35777050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forces are in action?  Air resistance is pushing the spinner up and gravity is pulling the spinner down.</a:t>
            </a:r>
          </a:p>
        </p:txBody>
      </p:sp>
      <p:sp>
        <p:nvSpPr>
          <p:cNvPr id="4" name="Slide Number Placeholder 3"/>
          <p:cNvSpPr>
            <a:spLocks noGrp="1"/>
          </p:cNvSpPr>
          <p:nvPr>
            <p:ph type="sldNum" sz="quarter" idx="5"/>
          </p:nvPr>
        </p:nvSpPr>
        <p:spPr/>
        <p:txBody>
          <a:bodyPr/>
          <a:lstStyle/>
          <a:p>
            <a:fld id="{19318D8D-9F86-4961-AD84-8627330E3DD7}" type="slidenum">
              <a:rPr lang="en-GB" smtClean="0"/>
              <a:t>16</a:t>
            </a:fld>
            <a:endParaRPr lang="en-GB"/>
          </a:p>
        </p:txBody>
      </p:sp>
    </p:spTree>
    <p:extLst>
      <p:ext uri="{BB962C8B-B14F-4D97-AF65-F5344CB8AC3E}">
        <p14:creationId xmlns:p14="http://schemas.microsoft.com/office/powerpoint/2010/main" val="2093414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calculate the surface area of the blades on your spinner.  But before we do, how do we calculate area?</a:t>
            </a:r>
          </a:p>
        </p:txBody>
      </p:sp>
      <p:sp>
        <p:nvSpPr>
          <p:cNvPr id="4" name="Slide Number Placeholder 3"/>
          <p:cNvSpPr>
            <a:spLocks noGrp="1"/>
          </p:cNvSpPr>
          <p:nvPr>
            <p:ph type="sldNum" sz="quarter" idx="5"/>
          </p:nvPr>
        </p:nvSpPr>
        <p:spPr/>
        <p:txBody>
          <a:bodyPr/>
          <a:lstStyle/>
          <a:p>
            <a:fld id="{19318D8D-9F86-4961-AD84-8627330E3DD7}" type="slidenum">
              <a:rPr lang="en-GB" smtClean="0"/>
              <a:t>17</a:t>
            </a:fld>
            <a:endParaRPr lang="en-GB"/>
          </a:p>
        </p:txBody>
      </p:sp>
    </p:spTree>
    <p:extLst>
      <p:ext uri="{BB962C8B-B14F-4D97-AF65-F5344CB8AC3E}">
        <p14:creationId xmlns:p14="http://schemas.microsoft.com/office/powerpoint/2010/main" val="3702576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Area measures the surface inside a shape.  To calculate area we multiply the width by the length.  So let’s have a look at the rectangle.  The  width is 3cm and the length is 7cm.  To calculate the area we multiply 7cm by 3cm which is </a:t>
            </a:r>
            <a:r>
              <a:rPr lang="en-GB" altLang="en-US" dirty="0">
                <a:solidFill>
                  <a:schemeClr val="tx1"/>
                </a:solidFill>
              </a:rPr>
              <a:t>21cm².</a:t>
            </a:r>
          </a:p>
          <a:p>
            <a:endParaRPr lang="en-GB" dirty="0"/>
          </a:p>
        </p:txBody>
      </p:sp>
      <p:sp>
        <p:nvSpPr>
          <p:cNvPr id="4" name="Slide Number Placeholder 3"/>
          <p:cNvSpPr>
            <a:spLocks noGrp="1"/>
          </p:cNvSpPr>
          <p:nvPr>
            <p:ph type="sldNum" sz="quarter" idx="5"/>
          </p:nvPr>
        </p:nvSpPr>
        <p:spPr/>
        <p:txBody>
          <a:bodyPr/>
          <a:lstStyle/>
          <a:p>
            <a:fld id="{19318D8D-9F86-4961-AD84-8627330E3DD7}" type="slidenum">
              <a:rPr lang="en-GB" smtClean="0"/>
              <a:t>18</a:t>
            </a:fld>
            <a:endParaRPr lang="en-GB"/>
          </a:p>
        </p:txBody>
      </p:sp>
    </p:spTree>
    <p:extLst>
      <p:ext uri="{BB962C8B-B14F-4D97-AF65-F5344CB8AC3E}">
        <p14:creationId xmlns:p14="http://schemas.microsoft.com/office/powerpoint/2010/main" val="40032788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Let’s look at this rectangle.  The width is 4cm and the length is 5cm.  We multiply 4cm by 5cm which is </a:t>
            </a:r>
            <a:r>
              <a:rPr lang="en-GB" altLang="en-US" dirty="0">
                <a:solidFill>
                  <a:schemeClr val="tx1"/>
                </a:solidFill>
              </a:rPr>
              <a:t>20cm²</a:t>
            </a:r>
          </a:p>
          <a:p>
            <a:endParaRPr lang="en-GB" dirty="0"/>
          </a:p>
        </p:txBody>
      </p:sp>
      <p:sp>
        <p:nvSpPr>
          <p:cNvPr id="4" name="Slide Number Placeholder 3"/>
          <p:cNvSpPr>
            <a:spLocks noGrp="1"/>
          </p:cNvSpPr>
          <p:nvPr>
            <p:ph type="sldNum" sz="quarter" idx="5"/>
          </p:nvPr>
        </p:nvSpPr>
        <p:spPr/>
        <p:txBody>
          <a:bodyPr/>
          <a:lstStyle/>
          <a:p>
            <a:fld id="{19318D8D-9F86-4961-AD84-8627330E3DD7}" type="slidenum">
              <a:rPr lang="en-GB" smtClean="0"/>
              <a:t>19</a:t>
            </a:fld>
            <a:endParaRPr lang="en-GB"/>
          </a:p>
        </p:txBody>
      </p:sp>
    </p:spTree>
    <p:extLst>
      <p:ext uri="{BB962C8B-B14F-4D97-AF65-F5344CB8AC3E}">
        <p14:creationId xmlns:p14="http://schemas.microsoft.com/office/powerpoint/2010/main" val="17663477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measure the surface area of your blade, you will need to measure the length and width of one blade on your spinner.  Now multiply the two measurements together.  You now know the surface area of your blades on your spinner.</a:t>
            </a:r>
          </a:p>
        </p:txBody>
      </p:sp>
      <p:sp>
        <p:nvSpPr>
          <p:cNvPr id="4" name="Slide Number Placeholder 3"/>
          <p:cNvSpPr>
            <a:spLocks noGrp="1"/>
          </p:cNvSpPr>
          <p:nvPr>
            <p:ph type="sldNum" sz="quarter" idx="5"/>
          </p:nvPr>
        </p:nvSpPr>
        <p:spPr/>
        <p:txBody>
          <a:bodyPr/>
          <a:lstStyle/>
          <a:p>
            <a:fld id="{19318D8D-9F86-4961-AD84-8627330E3DD7}" type="slidenum">
              <a:rPr lang="en-GB" smtClean="0"/>
              <a:t>22</a:t>
            </a:fld>
            <a:endParaRPr lang="en-GB"/>
          </a:p>
        </p:txBody>
      </p:sp>
    </p:spTree>
    <p:extLst>
      <p:ext uri="{BB962C8B-B14F-4D97-AF65-F5344CB8AC3E}">
        <p14:creationId xmlns:p14="http://schemas.microsoft.com/office/powerpoint/2010/main" val="11085528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prepare for our investigation, I would like you to make two more spinners.  The spinners should have different surface areas for each spinner.  Please record how you worked out the surface area of your blades on this table.</a:t>
            </a:r>
          </a:p>
        </p:txBody>
      </p:sp>
      <p:sp>
        <p:nvSpPr>
          <p:cNvPr id="4" name="Slide Number Placeholder 3"/>
          <p:cNvSpPr>
            <a:spLocks noGrp="1"/>
          </p:cNvSpPr>
          <p:nvPr>
            <p:ph type="sldNum" sz="quarter" idx="5"/>
          </p:nvPr>
        </p:nvSpPr>
        <p:spPr/>
        <p:txBody>
          <a:bodyPr/>
          <a:lstStyle/>
          <a:p>
            <a:fld id="{19318D8D-9F86-4961-AD84-8627330E3DD7}" type="slidenum">
              <a:rPr lang="en-GB" smtClean="0"/>
              <a:t>23</a:t>
            </a:fld>
            <a:endParaRPr lang="en-GB"/>
          </a:p>
        </p:txBody>
      </p:sp>
    </p:spTree>
    <p:extLst>
      <p:ext uri="{BB962C8B-B14F-4D97-AF65-F5344CB8AC3E}">
        <p14:creationId xmlns:p14="http://schemas.microsoft.com/office/powerpoint/2010/main" val="26061776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should now have three spinners.  Before we do our investigation, please write a prediction.  What do you think will happen and why?</a:t>
            </a:r>
          </a:p>
          <a:p>
            <a:r>
              <a:rPr lang="en-GB" dirty="0"/>
              <a:t>Words you should use are:  Force of gravity, pull down, speed, air resistance, surface area, less and greater.</a:t>
            </a:r>
          </a:p>
        </p:txBody>
      </p:sp>
      <p:sp>
        <p:nvSpPr>
          <p:cNvPr id="4" name="Slide Number Placeholder 3"/>
          <p:cNvSpPr>
            <a:spLocks noGrp="1"/>
          </p:cNvSpPr>
          <p:nvPr>
            <p:ph type="sldNum" sz="quarter" idx="5"/>
          </p:nvPr>
        </p:nvSpPr>
        <p:spPr/>
        <p:txBody>
          <a:bodyPr/>
          <a:lstStyle/>
          <a:p>
            <a:fld id="{19318D8D-9F86-4961-AD84-8627330E3DD7}" type="slidenum">
              <a:rPr lang="en-GB" smtClean="0"/>
              <a:t>24</a:t>
            </a:fld>
            <a:endParaRPr lang="en-GB"/>
          </a:p>
        </p:txBody>
      </p:sp>
    </p:spTree>
    <p:extLst>
      <p:ext uri="{BB962C8B-B14F-4D97-AF65-F5344CB8AC3E}">
        <p14:creationId xmlns:p14="http://schemas.microsoft.com/office/powerpoint/2010/main" val="2445582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it is time to investigate.  Remember to hold your spinners at the same height.  Start the stop watch as soon as you drop the spinner.  The weight at the bottom of each spinner should be the same.  Please record your results on the table.  I have also asked you to work out the average time taken to fall.  To do this add all three times spinner 1 took to fall and then divide by three.  Repeat this for spinner 2 and 3.</a:t>
            </a:r>
          </a:p>
        </p:txBody>
      </p:sp>
      <p:sp>
        <p:nvSpPr>
          <p:cNvPr id="4" name="Slide Number Placeholder 3"/>
          <p:cNvSpPr>
            <a:spLocks noGrp="1"/>
          </p:cNvSpPr>
          <p:nvPr>
            <p:ph type="sldNum" sz="quarter" idx="5"/>
          </p:nvPr>
        </p:nvSpPr>
        <p:spPr/>
        <p:txBody>
          <a:bodyPr/>
          <a:lstStyle/>
          <a:p>
            <a:fld id="{19318D8D-9F86-4961-AD84-8627330E3DD7}" type="slidenum">
              <a:rPr lang="en-GB" smtClean="0"/>
              <a:t>25</a:t>
            </a:fld>
            <a:endParaRPr lang="en-GB"/>
          </a:p>
        </p:txBody>
      </p:sp>
    </p:spTree>
    <p:extLst>
      <p:ext uri="{BB962C8B-B14F-4D97-AF65-F5344CB8AC3E}">
        <p14:creationId xmlns:p14="http://schemas.microsoft.com/office/powerpoint/2010/main" val="3237194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Hopefully you have all had fun investigating.  Now it is time to write a conclusion.  Your conclusion should include:</a:t>
            </a:r>
          </a:p>
          <a:p>
            <a:r>
              <a:rPr lang="en-GB" dirty="0"/>
              <a:t>What did you say would happen in your prediction?</a:t>
            </a:r>
          </a:p>
          <a:p>
            <a:r>
              <a:rPr lang="en-GB" dirty="0"/>
              <a:t>Were you correct?</a:t>
            </a:r>
          </a:p>
          <a:p>
            <a:r>
              <a:rPr lang="en-GB" dirty="0"/>
              <a:t>What did happen?</a:t>
            </a:r>
          </a:p>
          <a:p>
            <a:r>
              <a:rPr lang="en-GB" dirty="0"/>
              <a:t>Why did it happen?</a:t>
            </a:r>
          </a:p>
          <a:p>
            <a:r>
              <a:rPr lang="en-GB" dirty="0"/>
              <a:t>Prove it!</a:t>
            </a:r>
          </a:p>
          <a:p>
            <a:r>
              <a:rPr lang="en-GB" dirty="0"/>
              <a:t>Use the data from your table to prove what you are saying is correct.</a:t>
            </a:r>
          </a:p>
          <a:p>
            <a:r>
              <a:rPr lang="en-GB" dirty="0"/>
              <a:t>Finally summarise what happened in your investigation.</a:t>
            </a:r>
          </a:p>
          <a:p>
            <a:r>
              <a:rPr lang="en-GB" dirty="0"/>
              <a:t>Would you do anything differently, next time?</a:t>
            </a:r>
          </a:p>
        </p:txBody>
      </p:sp>
      <p:sp>
        <p:nvSpPr>
          <p:cNvPr id="4" name="Slide Number Placeholder 3"/>
          <p:cNvSpPr>
            <a:spLocks noGrp="1"/>
          </p:cNvSpPr>
          <p:nvPr>
            <p:ph type="sldNum" sz="quarter" idx="5"/>
          </p:nvPr>
        </p:nvSpPr>
        <p:spPr/>
        <p:txBody>
          <a:bodyPr/>
          <a:lstStyle/>
          <a:p>
            <a:fld id="{19318D8D-9F86-4961-AD84-8627330E3DD7}" type="slidenum">
              <a:rPr lang="en-GB" smtClean="0"/>
              <a:t>26</a:t>
            </a:fld>
            <a:endParaRPr lang="en-GB"/>
          </a:p>
        </p:txBody>
      </p:sp>
    </p:spTree>
    <p:extLst>
      <p:ext uri="{BB962C8B-B14F-4D97-AF65-F5344CB8AC3E}">
        <p14:creationId xmlns:p14="http://schemas.microsoft.com/office/powerpoint/2010/main" val="389171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E2BBD-93A9-4596-89D0-4925FC3FE7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EF0449-8920-43E3-934F-5B59DD7A23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4EF1A5-F31D-4019-9CDD-701689A4214D}"/>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122367E1-B0B8-4C07-A315-CC48278A00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6A8544-6119-44E5-98AF-C7740A56DEA0}"/>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936569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63E91-6DB0-47CF-95A0-93FDDC2454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C80EAF-780C-413A-8E97-5B5104051A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05E1A1-F08F-4230-950C-289DC16C02F7}"/>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F150D76C-8FD4-4300-B912-708ABB09A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B4B677-6A22-4502-BA51-88F249B0D839}"/>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166125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9C025-61E3-4DD4-A84F-3198E6398A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176F288-CE04-47EC-99F4-6983C9B30B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3D651D-4EBA-4524-BA3F-CC17D06E091D}"/>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36B11C87-CEB5-4E93-AC92-B07E937CAC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8644BE-A336-46DA-9AB6-51E31EA1E19A}"/>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3519248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110D9-64C8-46B2-86CC-E905424734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C060D4-7E12-4D84-8A3F-D15F5DE630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678555A-CE11-4EE5-B2D8-9004F1C9E07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549E26-D9CF-41FB-9925-E2D3502F7B12}"/>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6" name="Footer Placeholder 5">
            <a:extLst>
              <a:ext uri="{FF2B5EF4-FFF2-40B4-BE49-F238E27FC236}">
                <a16:creationId xmlns:a16="http://schemas.microsoft.com/office/drawing/2014/main" id="{14E9D36C-AE68-4088-836C-76A65DEBD4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705737-6CAF-410C-8CE8-986E5ACC417C}"/>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4573169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71834-310F-4D0A-8D6A-0A74491D69B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5A2B26-9EEA-4BD4-B1EB-245FEEA474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89D631-14F9-4DE4-9612-95C530E829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753CB6-9927-43AF-95A2-2355E72C1C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B06E7C2-3061-46DA-9035-222FBD9A5C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9A72034-AFE7-49B6-8759-73A81EDB4221}"/>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8" name="Footer Placeholder 7">
            <a:extLst>
              <a:ext uri="{FF2B5EF4-FFF2-40B4-BE49-F238E27FC236}">
                <a16:creationId xmlns:a16="http://schemas.microsoft.com/office/drawing/2014/main" id="{103DE541-5DE8-4AA2-887B-0FDFF052961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C2641BF-45E4-494E-AADE-474B01D04CE9}"/>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3300697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4D69A-4157-4EAC-A238-AA888414E59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0770617-E372-4276-8B03-1F03B4D77B45}"/>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4" name="Footer Placeholder 3">
            <a:extLst>
              <a:ext uri="{FF2B5EF4-FFF2-40B4-BE49-F238E27FC236}">
                <a16:creationId xmlns:a16="http://schemas.microsoft.com/office/drawing/2014/main" id="{AAE22279-092F-4A62-B89A-E4DBC19DFC2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970970-20FF-4269-B644-FA07A68A63D1}"/>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1825671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26343C-569E-44D5-AB9F-5A0FDF8AFB85}"/>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3" name="Footer Placeholder 2">
            <a:extLst>
              <a:ext uri="{FF2B5EF4-FFF2-40B4-BE49-F238E27FC236}">
                <a16:creationId xmlns:a16="http://schemas.microsoft.com/office/drawing/2014/main" id="{DE358534-3793-4995-A77E-BF366AA4E4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548D241-3434-43C4-98F3-72290392DE60}"/>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289982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ED2B9-6F62-4FD1-802A-B83C9B32EB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0627777-A720-4B3E-90C5-9AF1BAD50DD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C0676E-1D4A-4CB1-8802-61BDE0FD89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AA1C23-0D49-4D06-B29B-1B8BFF3BF80F}"/>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6" name="Footer Placeholder 5">
            <a:extLst>
              <a:ext uri="{FF2B5EF4-FFF2-40B4-BE49-F238E27FC236}">
                <a16:creationId xmlns:a16="http://schemas.microsoft.com/office/drawing/2014/main" id="{01BC16A0-15B6-47C5-AB62-FB430A271D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8E6ACC-8579-43D8-A6AD-378A8386C477}"/>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304959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9E3F9-60FE-4F38-8D65-39644DD209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D13EEF-4A2A-43B9-B4F7-2A8D9EDC39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859FA-AD40-45EA-890D-BF60012116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D89DD8-AC58-453A-A78F-5C3780658C49}"/>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6" name="Footer Placeholder 5">
            <a:extLst>
              <a:ext uri="{FF2B5EF4-FFF2-40B4-BE49-F238E27FC236}">
                <a16:creationId xmlns:a16="http://schemas.microsoft.com/office/drawing/2014/main" id="{24EE02DE-4B1D-4E9E-A583-9FB9BCDF64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E81177-3165-490A-8061-71E20E469892}"/>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1404925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2EFD7-77BB-4676-B1D1-4A45326ED5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3EE1E2-47A8-441B-A296-D7F3E11C08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E96110-9983-4E0E-A14E-230446EC2923}"/>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255C660B-E970-4158-9BD6-8CB7852DDC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806591-B22F-4C0D-B9C0-FECD187E8BF2}"/>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924861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2E3CAA-C980-4D18-A131-BA351CC57C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A9737-61FD-493F-ABCD-8FFDCC9D062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3E6F40-4092-4828-A2FE-4445A35068BE}"/>
              </a:ext>
            </a:extLst>
          </p:cNvPr>
          <p:cNvSpPr>
            <a:spLocks noGrp="1"/>
          </p:cNvSpPr>
          <p:nvPr>
            <p:ph type="dt" sz="half" idx="10"/>
          </p:nvPr>
        </p:nvSpPr>
        <p:spPr/>
        <p:txBody>
          <a:body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813A2749-51C9-4002-BE5A-D8E75A13F2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0D50FC-0E5E-4886-9958-AC6FF003AA3A}"/>
              </a:ext>
            </a:extLst>
          </p:cNvPr>
          <p:cNvSpPr>
            <a:spLocks noGrp="1"/>
          </p:cNvSpPr>
          <p:nvPr>
            <p:ph type="sldNum" sz="quarter" idx="12"/>
          </p:nvPr>
        </p:nvSpPr>
        <p:spPr/>
        <p:txBody>
          <a:bodyPr/>
          <a:lstStyle/>
          <a:p>
            <a:fld id="{9460B8E3-0A92-46A7-A34A-266387F31918}" type="slidenum">
              <a:rPr lang="en-GB" smtClean="0"/>
              <a:t>‹#›</a:t>
            </a:fld>
            <a:endParaRPr lang="en-GB"/>
          </a:p>
        </p:txBody>
      </p:sp>
    </p:spTree>
    <p:extLst>
      <p:ext uri="{BB962C8B-B14F-4D97-AF65-F5344CB8AC3E}">
        <p14:creationId xmlns:p14="http://schemas.microsoft.com/office/powerpoint/2010/main" val="2835094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11889437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83016477-3BA1-44C3-8974-03A83BF0A130}"/>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82379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20F08E-40B9-4A70-B9F3-50088D7824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F6A7F2-DC7E-450E-9931-05DB325BB1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34FE7F-7C4D-4768-A2F8-5A665F1235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88F68B-BF40-4608-9838-26B63EA910F6}" type="datetimeFigureOut">
              <a:rPr lang="en-GB" smtClean="0"/>
              <a:t>05/01/2021</a:t>
            </a:fld>
            <a:endParaRPr lang="en-GB"/>
          </a:p>
        </p:txBody>
      </p:sp>
      <p:sp>
        <p:nvSpPr>
          <p:cNvPr id="5" name="Footer Placeholder 4">
            <a:extLst>
              <a:ext uri="{FF2B5EF4-FFF2-40B4-BE49-F238E27FC236}">
                <a16:creationId xmlns:a16="http://schemas.microsoft.com/office/drawing/2014/main" id="{A73122BA-F1A7-4B63-A8EF-E1478BFD2D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8FEFC1-581B-4489-AFC4-15AD96A4B4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60B8E3-0A92-46A7-A34A-266387F31918}" type="slidenum">
              <a:rPr lang="en-GB" smtClean="0"/>
              <a:t>‹#›</a:t>
            </a:fld>
            <a:endParaRPr lang="en-GB"/>
          </a:p>
        </p:txBody>
      </p:sp>
    </p:spTree>
    <p:extLst>
      <p:ext uri="{BB962C8B-B14F-4D97-AF65-F5344CB8AC3E}">
        <p14:creationId xmlns:p14="http://schemas.microsoft.com/office/powerpoint/2010/main" val="2717207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hyperlink" Target="https://www.google.co.uk/url?sa=i&amp;url=https%3A%2F%2Fpcforms.com%2Fdiy-printing-blog%2Fhow-to-correctly-print-on-folding-paper%2F&amp;psig=AOvVaw0fOoxPBIB8GnpuCJrBbYY5&amp;ust=1608648828957000&amp;source=images&amp;cd=vfe&amp;ved=0CAIQjRxqFwoTCLjXsIKq3-0CFQAAAAAdAAAAABAE" TargetMode="External"/><Relationship Id="rId5" Type="http://schemas.openxmlformats.org/officeDocument/2006/relationships/image" Target="../media/image2.png"/><Relationship Id="rId4" Type="http://schemas.openxmlformats.org/officeDocument/2006/relationships/notesSlide" Target="../notesSlides/notesSlide1.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slideLayout" Target="../slideLayouts/slideLayout12.xml"/><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audio" Target="../media/media2.m4a"/><Relationship Id="rId16" Type="http://schemas.openxmlformats.org/officeDocument/2006/relationships/image" Target="../media/image5.png"/><Relationship Id="rId1" Type="http://schemas.microsoft.com/office/2007/relationships/media" Target="../media/media2.m4a"/><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notesSlide" Target="../notesSlides/notesSlide2.xml"/><Relationship Id="rId9" Type="http://schemas.openxmlformats.org/officeDocument/2006/relationships/image" Target="../media/image10.png"/><Relationship Id="rId14" Type="http://schemas.openxmlformats.org/officeDocument/2006/relationships/image" Target="../media/image15.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slideLayout" Target="../slideLayouts/slideLayout12.xml"/><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audio" Target="../media/media3.m4a"/><Relationship Id="rId16" Type="http://schemas.openxmlformats.org/officeDocument/2006/relationships/image" Target="../media/image5.png"/><Relationship Id="rId1" Type="http://schemas.microsoft.com/office/2007/relationships/media" Target="../media/media3.m4a"/><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notesSlide" Target="../notesSlides/notesSlide3.xml"/><Relationship Id="rId9" Type="http://schemas.openxmlformats.org/officeDocument/2006/relationships/image" Target="../media/image10.pn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www.google.co.uk/url?sa=i&amp;url=https%3A%2F%2Fpcforms.com%2Fdiy-printing-blog%2Fhow-to-correctly-print-on-folding-paper%2F&amp;psig=AOvVaw0fOoxPBIB8GnpuCJrBbYY5&amp;ust=1608648828957000&amp;source=images&amp;cd=vfe&amp;ved=0CAIQjRxqFwoTCLjXsIKq3-0CFQAAAAAdAAAAABAE" TargetMode="External"/><Relationship Id="rId5" Type="http://schemas.openxmlformats.org/officeDocument/2006/relationships/image" Target="../media/image2.png"/><Relationship Id="rId4" Type="http://schemas.openxmlformats.org/officeDocument/2006/relationships/notesSlide" Target="../notesSlides/notesSlide4.xml"/><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17.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17.jpeg"/><Relationship Id="rId4"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7.jpeg"/><Relationship Id="rId4"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slide" Target="slide16.xml"/><Relationship Id="rId5" Type="http://schemas.openxmlformats.org/officeDocument/2006/relationships/slide" Target="slide19.xml"/><Relationship Id="rId4"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slide" Target="slide16.xml"/><Relationship Id="rId5" Type="http://schemas.openxmlformats.org/officeDocument/2006/relationships/slide" Target="slide21.xml"/><Relationship Id="rId4"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22.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5.png"/><Relationship Id="rId4" Type="http://schemas.openxmlformats.org/officeDocument/2006/relationships/notesSlide" Target="../notesSlides/notesSlide1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7.jpeg"/><Relationship Id="rId4" Type="http://schemas.openxmlformats.org/officeDocument/2006/relationships/notesSlide" Target="../notesSlides/notesSlide1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notesSlide" Target="../notesSlides/notesSlide13.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5.png"/><Relationship Id="rId5" Type="http://schemas.openxmlformats.org/officeDocument/2006/relationships/image" Target="../media/image27.png"/><Relationship Id="rId4" Type="http://schemas.openxmlformats.org/officeDocument/2006/relationships/notesSlide" Target="../notesSlides/notesSlide1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5.pn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CB0D3A8-2182-4B00-950C-17CD0CDC1572}"/>
              </a:ext>
            </a:extLst>
          </p:cNvPr>
          <p:cNvSpPr txBox="1"/>
          <p:nvPr/>
        </p:nvSpPr>
        <p:spPr>
          <a:xfrm>
            <a:off x="-38081" y="1931638"/>
            <a:ext cx="10103556" cy="276999"/>
          </a:xfrm>
          <a:prstGeom prst="rect">
            <a:avLst/>
          </a:prstGeom>
          <a:noFill/>
        </p:spPr>
        <p:txBody>
          <a:bodyPr wrap="square">
            <a:spAutoFit/>
          </a:bodyPr>
          <a:lstStyle/>
          <a:p>
            <a:pPr marL="114935">
              <a:spcBef>
                <a:spcPts val="600"/>
              </a:spcBef>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Illustrative fair-test – How does the surface area of a piece of paper affect how quickly it falls?</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1" name="Table 11">
            <a:extLst>
              <a:ext uri="{FF2B5EF4-FFF2-40B4-BE49-F238E27FC236}">
                <a16:creationId xmlns:a16="http://schemas.microsoft.com/office/drawing/2014/main" id="{10412D30-0BA6-463E-BC4A-16ABCB10C947}"/>
              </a:ext>
            </a:extLst>
          </p:cNvPr>
          <p:cNvGraphicFramePr>
            <a:graphicFrameLocks noGrp="1"/>
          </p:cNvGraphicFramePr>
          <p:nvPr>
            <p:extLst>
              <p:ext uri="{D42A27DB-BD31-4B8C-83A1-F6EECF244321}">
                <p14:modId xmlns:p14="http://schemas.microsoft.com/office/powerpoint/2010/main" val="3975842442"/>
              </p:ext>
            </p:extLst>
          </p:nvPr>
        </p:nvGraphicFramePr>
        <p:xfrm>
          <a:off x="162467" y="2233686"/>
          <a:ext cx="8128000" cy="27432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1439412726"/>
                    </a:ext>
                  </a:extLst>
                </a:gridCol>
                <a:gridCol w="2032000">
                  <a:extLst>
                    <a:ext uri="{9D8B030D-6E8A-4147-A177-3AD203B41FA5}">
                      <a16:colId xmlns:a16="http://schemas.microsoft.com/office/drawing/2014/main" val="2516345393"/>
                    </a:ext>
                  </a:extLst>
                </a:gridCol>
                <a:gridCol w="2032000">
                  <a:extLst>
                    <a:ext uri="{9D8B030D-6E8A-4147-A177-3AD203B41FA5}">
                      <a16:colId xmlns:a16="http://schemas.microsoft.com/office/drawing/2014/main" val="2453287137"/>
                    </a:ext>
                  </a:extLst>
                </a:gridCol>
                <a:gridCol w="2032000">
                  <a:extLst>
                    <a:ext uri="{9D8B030D-6E8A-4147-A177-3AD203B41FA5}">
                      <a16:colId xmlns:a16="http://schemas.microsoft.com/office/drawing/2014/main" val="4119814467"/>
                    </a:ext>
                  </a:extLst>
                </a:gridCol>
              </a:tblGrid>
              <a:tr h="370840">
                <a:tc>
                  <a:txBody>
                    <a:bodyPr/>
                    <a:lstStyle/>
                    <a:p>
                      <a:endParaRPr lang="en-GB" sz="1200" dirty="0"/>
                    </a:p>
                    <a:p>
                      <a:r>
                        <a:rPr lang="en-GB" sz="1200" dirty="0"/>
                        <a:t>Surface Area</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1</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2</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47798423"/>
                  </a:ext>
                </a:extLst>
              </a:tr>
              <a:tr h="370840">
                <a:tc>
                  <a:txBody>
                    <a:bodyPr/>
                    <a:lstStyle/>
                    <a:p>
                      <a:endParaRPr lang="en-GB" sz="1200" dirty="0"/>
                    </a:p>
                    <a:p>
                      <a:endParaRPr lang="en-GB" sz="1200" dirty="0"/>
                    </a:p>
                    <a:p>
                      <a:r>
                        <a:rPr lang="en-GB" sz="1200" dirty="0"/>
                        <a:t>                crunched up</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7066183"/>
                  </a:ext>
                </a:extLst>
              </a:tr>
              <a:tr h="370840">
                <a:tc>
                  <a:txBody>
                    <a:bodyPr/>
                    <a:lstStyle/>
                    <a:p>
                      <a:endParaRPr lang="en-GB" sz="1200" dirty="0"/>
                    </a:p>
                    <a:p>
                      <a:endParaRPr lang="en-GB" sz="1200" dirty="0"/>
                    </a:p>
                    <a:p>
                      <a:r>
                        <a:rPr lang="en-GB" sz="1200" dirty="0"/>
                        <a:t>                                      flat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2543965"/>
                  </a:ext>
                </a:extLst>
              </a:tr>
              <a:tr h="370840">
                <a:tc>
                  <a:txBody>
                    <a:bodyPr/>
                    <a:lstStyle/>
                    <a:p>
                      <a:endParaRPr lang="en-GB" sz="1200" dirty="0"/>
                    </a:p>
                    <a:p>
                      <a:r>
                        <a:rPr lang="en-GB" sz="1200" dirty="0"/>
                        <a:t>                         folded</a:t>
                      </a:r>
                    </a:p>
                    <a:p>
                      <a:endParaRPr lang="en-GB" sz="1200" dirty="0"/>
                    </a:p>
                    <a:p>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2nd</a:t>
                      </a:r>
                    </a:p>
                  </a:txBody>
                  <a:tcPr/>
                </a:tc>
                <a:tc>
                  <a:txBody>
                    <a:bodyPr/>
                    <a:lstStyle/>
                    <a:p>
                      <a:r>
                        <a:rPr lang="en-GB" sz="1200" dirty="0">
                          <a:latin typeface="Arial" panose="020B0604020202020204" pitchFamily="34" charset="0"/>
                          <a:cs typeface="Arial" panose="020B0604020202020204" pitchFamily="34" charset="0"/>
                        </a:rPr>
                        <a:t>2nd</a:t>
                      </a:r>
                    </a:p>
                  </a:txBody>
                  <a:tcPr/>
                </a:tc>
                <a:tc>
                  <a:txBody>
                    <a:bodyPr/>
                    <a:lstStyle/>
                    <a:p>
                      <a:r>
                        <a:rPr lang="en-GB" sz="1200" dirty="0">
                          <a:latin typeface="Arial" panose="020B0604020202020204" pitchFamily="34" charset="0"/>
                          <a:cs typeface="Arial" panose="020B0604020202020204" pitchFamily="34" charset="0"/>
                        </a:rPr>
                        <a:t>2nd</a:t>
                      </a:r>
                    </a:p>
                  </a:txBody>
                  <a:tcPr/>
                </a:tc>
                <a:extLst>
                  <a:ext uri="{0D108BD9-81ED-4DB2-BD59-A6C34878D82A}">
                    <a16:rowId xmlns:a16="http://schemas.microsoft.com/office/drawing/2014/main" val="1544146616"/>
                  </a:ext>
                </a:extLst>
              </a:tr>
            </a:tbl>
          </a:graphicData>
        </a:graphic>
      </p:graphicFrame>
      <p:pic>
        <p:nvPicPr>
          <p:cNvPr id="12" name="Picture 11">
            <a:extLst>
              <a:ext uri="{FF2B5EF4-FFF2-40B4-BE49-F238E27FC236}">
                <a16:creationId xmlns:a16="http://schemas.microsoft.com/office/drawing/2014/main" id="{AA0AF5EA-6E5F-463C-B628-CFBCA9EEA250}"/>
              </a:ext>
            </a:extLst>
          </p:cNvPr>
          <p:cNvPicPr>
            <a:picLocks noChangeAspect="1"/>
          </p:cNvPicPr>
          <p:nvPr/>
        </p:nvPicPr>
        <p:blipFill>
          <a:blip r:embed="rId5"/>
          <a:stretch>
            <a:fillRect/>
          </a:stretch>
        </p:blipFill>
        <p:spPr>
          <a:xfrm>
            <a:off x="306637" y="2933233"/>
            <a:ext cx="520465" cy="557808"/>
          </a:xfrm>
          <a:prstGeom prst="rect">
            <a:avLst/>
          </a:prstGeom>
        </p:spPr>
      </p:pic>
      <p:pic>
        <p:nvPicPr>
          <p:cNvPr id="14" name="Picture 2" descr="How To Correctly Print On Folding Paper. - Burris Computer Forms">
            <a:hlinkClick r:id="rId6"/>
            <a:extLst>
              <a:ext uri="{FF2B5EF4-FFF2-40B4-BE49-F238E27FC236}">
                <a16:creationId xmlns:a16="http://schemas.microsoft.com/office/drawing/2014/main" id="{774640C1-FC71-42AF-B14D-A3B5753162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637" y="3588239"/>
            <a:ext cx="854750" cy="4820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medium confidence">
            <a:extLst>
              <a:ext uri="{FF2B5EF4-FFF2-40B4-BE49-F238E27FC236}">
                <a16:creationId xmlns:a16="http://schemas.microsoft.com/office/drawing/2014/main" id="{425E5871-325F-4E7B-B8C5-2588169D7C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7964" y="4206822"/>
            <a:ext cx="799519" cy="633526"/>
          </a:xfrm>
          <a:prstGeom prst="rect">
            <a:avLst/>
          </a:prstGeom>
        </p:spPr>
      </p:pic>
      <p:sp>
        <p:nvSpPr>
          <p:cNvPr id="13" name="Star: 5 Points 12">
            <a:extLst>
              <a:ext uri="{FF2B5EF4-FFF2-40B4-BE49-F238E27FC236}">
                <a16:creationId xmlns:a16="http://schemas.microsoft.com/office/drawing/2014/main" id="{67F50688-9EAE-49AB-9644-C684C2227C7A}"/>
              </a:ext>
            </a:extLst>
          </p:cNvPr>
          <p:cNvSpPr/>
          <p:nvPr/>
        </p:nvSpPr>
        <p:spPr>
          <a:xfrm>
            <a:off x="227964" y="1040350"/>
            <a:ext cx="227964" cy="276999"/>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113A42-AAD5-44A1-B619-7EFDAA13F015}"/>
              </a:ext>
            </a:extLst>
          </p:cNvPr>
          <p:cNvSpPr txBox="1"/>
          <p:nvPr/>
        </p:nvSpPr>
        <p:spPr>
          <a:xfrm>
            <a:off x="276449" y="146526"/>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pic>
        <p:nvPicPr>
          <p:cNvPr id="2" name="Recorded Sound">
            <a:hlinkClick r:id="" action="ppaction://media"/>
            <a:extLst>
              <a:ext uri="{FF2B5EF4-FFF2-40B4-BE49-F238E27FC236}">
                <a16:creationId xmlns:a16="http://schemas.microsoft.com/office/drawing/2014/main" id="{8A5069E2-4C55-4B7F-B0E2-7DAA2310689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634938" y="1596052"/>
            <a:ext cx="609600" cy="609600"/>
          </a:xfrm>
          <a:prstGeom prst="rect">
            <a:avLst/>
          </a:prstGeom>
        </p:spPr>
      </p:pic>
    </p:spTree>
    <p:extLst>
      <p:ext uri="{BB962C8B-B14F-4D97-AF65-F5344CB8AC3E}">
        <p14:creationId xmlns:p14="http://schemas.microsoft.com/office/powerpoint/2010/main" val="290888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14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3E270A-E3AD-47F0-9518-73508F6D402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3297"/>
          <a:stretch/>
        </p:blipFill>
        <p:spPr>
          <a:xfrm>
            <a:off x="2279648" y="1629175"/>
            <a:ext cx="7632700" cy="4679550"/>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Air Resistance</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5" name="Picture 4">
            <a:extLst>
              <a:ext uri="{FF2B5EF4-FFF2-40B4-BE49-F238E27FC236}">
                <a16:creationId xmlns:a16="http://schemas.microsoft.com/office/drawing/2014/main" id="{7210A0BD-12CE-4C5C-973E-076E3FF03345}"/>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t="74661"/>
          <a:stretch/>
        </p:blipFill>
        <p:spPr>
          <a:xfrm>
            <a:off x="2279650" y="4941117"/>
            <a:ext cx="7632700" cy="1367609"/>
          </a:xfrm>
          <a:prstGeom prst="rect">
            <a:avLst/>
          </a:prstGeom>
        </p:spPr>
      </p:pic>
      <p:pic>
        <p:nvPicPr>
          <p:cNvPr id="23" name="Picture 22">
            <a:extLst>
              <a:ext uri="{FF2B5EF4-FFF2-40B4-BE49-F238E27FC236}">
                <a16:creationId xmlns:a16="http://schemas.microsoft.com/office/drawing/2014/main" id="{E5D0D776-406A-44E4-8CB6-D7336301056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993154" y="2194649"/>
            <a:ext cx="1681252" cy="1986335"/>
          </a:xfrm>
          <a:prstGeom prst="rect">
            <a:avLst/>
          </a:prstGeom>
        </p:spPr>
      </p:pic>
      <p:pic>
        <p:nvPicPr>
          <p:cNvPr id="10" name="Picture 9">
            <a:extLst>
              <a:ext uri="{FF2B5EF4-FFF2-40B4-BE49-F238E27FC236}">
                <a16:creationId xmlns:a16="http://schemas.microsoft.com/office/drawing/2014/main" id="{EF04052E-69BB-4676-A035-E2934E54E610}"/>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580650" y="3070370"/>
            <a:ext cx="2869399" cy="2881430"/>
          </a:xfrm>
          <a:prstGeom prst="rect">
            <a:avLst/>
          </a:prstGeom>
        </p:spPr>
      </p:pic>
      <p:sp>
        <p:nvSpPr>
          <p:cNvPr id="16" name="Rectangle 15">
            <a:extLst>
              <a:ext uri="{FF2B5EF4-FFF2-40B4-BE49-F238E27FC236}">
                <a16:creationId xmlns:a16="http://schemas.microsoft.com/office/drawing/2014/main" id="{CABE5D97-206A-4A0F-B1EC-D56565D2D720}"/>
              </a:ext>
            </a:extLst>
          </p:cNvPr>
          <p:cNvSpPr/>
          <p:nvPr/>
        </p:nvSpPr>
        <p:spPr>
          <a:xfrm>
            <a:off x="2279647" y="1901168"/>
            <a:ext cx="3388515" cy="100104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buFont typeface="Arial" panose="020B0604020202020204" pitchFamily="34" charset="0"/>
              <a:buNone/>
            </a:pPr>
            <a:r>
              <a:rPr lang="en-GB" altLang="en-US" dirty="0">
                <a:solidFill>
                  <a:schemeClr val="tx1"/>
                </a:solidFill>
              </a:rPr>
              <a:t>Air resistance can be a useful force, but it can also be unhelpful in certain situations.</a:t>
            </a:r>
          </a:p>
        </p:txBody>
      </p:sp>
      <p:sp>
        <p:nvSpPr>
          <p:cNvPr id="25" name="Rectangle 24">
            <a:extLst>
              <a:ext uri="{FF2B5EF4-FFF2-40B4-BE49-F238E27FC236}">
                <a16:creationId xmlns:a16="http://schemas.microsoft.com/office/drawing/2014/main" id="{749E2AD6-4815-46F1-B9B3-6340DFE3B5B1}"/>
              </a:ext>
            </a:extLst>
          </p:cNvPr>
          <p:cNvSpPr/>
          <p:nvPr/>
        </p:nvSpPr>
        <p:spPr>
          <a:xfrm>
            <a:off x="5835942" y="4741402"/>
            <a:ext cx="4080573" cy="135943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buFont typeface="Arial" panose="020B0604020202020204" pitchFamily="34" charset="0"/>
              <a:buNone/>
            </a:pPr>
            <a:r>
              <a:rPr lang="en-GB" altLang="en-US" dirty="0">
                <a:solidFill>
                  <a:schemeClr val="tx1"/>
                </a:solidFill>
              </a:rPr>
              <a:t>Look at the two diagrams below. Which one shows a </a:t>
            </a:r>
            <a:r>
              <a:rPr lang="en-GB" altLang="en-US" b="1" dirty="0">
                <a:solidFill>
                  <a:schemeClr val="tx1"/>
                </a:solidFill>
              </a:rPr>
              <a:t>useful</a:t>
            </a:r>
            <a:r>
              <a:rPr lang="en-GB" altLang="en-US" dirty="0">
                <a:solidFill>
                  <a:schemeClr val="tx1"/>
                </a:solidFill>
              </a:rPr>
              <a:t> effect of air resistance, and which one shows an </a:t>
            </a:r>
            <a:r>
              <a:rPr lang="en-GB" altLang="en-US" b="1" dirty="0">
                <a:solidFill>
                  <a:schemeClr val="tx1"/>
                </a:solidFill>
              </a:rPr>
              <a:t>unhelpful</a:t>
            </a:r>
            <a:r>
              <a:rPr lang="en-GB" altLang="en-US" dirty="0">
                <a:solidFill>
                  <a:schemeClr val="tx1"/>
                </a:solidFill>
              </a:rPr>
              <a:t> effect of air resistance?</a:t>
            </a:r>
          </a:p>
        </p:txBody>
      </p:sp>
      <p:sp>
        <p:nvSpPr>
          <p:cNvPr id="26" name="Arrow: Down 25">
            <a:extLst>
              <a:ext uri="{FF2B5EF4-FFF2-40B4-BE49-F238E27FC236}">
                <a16:creationId xmlns:a16="http://schemas.microsoft.com/office/drawing/2014/main" id="{7CA3E68B-D50C-44DE-8A27-D146C306D619}"/>
              </a:ext>
            </a:extLst>
          </p:cNvPr>
          <p:cNvSpPr/>
          <p:nvPr/>
        </p:nvSpPr>
        <p:spPr>
          <a:xfrm>
            <a:off x="8923090" y="2004067"/>
            <a:ext cx="251670" cy="1460587"/>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5F455F13-5EB8-45FD-A5CB-2F0C54F4C813}"/>
              </a:ext>
            </a:extLst>
          </p:cNvPr>
          <p:cNvSpPr/>
          <p:nvPr/>
        </p:nvSpPr>
        <p:spPr>
          <a:xfrm rot="10800000">
            <a:off x="8923090" y="3568076"/>
            <a:ext cx="251670" cy="772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30521A2-44D8-4141-A2F5-82BB9402BE91}"/>
              </a:ext>
            </a:extLst>
          </p:cNvPr>
          <p:cNvSpPr txBox="1"/>
          <p:nvPr/>
        </p:nvSpPr>
        <p:spPr>
          <a:xfrm>
            <a:off x="8151302" y="1634734"/>
            <a:ext cx="1795244" cy="369332"/>
          </a:xfrm>
          <a:prstGeom prst="rect">
            <a:avLst/>
          </a:prstGeom>
          <a:noFill/>
        </p:spPr>
        <p:txBody>
          <a:bodyPr wrap="square" rtlCol="0">
            <a:spAutoFit/>
          </a:bodyPr>
          <a:lstStyle/>
          <a:p>
            <a:pPr algn="ctr"/>
            <a:r>
              <a:rPr lang="en-GB" b="1" dirty="0">
                <a:solidFill>
                  <a:sysClr val="windowText" lastClr="000000"/>
                </a:solidFill>
              </a:rPr>
              <a:t>gravity</a:t>
            </a:r>
          </a:p>
        </p:txBody>
      </p:sp>
      <p:sp>
        <p:nvSpPr>
          <p:cNvPr id="29" name="TextBox 28">
            <a:extLst>
              <a:ext uri="{FF2B5EF4-FFF2-40B4-BE49-F238E27FC236}">
                <a16:creationId xmlns:a16="http://schemas.microsoft.com/office/drawing/2014/main" id="{BB00E3EB-A608-47B9-9085-688B56A86034}"/>
              </a:ext>
            </a:extLst>
          </p:cNvPr>
          <p:cNvSpPr txBox="1"/>
          <p:nvPr/>
        </p:nvSpPr>
        <p:spPr>
          <a:xfrm>
            <a:off x="8151302" y="4347860"/>
            <a:ext cx="1795244" cy="369332"/>
          </a:xfrm>
          <a:prstGeom prst="rect">
            <a:avLst/>
          </a:prstGeom>
          <a:noFill/>
        </p:spPr>
        <p:txBody>
          <a:bodyPr wrap="square" rtlCol="0">
            <a:spAutoFit/>
          </a:bodyPr>
          <a:lstStyle/>
          <a:p>
            <a:pPr algn="ctr"/>
            <a:r>
              <a:rPr lang="en-GB" b="1" dirty="0">
                <a:solidFill>
                  <a:sysClr val="windowText" lastClr="000000"/>
                </a:solidFill>
              </a:rPr>
              <a:t>air resistance</a:t>
            </a:r>
          </a:p>
        </p:txBody>
      </p:sp>
      <p:sp>
        <p:nvSpPr>
          <p:cNvPr id="30" name="Arrow: Down 29">
            <a:extLst>
              <a:ext uri="{FF2B5EF4-FFF2-40B4-BE49-F238E27FC236}">
                <a16:creationId xmlns:a16="http://schemas.microsoft.com/office/drawing/2014/main" id="{63AC8831-9EA0-46CD-AB1D-E34F62BFF84A}"/>
              </a:ext>
            </a:extLst>
          </p:cNvPr>
          <p:cNvSpPr/>
          <p:nvPr/>
        </p:nvSpPr>
        <p:spPr>
          <a:xfrm rot="16200000">
            <a:off x="4632123" y="5473913"/>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E2CAD1B-62F1-4463-943B-029912750BC7}"/>
              </a:ext>
            </a:extLst>
          </p:cNvPr>
          <p:cNvSpPr txBox="1"/>
          <p:nvPr/>
        </p:nvSpPr>
        <p:spPr>
          <a:xfrm>
            <a:off x="2413232" y="5914226"/>
            <a:ext cx="1795244" cy="369332"/>
          </a:xfrm>
          <a:prstGeom prst="rect">
            <a:avLst/>
          </a:prstGeom>
          <a:noFill/>
        </p:spPr>
        <p:txBody>
          <a:bodyPr wrap="square" rtlCol="0">
            <a:spAutoFit/>
          </a:bodyPr>
          <a:lstStyle/>
          <a:p>
            <a:pPr algn="ctr"/>
            <a:r>
              <a:rPr lang="en-GB" b="1" dirty="0">
                <a:solidFill>
                  <a:sysClr val="windowText" lastClr="000000"/>
                </a:solidFill>
              </a:rPr>
              <a:t>driving force</a:t>
            </a:r>
          </a:p>
        </p:txBody>
      </p:sp>
      <p:sp>
        <p:nvSpPr>
          <p:cNvPr id="32" name="TextBox 31">
            <a:extLst>
              <a:ext uri="{FF2B5EF4-FFF2-40B4-BE49-F238E27FC236}">
                <a16:creationId xmlns:a16="http://schemas.microsoft.com/office/drawing/2014/main" id="{7EE8361B-2670-48F3-ACC0-6E0F400097C6}"/>
              </a:ext>
            </a:extLst>
          </p:cNvPr>
          <p:cNvSpPr txBox="1"/>
          <p:nvPr/>
        </p:nvSpPr>
        <p:spPr>
          <a:xfrm>
            <a:off x="5052778" y="3635300"/>
            <a:ext cx="1795244" cy="369332"/>
          </a:xfrm>
          <a:prstGeom prst="rect">
            <a:avLst/>
          </a:prstGeom>
          <a:noFill/>
        </p:spPr>
        <p:txBody>
          <a:bodyPr wrap="square" rtlCol="0">
            <a:spAutoFit/>
          </a:bodyPr>
          <a:lstStyle/>
          <a:p>
            <a:pPr algn="ctr"/>
            <a:r>
              <a:rPr lang="en-GB" b="1" dirty="0">
                <a:solidFill>
                  <a:sysClr val="windowText" lastClr="000000"/>
                </a:solidFill>
              </a:rPr>
              <a:t>air resistance</a:t>
            </a:r>
          </a:p>
        </p:txBody>
      </p:sp>
      <p:sp>
        <p:nvSpPr>
          <p:cNvPr id="33" name="Arrow: Down 32">
            <a:extLst>
              <a:ext uri="{FF2B5EF4-FFF2-40B4-BE49-F238E27FC236}">
                <a16:creationId xmlns:a16="http://schemas.microsoft.com/office/drawing/2014/main" id="{64D1F10F-24A2-49A3-BF8A-BA08F02F6C3E}"/>
              </a:ext>
            </a:extLst>
          </p:cNvPr>
          <p:cNvSpPr/>
          <p:nvPr/>
        </p:nvSpPr>
        <p:spPr>
          <a:xfrm rot="5400000">
            <a:off x="4678447" y="3543318"/>
            <a:ext cx="251670" cy="553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Recorded Sound">
            <a:hlinkClick r:id="" action="ppaction://media"/>
            <a:extLst>
              <a:ext uri="{FF2B5EF4-FFF2-40B4-BE49-F238E27FC236}">
                <a16:creationId xmlns:a16="http://schemas.microsoft.com/office/drawing/2014/main" id="{12718803-9BB2-4111-B719-BFFF013C3A18}"/>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0713156" y="621486"/>
            <a:ext cx="609600" cy="609600"/>
          </a:xfrm>
          <a:prstGeom prst="rect">
            <a:avLst/>
          </a:prstGeom>
        </p:spPr>
      </p:pic>
    </p:spTree>
    <p:extLst>
      <p:ext uri="{BB962C8B-B14F-4D97-AF65-F5344CB8AC3E}">
        <p14:creationId xmlns:p14="http://schemas.microsoft.com/office/powerpoint/2010/main" val="3286826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mediacall" presetSubtype="0" fill="hold" nodeType="clickEffect">
                                  <p:stCondLst>
                                    <p:cond delay="0"/>
                                  </p:stCondLst>
                                  <p:childTnLst>
                                    <p:cmd type="call" cmd="playFrom(0.0)">
                                      <p:cBhvr>
                                        <p:cTn id="41" dur="2371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2" fill="hold" display="0">
                  <p:stCondLst>
                    <p:cond delay="indefinite"/>
                  </p:stCondLst>
                  <p:endCondLst>
                    <p:cond evt="onStopAudio" delay="0">
                      <p:tgtEl>
                        <p:sldTgt/>
                      </p:tgtEl>
                    </p:cond>
                  </p:endCondLst>
                </p:cTn>
                <p:tgtEl>
                  <p:spTgt spid="2"/>
                </p:tgtEl>
              </p:cMediaNode>
            </p:audio>
          </p:childTnLst>
        </p:cTn>
      </p:par>
    </p:tnLst>
    <p:bldLst>
      <p:bldP spid="16" grpId="0" animBg="1"/>
      <p:bldP spid="25" grpId="0" animBg="1"/>
      <p:bldP spid="26" grpId="0" animBg="1"/>
      <p:bldP spid="27" grpId="0" animBg="1"/>
      <p:bldP spid="28" grpId="0"/>
      <p:bldP spid="29" grpId="0"/>
      <p:bldP spid="30" grpId="0" animBg="1"/>
      <p:bldP spid="31" grpId="0"/>
      <p:bldP spid="32" grpId="0"/>
      <p:bldP spid="3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3E270A-E3AD-47F0-9518-73508F6D402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3297"/>
          <a:stretch/>
        </p:blipFill>
        <p:spPr>
          <a:xfrm>
            <a:off x="2279648" y="1629175"/>
            <a:ext cx="7632700" cy="4679550"/>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Air Resistance</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5" name="Picture 4">
            <a:extLst>
              <a:ext uri="{FF2B5EF4-FFF2-40B4-BE49-F238E27FC236}">
                <a16:creationId xmlns:a16="http://schemas.microsoft.com/office/drawing/2014/main" id="{7210A0BD-12CE-4C5C-973E-076E3FF03345}"/>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t="74661"/>
          <a:stretch/>
        </p:blipFill>
        <p:spPr>
          <a:xfrm>
            <a:off x="2279650" y="4941117"/>
            <a:ext cx="7632700" cy="1367609"/>
          </a:xfrm>
          <a:prstGeom prst="rect">
            <a:avLst/>
          </a:prstGeom>
        </p:spPr>
      </p:pic>
      <p:pic>
        <p:nvPicPr>
          <p:cNvPr id="23" name="Picture 22">
            <a:extLst>
              <a:ext uri="{FF2B5EF4-FFF2-40B4-BE49-F238E27FC236}">
                <a16:creationId xmlns:a16="http://schemas.microsoft.com/office/drawing/2014/main" id="{E5D0D776-406A-44E4-8CB6-D7336301056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993154" y="2194649"/>
            <a:ext cx="1681252" cy="1986335"/>
          </a:xfrm>
          <a:prstGeom prst="rect">
            <a:avLst/>
          </a:prstGeom>
        </p:spPr>
      </p:pic>
      <p:pic>
        <p:nvPicPr>
          <p:cNvPr id="10" name="Picture 9">
            <a:extLst>
              <a:ext uri="{FF2B5EF4-FFF2-40B4-BE49-F238E27FC236}">
                <a16:creationId xmlns:a16="http://schemas.microsoft.com/office/drawing/2014/main" id="{EF04052E-69BB-4676-A035-E2934E54E610}"/>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580650" y="3070370"/>
            <a:ext cx="2869399" cy="2881430"/>
          </a:xfrm>
          <a:prstGeom prst="rect">
            <a:avLst/>
          </a:prstGeom>
        </p:spPr>
      </p:pic>
      <p:sp>
        <p:nvSpPr>
          <p:cNvPr id="16" name="Rectangle 15">
            <a:extLst>
              <a:ext uri="{FF2B5EF4-FFF2-40B4-BE49-F238E27FC236}">
                <a16:creationId xmlns:a16="http://schemas.microsoft.com/office/drawing/2014/main" id="{CABE5D97-206A-4A0F-B1EC-D56565D2D720}"/>
              </a:ext>
            </a:extLst>
          </p:cNvPr>
          <p:cNvSpPr/>
          <p:nvPr/>
        </p:nvSpPr>
        <p:spPr>
          <a:xfrm>
            <a:off x="2279646" y="1694576"/>
            <a:ext cx="4679310" cy="1291797"/>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buFont typeface="Arial" panose="020B0604020202020204" pitchFamily="34" charset="0"/>
              <a:buNone/>
            </a:pPr>
            <a:r>
              <a:rPr lang="en-GB" altLang="en-US" b="1" dirty="0">
                <a:solidFill>
                  <a:schemeClr val="tx1"/>
                </a:solidFill>
              </a:rPr>
              <a:t>Air resistance </a:t>
            </a:r>
            <a:r>
              <a:rPr lang="en-GB" altLang="en-US" dirty="0">
                <a:solidFill>
                  <a:schemeClr val="tx1"/>
                </a:solidFill>
              </a:rPr>
              <a:t>pushes up on the parachute, </a:t>
            </a:r>
            <a:r>
              <a:rPr lang="en-GB" altLang="en-US" b="1" dirty="0">
                <a:solidFill>
                  <a:schemeClr val="tx1"/>
                </a:solidFill>
              </a:rPr>
              <a:t>opposing</a:t>
            </a:r>
            <a:r>
              <a:rPr lang="en-GB" altLang="en-US" dirty="0">
                <a:solidFill>
                  <a:schemeClr val="tx1"/>
                </a:solidFill>
              </a:rPr>
              <a:t> the force of </a:t>
            </a:r>
            <a:r>
              <a:rPr lang="en-GB" altLang="en-US" b="1" dirty="0">
                <a:solidFill>
                  <a:schemeClr val="tx1"/>
                </a:solidFill>
              </a:rPr>
              <a:t>gravity</a:t>
            </a:r>
            <a:r>
              <a:rPr lang="en-GB" altLang="en-US" dirty="0">
                <a:solidFill>
                  <a:schemeClr val="tx1"/>
                </a:solidFill>
              </a:rPr>
              <a:t> and making the parachute and the person fall more slowly. This is a </a:t>
            </a:r>
            <a:r>
              <a:rPr lang="en-GB" altLang="en-US" b="1" dirty="0">
                <a:solidFill>
                  <a:schemeClr val="tx1"/>
                </a:solidFill>
              </a:rPr>
              <a:t>useful</a:t>
            </a:r>
            <a:r>
              <a:rPr lang="en-GB" altLang="en-US" dirty="0">
                <a:solidFill>
                  <a:schemeClr val="tx1"/>
                </a:solidFill>
              </a:rPr>
              <a:t> effect.</a:t>
            </a:r>
          </a:p>
        </p:txBody>
      </p:sp>
      <p:sp>
        <p:nvSpPr>
          <p:cNvPr id="25" name="Rectangle 24">
            <a:extLst>
              <a:ext uri="{FF2B5EF4-FFF2-40B4-BE49-F238E27FC236}">
                <a16:creationId xmlns:a16="http://schemas.microsoft.com/office/drawing/2014/main" id="{749E2AD6-4815-46F1-B9B3-6340DFE3B5B1}"/>
              </a:ext>
            </a:extLst>
          </p:cNvPr>
          <p:cNvSpPr/>
          <p:nvPr/>
        </p:nvSpPr>
        <p:spPr>
          <a:xfrm>
            <a:off x="5723899" y="4741402"/>
            <a:ext cx="4192616" cy="1495112"/>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buFont typeface="Arial" panose="020B0604020202020204" pitchFamily="34" charset="0"/>
              <a:buNone/>
            </a:pPr>
            <a:r>
              <a:rPr lang="en-GB" altLang="en-US" dirty="0">
                <a:solidFill>
                  <a:schemeClr val="tx1"/>
                </a:solidFill>
              </a:rPr>
              <a:t>But </a:t>
            </a:r>
            <a:r>
              <a:rPr lang="en-GB" altLang="en-US" b="1" dirty="0">
                <a:solidFill>
                  <a:schemeClr val="tx1"/>
                </a:solidFill>
              </a:rPr>
              <a:t>air resistance</a:t>
            </a:r>
            <a:r>
              <a:rPr lang="en-GB" altLang="en-US" dirty="0">
                <a:solidFill>
                  <a:schemeClr val="tx1"/>
                </a:solidFill>
              </a:rPr>
              <a:t> pushes the cyclist back, </a:t>
            </a:r>
            <a:r>
              <a:rPr lang="en-GB" altLang="en-US" b="1" dirty="0">
                <a:solidFill>
                  <a:schemeClr val="tx1"/>
                </a:solidFill>
              </a:rPr>
              <a:t>opposing</a:t>
            </a:r>
            <a:r>
              <a:rPr lang="en-GB" altLang="en-US" dirty="0">
                <a:solidFill>
                  <a:schemeClr val="tx1"/>
                </a:solidFill>
              </a:rPr>
              <a:t> the </a:t>
            </a:r>
            <a:r>
              <a:rPr lang="en-GB" altLang="en-US" b="1" dirty="0">
                <a:solidFill>
                  <a:schemeClr val="tx1"/>
                </a:solidFill>
              </a:rPr>
              <a:t>cyclist’s force</a:t>
            </a:r>
            <a:r>
              <a:rPr lang="en-GB" altLang="en-US" dirty="0">
                <a:solidFill>
                  <a:schemeClr val="tx1"/>
                </a:solidFill>
              </a:rPr>
              <a:t> from them pedalling the bicycle and making the bicycle travel more slowly. This is an </a:t>
            </a:r>
            <a:r>
              <a:rPr lang="en-GB" altLang="en-US" b="1" dirty="0">
                <a:solidFill>
                  <a:schemeClr val="tx1"/>
                </a:solidFill>
              </a:rPr>
              <a:t>unhelpful</a:t>
            </a:r>
            <a:r>
              <a:rPr lang="en-GB" altLang="en-US" dirty="0">
                <a:solidFill>
                  <a:schemeClr val="tx1"/>
                </a:solidFill>
              </a:rPr>
              <a:t> effect.</a:t>
            </a:r>
          </a:p>
        </p:txBody>
      </p:sp>
      <p:sp>
        <p:nvSpPr>
          <p:cNvPr id="26" name="Arrow: Down 25">
            <a:extLst>
              <a:ext uri="{FF2B5EF4-FFF2-40B4-BE49-F238E27FC236}">
                <a16:creationId xmlns:a16="http://schemas.microsoft.com/office/drawing/2014/main" id="{7CA3E68B-D50C-44DE-8A27-D146C306D619}"/>
              </a:ext>
            </a:extLst>
          </p:cNvPr>
          <p:cNvSpPr/>
          <p:nvPr/>
        </p:nvSpPr>
        <p:spPr>
          <a:xfrm>
            <a:off x="8923090" y="2004067"/>
            <a:ext cx="251670" cy="1460587"/>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5F455F13-5EB8-45FD-A5CB-2F0C54F4C813}"/>
              </a:ext>
            </a:extLst>
          </p:cNvPr>
          <p:cNvSpPr/>
          <p:nvPr/>
        </p:nvSpPr>
        <p:spPr>
          <a:xfrm rot="10800000">
            <a:off x="8923090" y="3568076"/>
            <a:ext cx="251670" cy="772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30521A2-44D8-4141-A2F5-82BB9402BE91}"/>
              </a:ext>
            </a:extLst>
          </p:cNvPr>
          <p:cNvSpPr txBox="1"/>
          <p:nvPr/>
        </p:nvSpPr>
        <p:spPr>
          <a:xfrm>
            <a:off x="8151302" y="1634734"/>
            <a:ext cx="1795244" cy="369332"/>
          </a:xfrm>
          <a:prstGeom prst="rect">
            <a:avLst/>
          </a:prstGeom>
          <a:noFill/>
        </p:spPr>
        <p:txBody>
          <a:bodyPr wrap="square" rtlCol="0">
            <a:spAutoFit/>
          </a:bodyPr>
          <a:lstStyle/>
          <a:p>
            <a:pPr algn="ctr"/>
            <a:r>
              <a:rPr lang="en-GB" b="1" dirty="0">
                <a:solidFill>
                  <a:sysClr val="windowText" lastClr="000000"/>
                </a:solidFill>
              </a:rPr>
              <a:t>gravity</a:t>
            </a:r>
          </a:p>
        </p:txBody>
      </p:sp>
      <p:sp>
        <p:nvSpPr>
          <p:cNvPr id="29" name="TextBox 28">
            <a:extLst>
              <a:ext uri="{FF2B5EF4-FFF2-40B4-BE49-F238E27FC236}">
                <a16:creationId xmlns:a16="http://schemas.microsoft.com/office/drawing/2014/main" id="{BB00E3EB-A608-47B9-9085-688B56A86034}"/>
              </a:ext>
            </a:extLst>
          </p:cNvPr>
          <p:cNvSpPr txBox="1"/>
          <p:nvPr/>
        </p:nvSpPr>
        <p:spPr>
          <a:xfrm>
            <a:off x="8151302" y="4347860"/>
            <a:ext cx="1795244" cy="369332"/>
          </a:xfrm>
          <a:prstGeom prst="rect">
            <a:avLst/>
          </a:prstGeom>
          <a:noFill/>
        </p:spPr>
        <p:txBody>
          <a:bodyPr wrap="square" rtlCol="0">
            <a:spAutoFit/>
          </a:bodyPr>
          <a:lstStyle/>
          <a:p>
            <a:pPr algn="ctr"/>
            <a:r>
              <a:rPr lang="en-GB" b="1" dirty="0">
                <a:solidFill>
                  <a:sysClr val="windowText" lastClr="000000"/>
                </a:solidFill>
              </a:rPr>
              <a:t>air resistance</a:t>
            </a:r>
          </a:p>
        </p:txBody>
      </p:sp>
      <p:sp>
        <p:nvSpPr>
          <p:cNvPr id="30" name="Arrow: Down 29">
            <a:extLst>
              <a:ext uri="{FF2B5EF4-FFF2-40B4-BE49-F238E27FC236}">
                <a16:creationId xmlns:a16="http://schemas.microsoft.com/office/drawing/2014/main" id="{63AC8831-9EA0-46CD-AB1D-E34F62BFF84A}"/>
              </a:ext>
            </a:extLst>
          </p:cNvPr>
          <p:cNvSpPr/>
          <p:nvPr/>
        </p:nvSpPr>
        <p:spPr>
          <a:xfrm rot="16200000">
            <a:off x="4632123" y="5465524"/>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E2CAD1B-62F1-4463-943B-029912750BC7}"/>
              </a:ext>
            </a:extLst>
          </p:cNvPr>
          <p:cNvSpPr txBox="1"/>
          <p:nvPr/>
        </p:nvSpPr>
        <p:spPr>
          <a:xfrm>
            <a:off x="2413232" y="5914226"/>
            <a:ext cx="1795244" cy="369332"/>
          </a:xfrm>
          <a:prstGeom prst="rect">
            <a:avLst/>
          </a:prstGeom>
          <a:noFill/>
        </p:spPr>
        <p:txBody>
          <a:bodyPr wrap="square" rtlCol="0">
            <a:spAutoFit/>
          </a:bodyPr>
          <a:lstStyle/>
          <a:p>
            <a:pPr algn="ctr"/>
            <a:r>
              <a:rPr lang="en-GB" b="1" dirty="0">
                <a:solidFill>
                  <a:sysClr val="windowText" lastClr="000000"/>
                </a:solidFill>
              </a:rPr>
              <a:t>driving force</a:t>
            </a:r>
          </a:p>
        </p:txBody>
      </p:sp>
      <p:sp>
        <p:nvSpPr>
          <p:cNvPr id="32" name="TextBox 31">
            <a:extLst>
              <a:ext uri="{FF2B5EF4-FFF2-40B4-BE49-F238E27FC236}">
                <a16:creationId xmlns:a16="http://schemas.microsoft.com/office/drawing/2014/main" id="{7EE8361B-2670-48F3-ACC0-6E0F400097C6}"/>
              </a:ext>
            </a:extLst>
          </p:cNvPr>
          <p:cNvSpPr txBox="1"/>
          <p:nvPr/>
        </p:nvSpPr>
        <p:spPr>
          <a:xfrm>
            <a:off x="5723898" y="3635300"/>
            <a:ext cx="1795244" cy="369332"/>
          </a:xfrm>
          <a:prstGeom prst="rect">
            <a:avLst/>
          </a:prstGeom>
          <a:noFill/>
        </p:spPr>
        <p:txBody>
          <a:bodyPr wrap="square" rtlCol="0">
            <a:spAutoFit/>
          </a:bodyPr>
          <a:lstStyle/>
          <a:p>
            <a:pPr algn="ctr"/>
            <a:r>
              <a:rPr lang="en-GB" b="1" dirty="0">
                <a:solidFill>
                  <a:sysClr val="windowText" lastClr="000000"/>
                </a:solidFill>
              </a:rPr>
              <a:t>air resistance</a:t>
            </a:r>
          </a:p>
        </p:txBody>
      </p:sp>
      <p:sp>
        <p:nvSpPr>
          <p:cNvPr id="33" name="Arrow: Down 32">
            <a:extLst>
              <a:ext uri="{FF2B5EF4-FFF2-40B4-BE49-F238E27FC236}">
                <a16:creationId xmlns:a16="http://schemas.microsoft.com/office/drawing/2014/main" id="{64D1F10F-24A2-49A3-BF8A-BA08F02F6C3E}"/>
              </a:ext>
            </a:extLst>
          </p:cNvPr>
          <p:cNvSpPr/>
          <p:nvPr/>
        </p:nvSpPr>
        <p:spPr>
          <a:xfrm rot="5400000">
            <a:off x="5035167" y="3186598"/>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Recorded Sound">
            <a:hlinkClick r:id="" action="ppaction://media"/>
            <a:extLst>
              <a:ext uri="{FF2B5EF4-FFF2-40B4-BE49-F238E27FC236}">
                <a16:creationId xmlns:a16="http://schemas.microsoft.com/office/drawing/2014/main" id="{F148C8E9-D575-4A8B-B269-267F598C60F9}"/>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10453511" y="726240"/>
            <a:ext cx="609600" cy="609600"/>
          </a:xfrm>
          <a:prstGeom prst="rect">
            <a:avLst/>
          </a:prstGeom>
        </p:spPr>
      </p:pic>
    </p:spTree>
    <p:extLst>
      <p:ext uri="{BB962C8B-B14F-4D97-AF65-F5344CB8AC3E}">
        <p14:creationId xmlns:p14="http://schemas.microsoft.com/office/powerpoint/2010/main" val="909889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259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2"/>
                </p:tgtEl>
              </p:cMediaNode>
            </p:audio>
          </p:childTnLst>
        </p:cTn>
      </p:par>
    </p:tnLst>
    <p:bldLst>
      <p:bldP spid="16" grpId="0"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CB0D3A8-2182-4B00-950C-17CD0CDC1572}"/>
              </a:ext>
            </a:extLst>
          </p:cNvPr>
          <p:cNvSpPr txBox="1"/>
          <p:nvPr/>
        </p:nvSpPr>
        <p:spPr>
          <a:xfrm>
            <a:off x="-38081" y="1931638"/>
            <a:ext cx="10103556" cy="276999"/>
          </a:xfrm>
          <a:prstGeom prst="rect">
            <a:avLst/>
          </a:prstGeom>
          <a:noFill/>
        </p:spPr>
        <p:txBody>
          <a:bodyPr wrap="square">
            <a:spAutoFit/>
          </a:bodyPr>
          <a:lstStyle/>
          <a:p>
            <a:pPr marL="114935">
              <a:spcBef>
                <a:spcPts val="600"/>
              </a:spcBef>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Illustrative fair-test – How does the surface area of a piece of paper affect how quickly it falls?</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1" name="Table 11">
            <a:extLst>
              <a:ext uri="{FF2B5EF4-FFF2-40B4-BE49-F238E27FC236}">
                <a16:creationId xmlns:a16="http://schemas.microsoft.com/office/drawing/2014/main" id="{10412D30-0BA6-463E-BC4A-16ABCB10C947}"/>
              </a:ext>
            </a:extLst>
          </p:cNvPr>
          <p:cNvGraphicFramePr>
            <a:graphicFrameLocks noGrp="1"/>
          </p:cNvGraphicFramePr>
          <p:nvPr/>
        </p:nvGraphicFramePr>
        <p:xfrm>
          <a:off x="162467" y="2233686"/>
          <a:ext cx="8128000" cy="27432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1439412726"/>
                    </a:ext>
                  </a:extLst>
                </a:gridCol>
                <a:gridCol w="2032000">
                  <a:extLst>
                    <a:ext uri="{9D8B030D-6E8A-4147-A177-3AD203B41FA5}">
                      <a16:colId xmlns:a16="http://schemas.microsoft.com/office/drawing/2014/main" val="2516345393"/>
                    </a:ext>
                  </a:extLst>
                </a:gridCol>
                <a:gridCol w="2032000">
                  <a:extLst>
                    <a:ext uri="{9D8B030D-6E8A-4147-A177-3AD203B41FA5}">
                      <a16:colId xmlns:a16="http://schemas.microsoft.com/office/drawing/2014/main" val="2453287137"/>
                    </a:ext>
                  </a:extLst>
                </a:gridCol>
                <a:gridCol w="2032000">
                  <a:extLst>
                    <a:ext uri="{9D8B030D-6E8A-4147-A177-3AD203B41FA5}">
                      <a16:colId xmlns:a16="http://schemas.microsoft.com/office/drawing/2014/main" val="4119814467"/>
                    </a:ext>
                  </a:extLst>
                </a:gridCol>
              </a:tblGrid>
              <a:tr h="370840">
                <a:tc>
                  <a:txBody>
                    <a:bodyPr/>
                    <a:lstStyle/>
                    <a:p>
                      <a:endParaRPr lang="en-GB" sz="1200" dirty="0"/>
                    </a:p>
                    <a:p>
                      <a:r>
                        <a:rPr lang="en-GB" sz="1200" dirty="0"/>
                        <a:t>Surface Area</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1</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2</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47798423"/>
                  </a:ext>
                </a:extLst>
              </a:tr>
              <a:tr h="370840">
                <a:tc>
                  <a:txBody>
                    <a:bodyPr/>
                    <a:lstStyle/>
                    <a:p>
                      <a:endParaRPr lang="en-GB" sz="1200" dirty="0"/>
                    </a:p>
                    <a:p>
                      <a:endParaRPr lang="en-GB" sz="1200" dirty="0"/>
                    </a:p>
                    <a:p>
                      <a:r>
                        <a:rPr lang="en-GB" sz="1200" dirty="0"/>
                        <a:t>                crunched up</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1</a:t>
                      </a:r>
                      <a:r>
                        <a:rPr lang="en-GB" sz="1200" baseline="30000" dirty="0">
                          <a:latin typeface="Arial" panose="020B0604020202020204" pitchFamily="34" charset="0"/>
                          <a:cs typeface="Arial" panose="020B0604020202020204" pitchFamily="34" charset="0"/>
                        </a:rPr>
                        <a:t>st</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7066183"/>
                  </a:ext>
                </a:extLst>
              </a:tr>
              <a:tr h="370840">
                <a:tc>
                  <a:txBody>
                    <a:bodyPr/>
                    <a:lstStyle/>
                    <a:p>
                      <a:endParaRPr lang="en-GB" sz="1200" dirty="0"/>
                    </a:p>
                    <a:p>
                      <a:endParaRPr lang="en-GB" sz="1200" dirty="0"/>
                    </a:p>
                    <a:p>
                      <a:r>
                        <a:rPr lang="en-GB" sz="1200" dirty="0"/>
                        <a:t>                                      flat</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3</a:t>
                      </a:r>
                      <a:r>
                        <a:rPr lang="en-GB" sz="1200" baseline="30000" dirty="0">
                          <a:latin typeface="Arial" panose="020B0604020202020204" pitchFamily="34" charset="0"/>
                          <a:cs typeface="Arial" panose="020B0604020202020204" pitchFamily="34" charset="0"/>
                        </a:rPr>
                        <a:t>rd</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2543965"/>
                  </a:ext>
                </a:extLst>
              </a:tr>
              <a:tr h="370840">
                <a:tc>
                  <a:txBody>
                    <a:bodyPr/>
                    <a:lstStyle/>
                    <a:p>
                      <a:endParaRPr lang="en-GB" sz="1200" dirty="0"/>
                    </a:p>
                    <a:p>
                      <a:r>
                        <a:rPr lang="en-GB" sz="1200" dirty="0"/>
                        <a:t>                         folded</a:t>
                      </a:r>
                    </a:p>
                    <a:p>
                      <a:endParaRPr lang="en-GB" sz="1200" dirty="0"/>
                    </a:p>
                    <a:p>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2nd</a:t>
                      </a:r>
                    </a:p>
                  </a:txBody>
                  <a:tcPr/>
                </a:tc>
                <a:tc>
                  <a:txBody>
                    <a:bodyPr/>
                    <a:lstStyle/>
                    <a:p>
                      <a:r>
                        <a:rPr lang="en-GB" sz="1200" dirty="0">
                          <a:latin typeface="Arial" panose="020B0604020202020204" pitchFamily="34" charset="0"/>
                          <a:cs typeface="Arial" panose="020B0604020202020204" pitchFamily="34" charset="0"/>
                        </a:rPr>
                        <a:t>2nd</a:t>
                      </a:r>
                    </a:p>
                  </a:txBody>
                  <a:tcPr/>
                </a:tc>
                <a:tc>
                  <a:txBody>
                    <a:bodyPr/>
                    <a:lstStyle/>
                    <a:p>
                      <a:r>
                        <a:rPr lang="en-GB" sz="1200" dirty="0">
                          <a:latin typeface="Arial" panose="020B0604020202020204" pitchFamily="34" charset="0"/>
                          <a:cs typeface="Arial" panose="020B0604020202020204" pitchFamily="34" charset="0"/>
                        </a:rPr>
                        <a:t>2nd</a:t>
                      </a:r>
                    </a:p>
                  </a:txBody>
                  <a:tcPr/>
                </a:tc>
                <a:extLst>
                  <a:ext uri="{0D108BD9-81ED-4DB2-BD59-A6C34878D82A}">
                    <a16:rowId xmlns:a16="http://schemas.microsoft.com/office/drawing/2014/main" val="1544146616"/>
                  </a:ext>
                </a:extLst>
              </a:tr>
            </a:tbl>
          </a:graphicData>
        </a:graphic>
      </p:graphicFrame>
      <p:pic>
        <p:nvPicPr>
          <p:cNvPr id="12" name="Picture 11">
            <a:extLst>
              <a:ext uri="{FF2B5EF4-FFF2-40B4-BE49-F238E27FC236}">
                <a16:creationId xmlns:a16="http://schemas.microsoft.com/office/drawing/2014/main" id="{AA0AF5EA-6E5F-463C-B628-CFBCA9EEA250}"/>
              </a:ext>
            </a:extLst>
          </p:cNvPr>
          <p:cNvPicPr>
            <a:picLocks noChangeAspect="1"/>
          </p:cNvPicPr>
          <p:nvPr/>
        </p:nvPicPr>
        <p:blipFill>
          <a:blip r:embed="rId5"/>
          <a:stretch>
            <a:fillRect/>
          </a:stretch>
        </p:blipFill>
        <p:spPr>
          <a:xfrm>
            <a:off x="306637" y="2933233"/>
            <a:ext cx="520465" cy="557808"/>
          </a:xfrm>
          <a:prstGeom prst="rect">
            <a:avLst/>
          </a:prstGeom>
        </p:spPr>
      </p:pic>
      <p:pic>
        <p:nvPicPr>
          <p:cNvPr id="14" name="Picture 2" descr="How To Correctly Print On Folding Paper. - Burris Computer Forms">
            <a:hlinkClick r:id="rId6"/>
            <a:extLst>
              <a:ext uri="{FF2B5EF4-FFF2-40B4-BE49-F238E27FC236}">
                <a16:creationId xmlns:a16="http://schemas.microsoft.com/office/drawing/2014/main" id="{774640C1-FC71-42AF-B14D-A3B57531628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637" y="3588239"/>
            <a:ext cx="854750" cy="4820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medium confidence">
            <a:extLst>
              <a:ext uri="{FF2B5EF4-FFF2-40B4-BE49-F238E27FC236}">
                <a16:creationId xmlns:a16="http://schemas.microsoft.com/office/drawing/2014/main" id="{425E5871-325F-4E7B-B8C5-2588169D7C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7964" y="4206822"/>
            <a:ext cx="799519" cy="633526"/>
          </a:xfrm>
          <a:prstGeom prst="rect">
            <a:avLst/>
          </a:prstGeom>
        </p:spPr>
      </p:pic>
      <p:sp>
        <p:nvSpPr>
          <p:cNvPr id="13" name="Star: 5 Points 12">
            <a:extLst>
              <a:ext uri="{FF2B5EF4-FFF2-40B4-BE49-F238E27FC236}">
                <a16:creationId xmlns:a16="http://schemas.microsoft.com/office/drawing/2014/main" id="{67F50688-9EAE-49AB-9644-C684C2227C7A}"/>
              </a:ext>
            </a:extLst>
          </p:cNvPr>
          <p:cNvSpPr/>
          <p:nvPr/>
        </p:nvSpPr>
        <p:spPr>
          <a:xfrm>
            <a:off x="227964" y="1040350"/>
            <a:ext cx="227964" cy="276999"/>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113A42-AAD5-44A1-B619-7EFDAA13F015}"/>
              </a:ext>
            </a:extLst>
          </p:cNvPr>
          <p:cNvSpPr txBox="1"/>
          <p:nvPr/>
        </p:nvSpPr>
        <p:spPr>
          <a:xfrm>
            <a:off x="276449" y="146526"/>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pic>
        <p:nvPicPr>
          <p:cNvPr id="3" name="Recorded Sound">
            <a:hlinkClick r:id="" action="ppaction://media"/>
            <a:extLst>
              <a:ext uri="{FF2B5EF4-FFF2-40B4-BE49-F238E27FC236}">
                <a16:creationId xmlns:a16="http://schemas.microsoft.com/office/drawing/2014/main" id="{4D9C814B-2C1D-4AFF-BE31-06C8E77BC11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555111" y="1012549"/>
            <a:ext cx="609600" cy="609600"/>
          </a:xfrm>
          <a:prstGeom prst="rect">
            <a:avLst/>
          </a:prstGeom>
        </p:spPr>
      </p:pic>
    </p:spTree>
    <p:extLst>
      <p:ext uri="{BB962C8B-B14F-4D97-AF65-F5344CB8AC3E}">
        <p14:creationId xmlns:p14="http://schemas.microsoft.com/office/powerpoint/2010/main" val="418118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4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8DC430A-4575-46E4-947C-DB452BC6C1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886" y="845778"/>
            <a:ext cx="4245313" cy="319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F209A7C-0CC0-43B7-AA19-A31D63657C79}"/>
              </a:ext>
            </a:extLst>
          </p:cNvPr>
          <p:cNvSpPr txBox="1"/>
          <p:nvPr/>
        </p:nvSpPr>
        <p:spPr>
          <a:xfrm>
            <a:off x="5203648" y="1025172"/>
            <a:ext cx="4843463" cy="1477328"/>
          </a:xfrm>
          <a:prstGeom prst="rect">
            <a:avLst/>
          </a:prstGeom>
          <a:noFill/>
        </p:spPr>
        <p:txBody>
          <a:bodyPr wrap="square" rtlCol="0">
            <a:spAutoFit/>
          </a:bodyPr>
          <a:lstStyle/>
          <a:p>
            <a:r>
              <a:rPr lang="en-GB" dirty="0"/>
              <a:t>Make a spinner</a:t>
            </a:r>
          </a:p>
          <a:p>
            <a:endParaRPr lang="en-GB" dirty="0"/>
          </a:p>
          <a:p>
            <a:endParaRPr lang="en-GB" dirty="0"/>
          </a:p>
          <a:p>
            <a:endParaRPr lang="en-GB" dirty="0"/>
          </a:p>
          <a:p>
            <a:r>
              <a:rPr lang="en-GB" dirty="0"/>
              <a:t> </a:t>
            </a:r>
          </a:p>
        </p:txBody>
      </p:sp>
      <p:pic>
        <p:nvPicPr>
          <p:cNvPr id="4" name="Recorded Sound">
            <a:hlinkClick r:id="" action="ppaction://media"/>
            <a:extLst>
              <a:ext uri="{FF2B5EF4-FFF2-40B4-BE49-F238E27FC236}">
                <a16:creationId xmlns:a16="http://schemas.microsoft.com/office/drawing/2014/main" id="{B4B87086-D5B4-444A-A59D-7719E29714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37511" y="415572"/>
            <a:ext cx="609600" cy="609600"/>
          </a:xfrm>
          <a:prstGeom prst="rect">
            <a:avLst/>
          </a:prstGeom>
        </p:spPr>
      </p:pic>
    </p:spTree>
    <p:extLst>
      <p:ext uri="{BB962C8B-B14F-4D97-AF65-F5344CB8AC3E}">
        <p14:creationId xmlns:p14="http://schemas.microsoft.com/office/powerpoint/2010/main" val="113354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16D9CD-D010-4F4B-A245-37DB0A477D34}"/>
              </a:ext>
            </a:extLst>
          </p:cNvPr>
          <p:cNvPicPr>
            <a:picLocks noChangeAspect="1"/>
          </p:cNvPicPr>
          <p:nvPr/>
        </p:nvPicPr>
        <p:blipFill>
          <a:blip r:embed="rId2"/>
          <a:stretch>
            <a:fillRect/>
          </a:stretch>
        </p:blipFill>
        <p:spPr>
          <a:xfrm>
            <a:off x="3867526" y="688613"/>
            <a:ext cx="4456948" cy="5856473"/>
          </a:xfrm>
          <a:prstGeom prst="rect">
            <a:avLst/>
          </a:prstGeom>
        </p:spPr>
      </p:pic>
      <p:sp>
        <p:nvSpPr>
          <p:cNvPr id="4" name="TextBox 3">
            <a:extLst>
              <a:ext uri="{FF2B5EF4-FFF2-40B4-BE49-F238E27FC236}">
                <a16:creationId xmlns:a16="http://schemas.microsoft.com/office/drawing/2014/main" id="{FD36BF5A-B96A-4B0D-8E76-9A544A95F3AF}"/>
              </a:ext>
            </a:extLst>
          </p:cNvPr>
          <p:cNvSpPr txBox="1"/>
          <p:nvPr/>
        </p:nvSpPr>
        <p:spPr>
          <a:xfrm>
            <a:off x="342900" y="428625"/>
            <a:ext cx="2457450" cy="923330"/>
          </a:xfrm>
          <a:prstGeom prst="rect">
            <a:avLst/>
          </a:prstGeom>
          <a:noFill/>
        </p:spPr>
        <p:txBody>
          <a:bodyPr wrap="square" rtlCol="0">
            <a:spAutoFit/>
          </a:bodyPr>
          <a:lstStyle/>
          <a:p>
            <a:r>
              <a:rPr lang="en-GB" dirty="0"/>
              <a:t>How to make a spinner</a:t>
            </a:r>
          </a:p>
          <a:p>
            <a:endParaRPr lang="en-GB" dirty="0"/>
          </a:p>
          <a:p>
            <a:r>
              <a:rPr lang="en-GB" dirty="0"/>
              <a:t>Step 1</a:t>
            </a:r>
          </a:p>
        </p:txBody>
      </p:sp>
    </p:spTree>
    <p:extLst>
      <p:ext uri="{BB962C8B-B14F-4D97-AF65-F5344CB8AC3E}">
        <p14:creationId xmlns:p14="http://schemas.microsoft.com/office/powerpoint/2010/main" val="1802741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FE0780-0F44-4886-B895-B6F0540419FB}"/>
              </a:ext>
            </a:extLst>
          </p:cNvPr>
          <p:cNvPicPr>
            <a:picLocks noChangeAspect="1"/>
          </p:cNvPicPr>
          <p:nvPr/>
        </p:nvPicPr>
        <p:blipFill>
          <a:blip r:embed="rId2"/>
          <a:stretch>
            <a:fillRect/>
          </a:stretch>
        </p:blipFill>
        <p:spPr>
          <a:xfrm>
            <a:off x="4152628" y="828312"/>
            <a:ext cx="4362721" cy="5838348"/>
          </a:xfrm>
          <a:prstGeom prst="rect">
            <a:avLst/>
          </a:prstGeom>
        </p:spPr>
      </p:pic>
      <p:sp>
        <p:nvSpPr>
          <p:cNvPr id="4" name="TextBox 3">
            <a:extLst>
              <a:ext uri="{FF2B5EF4-FFF2-40B4-BE49-F238E27FC236}">
                <a16:creationId xmlns:a16="http://schemas.microsoft.com/office/drawing/2014/main" id="{1595540A-4EF1-4D4C-8501-8637AE529C08}"/>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2</a:t>
            </a:r>
          </a:p>
        </p:txBody>
      </p:sp>
    </p:spTree>
    <p:extLst>
      <p:ext uri="{BB962C8B-B14F-4D97-AF65-F5344CB8AC3E}">
        <p14:creationId xmlns:p14="http://schemas.microsoft.com/office/powerpoint/2010/main" val="3861623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C31188-47B0-426C-9B3A-AE021F66A8CE}"/>
              </a:ext>
            </a:extLst>
          </p:cNvPr>
          <p:cNvPicPr>
            <a:picLocks noChangeAspect="1"/>
          </p:cNvPicPr>
          <p:nvPr/>
        </p:nvPicPr>
        <p:blipFill>
          <a:blip r:embed="rId2"/>
          <a:stretch>
            <a:fillRect/>
          </a:stretch>
        </p:blipFill>
        <p:spPr>
          <a:xfrm rot="16200000">
            <a:off x="2700338" y="1644746"/>
            <a:ext cx="5824828" cy="4388570"/>
          </a:xfrm>
          <a:prstGeom prst="rect">
            <a:avLst/>
          </a:prstGeom>
        </p:spPr>
      </p:pic>
      <p:sp>
        <p:nvSpPr>
          <p:cNvPr id="4" name="TextBox 3">
            <a:extLst>
              <a:ext uri="{FF2B5EF4-FFF2-40B4-BE49-F238E27FC236}">
                <a16:creationId xmlns:a16="http://schemas.microsoft.com/office/drawing/2014/main" id="{E065CA77-ABE4-46F6-B06C-25DBEF7B43C6}"/>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3</a:t>
            </a:r>
          </a:p>
        </p:txBody>
      </p:sp>
    </p:spTree>
    <p:extLst>
      <p:ext uri="{BB962C8B-B14F-4D97-AF65-F5344CB8AC3E}">
        <p14:creationId xmlns:p14="http://schemas.microsoft.com/office/powerpoint/2010/main" val="1195520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CD0D7F-11B4-4326-8845-9DD12BC011E5}"/>
              </a:ext>
            </a:extLst>
          </p:cNvPr>
          <p:cNvPicPr>
            <a:picLocks noChangeAspect="1"/>
          </p:cNvPicPr>
          <p:nvPr/>
        </p:nvPicPr>
        <p:blipFill>
          <a:blip r:embed="rId2"/>
          <a:stretch>
            <a:fillRect/>
          </a:stretch>
        </p:blipFill>
        <p:spPr>
          <a:xfrm rot="16200000">
            <a:off x="3498946" y="1448005"/>
            <a:ext cx="5851116" cy="4381718"/>
          </a:xfrm>
          <a:prstGeom prst="rect">
            <a:avLst/>
          </a:prstGeom>
        </p:spPr>
      </p:pic>
      <p:sp>
        <p:nvSpPr>
          <p:cNvPr id="4" name="TextBox 3">
            <a:extLst>
              <a:ext uri="{FF2B5EF4-FFF2-40B4-BE49-F238E27FC236}">
                <a16:creationId xmlns:a16="http://schemas.microsoft.com/office/drawing/2014/main" id="{A2841DFB-0895-45A3-8EE9-75650CE88E58}"/>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4</a:t>
            </a:r>
          </a:p>
        </p:txBody>
      </p:sp>
    </p:spTree>
    <p:extLst>
      <p:ext uri="{BB962C8B-B14F-4D97-AF65-F5344CB8AC3E}">
        <p14:creationId xmlns:p14="http://schemas.microsoft.com/office/powerpoint/2010/main" val="2243129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2257753-F1CD-4085-AEE9-D37A8461EE0A}"/>
              </a:ext>
            </a:extLst>
          </p:cNvPr>
          <p:cNvPicPr>
            <a:picLocks noChangeAspect="1"/>
          </p:cNvPicPr>
          <p:nvPr/>
        </p:nvPicPr>
        <p:blipFill>
          <a:blip r:embed="rId2"/>
          <a:stretch>
            <a:fillRect/>
          </a:stretch>
        </p:blipFill>
        <p:spPr>
          <a:xfrm>
            <a:off x="4036102" y="275909"/>
            <a:ext cx="4621891" cy="6282053"/>
          </a:xfrm>
          <a:prstGeom prst="rect">
            <a:avLst/>
          </a:prstGeom>
        </p:spPr>
      </p:pic>
      <p:sp>
        <p:nvSpPr>
          <p:cNvPr id="4" name="TextBox 3">
            <a:extLst>
              <a:ext uri="{FF2B5EF4-FFF2-40B4-BE49-F238E27FC236}">
                <a16:creationId xmlns:a16="http://schemas.microsoft.com/office/drawing/2014/main" id="{A61BC544-D671-4587-9009-1F97F2675D43}"/>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5</a:t>
            </a:r>
          </a:p>
        </p:txBody>
      </p:sp>
    </p:spTree>
    <p:extLst>
      <p:ext uri="{BB962C8B-B14F-4D97-AF65-F5344CB8AC3E}">
        <p14:creationId xmlns:p14="http://schemas.microsoft.com/office/powerpoint/2010/main" val="1857087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0D0AD6-4394-473A-9B4E-EEFCB8823497}"/>
              </a:ext>
            </a:extLst>
          </p:cNvPr>
          <p:cNvPicPr>
            <a:picLocks noChangeAspect="1"/>
          </p:cNvPicPr>
          <p:nvPr/>
        </p:nvPicPr>
        <p:blipFill>
          <a:blip r:embed="rId2"/>
          <a:stretch>
            <a:fillRect/>
          </a:stretch>
        </p:blipFill>
        <p:spPr>
          <a:xfrm rot="16200000">
            <a:off x="3304511" y="1005059"/>
            <a:ext cx="6729696" cy="4976184"/>
          </a:xfrm>
          <a:prstGeom prst="rect">
            <a:avLst/>
          </a:prstGeom>
        </p:spPr>
      </p:pic>
      <p:sp>
        <p:nvSpPr>
          <p:cNvPr id="4" name="TextBox 3">
            <a:extLst>
              <a:ext uri="{FF2B5EF4-FFF2-40B4-BE49-F238E27FC236}">
                <a16:creationId xmlns:a16="http://schemas.microsoft.com/office/drawing/2014/main" id="{1F25244C-B4D8-4DF0-AD2C-97F483207D78}"/>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6</a:t>
            </a:r>
          </a:p>
        </p:txBody>
      </p:sp>
    </p:spTree>
    <p:extLst>
      <p:ext uri="{BB962C8B-B14F-4D97-AF65-F5344CB8AC3E}">
        <p14:creationId xmlns:p14="http://schemas.microsoft.com/office/powerpoint/2010/main" val="1873239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F4531A-A52D-4970-802D-CBC8E1E5E351}"/>
              </a:ext>
            </a:extLst>
          </p:cNvPr>
          <p:cNvPicPr>
            <a:picLocks noChangeAspect="1"/>
          </p:cNvPicPr>
          <p:nvPr/>
        </p:nvPicPr>
        <p:blipFill>
          <a:blip r:embed="rId2"/>
          <a:stretch>
            <a:fillRect/>
          </a:stretch>
        </p:blipFill>
        <p:spPr>
          <a:xfrm rot="5400000">
            <a:off x="2871194" y="952884"/>
            <a:ext cx="6739915" cy="4834146"/>
          </a:xfrm>
          <a:prstGeom prst="rect">
            <a:avLst/>
          </a:prstGeom>
        </p:spPr>
      </p:pic>
      <p:sp>
        <p:nvSpPr>
          <p:cNvPr id="4" name="TextBox 3">
            <a:extLst>
              <a:ext uri="{FF2B5EF4-FFF2-40B4-BE49-F238E27FC236}">
                <a16:creationId xmlns:a16="http://schemas.microsoft.com/office/drawing/2014/main" id="{C57AB6AB-DC43-417D-9A41-9C45C4618CF4}"/>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7</a:t>
            </a:r>
          </a:p>
        </p:txBody>
      </p:sp>
    </p:spTree>
    <p:extLst>
      <p:ext uri="{BB962C8B-B14F-4D97-AF65-F5344CB8AC3E}">
        <p14:creationId xmlns:p14="http://schemas.microsoft.com/office/powerpoint/2010/main" val="2702913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C0B181-9D85-4B3C-9CA0-94D820D809B1}"/>
              </a:ext>
            </a:extLst>
          </p:cNvPr>
          <p:cNvPicPr>
            <a:picLocks noChangeAspect="1"/>
          </p:cNvPicPr>
          <p:nvPr/>
        </p:nvPicPr>
        <p:blipFill>
          <a:blip r:embed="rId2"/>
          <a:stretch>
            <a:fillRect/>
          </a:stretch>
        </p:blipFill>
        <p:spPr>
          <a:xfrm rot="16200000">
            <a:off x="3234669" y="903672"/>
            <a:ext cx="6858000" cy="5050656"/>
          </a:xfrm>
          <a:prstGeom prst="rect">
            <a:avLst/>
          </a:prstGeom>
        </p:spPr>
      </p:pic>
      <p:sp>
        <p:nvSpPr>
          <p:cNvPr id="4" name="TextBox 3">
            <a:extLst>
              <a:ext uri="{FF2B5EF4-FFF2-40B4-BE49-F238E27FC236}">
                <a16:creationId xmlns:a16="http://schemas.microsoft.com/office/drawing/2014/main" id="{C8BD9765-681B-484B-9C3D-F0861288100F}"/>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8</a:t>
            </a:r>
          </a:p>
        </p:txBody>
      </p:sp>
      <p:cxnSp>
        <p:nvCxnSpPr>
          <p:cNvPr id="6" name="Straight Arrow Connector 5">
            <a:extLst>
              <a:ext uri="{FF2B5EF4-FFF2-40B4-BE49-F238E27FC236}">
                <a16:creationId xmlns:a16="http://schemas.microsoft.com/office/drawing/2014/main" id="{5ED127CC-D6F8-49F3-9CC2-ECE3C3841A88}"/>
              </a:ext>
            </a:extLst>
          </p:cNvPr>
          <p:cNvCxnSpPr/>
          <p:nvPr/>
        </p:nvCxnSpPr>
        <p:spPr>
          <a:xfrm>
            <a:off x="2543175" y="6100763"/>
            <a:ext cx="3552825" cy="5572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6099281A-7D0D-42B5-AD77-7BD847597E61}"/>
              </a:ext>
            </a:extLst>
          </p:cNvPr>
          <p:cNvSpPr txBox="1"/>
          <p:nvPr/>
        </p:nvSpPr>
        <p:spPr>
          <a:xfrm>
            <a:off x="541867" y="5226756"/>
            <a:ext cx="2167466" cy="646331"/>
          </a:xfrm>
          <a:prstGeom prst="rect">
            <a:avLst/>
          </a:prstGeom>
          <a:noFill/>
        </p:spPr>
        <p:txBody>
          <a:bodyPr wrap="square" rtlCol="0">
            <a:spAutoFit/>
          </a:bodyPr>
          <a:lstStyle/>
          <a:p>
            <a:r>
              <a:rPr lang="en-GB" dirty="0"/>
              <a:t>This can be </a:t>
            </a:r>
            <a:r>
              <a:rPr lang="en-GB" dirty="0" err="1"/>
              <a:t>blu</a:t>
            </a:r>
            <a:r>
              <a:rPr lang="en-GB" dirty="0"/>
              <a:t>-tac or a paper clip</a:t>
            </a:r>
          </a:p>
        </p:txBody>
      </p:sp>
    </p:spTree>
    <p:extLst>
      <p:ext uri="{BB962C8B-B14F-4D97-AF65-F5344CB8AC3E}">
        <p14:creationId xmlns:p14="http://schemas.microsoft.com/office/powerpoint/2010/main" val="976089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C2A0B8-BF41-4749-B646-E8BE88463353}"/>
              </a:ext>
            </a:extLst>
          </p:cNvPr>
          <p:cNvPicPr>
            <a:picLocks noChangeAspect="1"/>
          </p:cNvPicPr>
          <p:nvPr/>
        </p:nvPicPr>
        <p:blipFill>
          <a:blip r:embed="rId2"/>
          <a:stretch>
            <a:fillRect/>
          </a:stretch>
        </p:blipFill>
        <p:spPr>
          <a:xfrm>
            <a:off x="4590989" y="147448"/>
            <a:ext cx="4276795" cy="6710551"/>
          </a:xfrm>
          <a:prstGeom prst="rect">
            <a:avLst/>
          </a:prstGeom>
        </p:spPr>
      </p:pic>
      <p:sp>
        <p:nvSpPr>
          <p:cNvPr id="4" name="TextBox 3">
            <a:extLst>
              <a:ext uri="{FF2B5EF4-FFF2-40B4-BE49-F238E27FC236}">
                <a16:creationId xmlns:a16="http://schemas.microsoft.com/office/drawing/2014/main" id="{6959A189-A208-4EEF-A851-E980EEDE69E2}"/>
              </a:ext>
            </a:extLst>
          </p:cNvPr>
          <p:cNvSpPr txBox="1"/>
          <p:nvPr/>
        </p:nvSpPr>
        <p:spPr>
          <a:xfrm>
            <a:off x="342900" y="428625"/>
            <a:ext cx="2457450" cy="646331"/>
          </a:xfrm>
          <a:prstGeom prst="rect">
            <a:avLst/>
          </a:prstGeom>
          <a:noFill/>
        </p:spPr>
        <p:txBody>
          <a:bodyPr wrap="square" rtlCol="0">
            <a:spAutoFit/>
          </a:bodyPr>
          <a:lstStyle/>
          <a:p>
            <a:endParaRPr lang="en-GB" dirty="0"/>
          </a:p>
          <a:p>
            <a:r>
              <a:rPr lang="en-GB" dirty="0"/>
              <a:t>Step 9</a:t>
            </a:r>
          </a:p>
        </p:txBody>
      </p:sp>
    </p:spTree>
    <p:extLst>
      <p:ext uri="{BB962C8B-B14F-4D97-AF65-F5344CB8AC3E}">
        <p14:creationId xmlns:p14="http://schemas.microsoft.com/office/powerpoint/2010/main" val="2984501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82A3FE-23FE-4A50-89C5-8D8EED98D059}"/>
              </a:ext>
            </a:extLst>
          </p:cNvPr>
          <p:cNvSpPr txBox="1"/>
          <p:nvPr/>
        </p:nvSpPr>
        <p:spPr>
          <a:xfrm>
            <a:off x="846667" y="2535956"/>
            <a:ext cx="6096000" cy="369332"/>
          </a:xfrm>
          <a:prstGeom prst="rect">
            <a:avLst/>
          </a:prstGeom>
          <a:noFill/>
        </p:spPr>
        <p:txBody>
          <a:bodyPr wrap="square">
            <a:spAutoFit/>
          </a:bodyPr>
          <a:lstStyle/>
          <a:p>
            <a:r>
              <a:rPr lang="en-GB" dirty="0"/>
              <a:t>Can you make it spin?</a:t>
            </a:r>
          </a:p>
        </p:txBody>
      </p:sp>
      <p:pic>
        <p:nvPicPr>
          <p:cNvPr id="4" name="Picture 2">
            <a:extLst>
              <a:ext uri="{FF2B5EF4-FFF2-40B4-BE49-F238E27FC236}">
                <a16:creationId xmlns:a16="http://schemas.microsoft.com/office/drawing/2014/main" id="{CC6DFB44-33CC-4F33-9F28-7A8F705409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1797" y="439378"/>
            <a:ext cx="4245313" cy="319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corded Sound">
            <a:hlinkClick r:id="" action="ppaction://media"/>
            <a:extLst>
              <a:ext uri="{FF2B5EF4-FFF2-40B4-BE49-F238E27FC236}">
                <a16:creationId xmlns:a16="http://schemas.microsoft.com/office/drawing/2014/main" id="{EE92C4BD-B841-425A-B2AB-8656A568E5B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227733" y="1047045"/>
            <a:ext cx="609600" cy="609600"/>
          </a:xfrm>
          <a:prstGeom prst="rect">
            <a:avLst/>
          </a:prstGeom>
        </p:spPr>
      </p:pic>
    </p:spTree>
    <p:extLst>
      <p:ext uri="{BB962C8B-B14F-4D97-AF65-F5344CB8AC3E}">
        <p14:creationId xmlns:p14="http://schemas.microsoft.com/office/powerpoint/2010/main" val="213585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CC6DFB44-33CC-4F33-9F28-7A8F705409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1797" y="439378"/>
            <a:ext cx="4245313" cy="3194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D23E0050-7976-4702-A86B-2456842788A3}"/>
              </a:ext>
            </a:extLst>
          </p:cNvPr>
          <p:cNvSpPr txBox="1"/>
          <p:nvPr/>
        </p:nvSpPr>
        <p:spPr>
          <a:xfrm>
            <a:off x="824088" y="1851958"/>
            <a:ext cx="6096000" cy="369332"/>
          </a:xfrm>
          <a:prstGeom prst="rect">
            <a:avLst/>
          </a:prstGeom>
          <a:noFill/>
        </p:spPr>
        <p:txBody>
          <a:bodyPr wrap="square">
            <a:spAutoFit/>
          </a:bodyPr>
          <a:lstStyle/>
          <a:p>
            <a:r>
              <a:rPr lang="en-GB" dirty="0"/>
              <a:t>What forces are in action?</a:t>
            </a:r>
          </a:p>
        </p:txBody>
      </p:sp>
      <p:pic>
        <p:nvPicPr>
          <p:cNvPr id="8" name="Recorded Sound">
            <a:hlinkClick r:id="" action="ppaction://media"/>
            <a:extLst>
              <a:ext uri="{FF2B5EF4-FFF2-40B4-BE49-F238E27FC236}">
                <a16:creationId xmlns:a16="http://schemas.microsoft.com/office/drawing/2014/main" id="{846E113E-D096-4E62-842E-DB9AB2612E4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753600" y="1611690"/>
            <a:ext cx="609600" cy="609600"/>
          </a:xfrm>
          <a:prstGeom prst="rect">
            <a:avLst/>
          </a:prstGeom>
        </p:spPr>
      </p:pic>
    </p:spTree>
    <p:extLst>
      <p:ext uri="{BB962C8B-B14F-4D97-AF65-F5344CB8AC3E}">
        <p14:creationId xmlns:p14="http://schemas.microsoft.com/office/powerpoint/2010/main" val="2922909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D62A1-EFB6-4FB5-8DB5-1476A48BF605}"/>
              </a:ext>
            </a:extLst>
          </p:cNvPr>
          <p:cNvSpPr>
            <a:spLocks noGrp="1"/>
          </p:cNvSpPr>
          <p:nvPr>
            <p:ph type="title"/>
          </p:nvPr>
        </p:nvSpPr>
        <p:spPr>
          <a:xfrm>
            <a:off x="838200" y="1279525"/>
            <a:ext cx="10515600" cy="1325563"/>
          </a:xfrm>
        </p:spPr>
        <p:txBody>
          <a:bodyPr>
            <a:normAutofit fontScale="90000"/>
          </a:bodyPr>
          <a:lstStyle/>
          <a:p>
            <a:r>
              <a:rPr lang="en-GB" dirty="0"/>
              <a:t>Can we calculate area?</a:t>
            </a:r>
            <a:br>
              <a:rPr lang="en-GB" dirty="0"/>
            </a:br>
            <a:br>
              <a:rPr lang="en-GB" dirty="0"/>
            </a:br>
            <a:endParaRPr lang="en-GB" dirty="0"/>
          </a:p>
        </p:txBody>
      </p:sp>
      <p:pic>
        <p:nvPicPr>
          <p:cNvPr id="4" name="Recorded Sound">
            <a:hlinkClick r:id="" action="ppaction://media"/>
            <a:extLst>
              <a:ext uri="{FF2B5EF4-FFF2-40B4-BE49-F238E27FC236}">
                <a16:creationId xmlns:a16="http://schemas.microsoft.com/office/drawing/2014/main" id="{E6FDBD98-23F2-48C3-AFCB-19ED606469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90811" y="1267493"/>
            <a:ext cx="609600" cy="609600"/>
          </a:xfrm>
          <a:prstGeom prst="rect">
            <a:avLst/>
          </a:prstGeom>
        </p:spPr>
      </p:pic>
    </p:spTree>
    <p:extLst>
      <p:ext uri="{BB962C8B-B14F-4D97-AF65-F5344CB8AC3E}">
        <p14:creationId xmlns:p14="http://schemas.microsoft.com/office/powerpoint/2010/main" val="134918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ckground">
            <a:extLst>
              <a:ext uri="{FF2B5EF4-FFF2-40B4-BE49-F238E27FC236}">
                <a16:creationId xmlns:a16="http://schemas.microsoft.com/office/drawing/2014/main" id="{5A16D04A-3EBB-4CEC-B8D8-3F141BDEEADE}"/>
              </a:ext>
            </a:extLst>
          </p:cNvPr>
          <p:cNvSpPr/>
          <p:nvPr/>
        </p:nvSpPr>
        <p:spPr>
          <a:xfrm>
            <a:off x="2443163" y="5091113"/>
            <a:ext cx="7315200" cy="1001712"/>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aphicFrame>
        <p:nvGraphicFramePr>
          <p:cNvPr id="3" name="Grid">
            <a:extLst>
              <a:ext uri="{FF2B5EF4-FFF2-40B4-BE49-F238E27FC236}">
                <a16:creationId xmlns:a16="http://schemas.microsoft.com/office/drawing/2014/main" id="{B03D7CEF-9405-460C-96A6-F66EBCEF7761}"/>
              </a:ext>
            </a:extLst>
          </p:cNvPr>
          <p:cNvGraphicFramePr>
            <a:graphicFrameLocks noGrp="1"/>
          </p:cNvGraphicFramePr>
          <p:nvPr/>
        </p:nvGraphicFramePr>
        <p:xfrm>
          <a:off x="2443163" y="1285875"/>
          <a:ext cx="7315200" cy="3657600"/>
        </p:xfrm>
        <a:graphic>
          <a:graphicData uri="http://schemas.openxmlformats.org/drawingml/2006/table">
            <a:tbl>
              <a:tblPr firstRow="1" bandRow="1">
                <a:tableStyleId>{5C22544A-7EE6-4342-B048-85BDC9FD1C3A}</a:tableStyleId>
              </a:tblPr>
              <a:tblGrid>
                <a:gridCol w="365760">
                  <a:extLst>
                    <a:ext uri="{9D8B030D-6E8A-4147-A177-3AD203B41FA5}">
                      <a16:colId xmlns:a16="http://schemas.microsoft.com/office/drawing/2014/main" val="20000"/>
                    </a:ext>
                  </a:extLst>
                </a:gridCol>
                <a:gridCol w="365760">
                  <a:extLst>
                    <a:ext uri="{9D8B030D-6E8A-4147-A177-3AD203B41FA5}">
                      <a16:colId xmlns:a16="http://schemas.microsoft.com/office/drawing/2014/main" val="20001"/>
                    </a:ext>
                  </a:extLst>
                </a:gridCol>
                <a:gridCol w="365760">
                  <a:extLst>
                    <a:ext uri="{9D8B030D-6E8A-4147-A177-3AD203B41FA5}">
                      <a16:colId xmlns:a16="http://schemas.microsoft.com/office/drawing/2014/main" val="20002"/>
                    </a:ext>
                  </a:extLst>
                </a:gridCol>
                <a:gridCol w="365760">
                  <a:extLst>
                    <a:ext uri="{9D8B030D-6E8A-4147-A177-3AD203B41FA5}">
                      <a16:colId xmlns:a16="http://schemas.microsoft.com/office/drawing/2014/main" val="20003"/>
                    </a:ext>
                  </a:extLst>
                </a:gridCol>
                <a:gridCol w="365760">
                  <a:extLst>
                    <a:ext uri="{9D8B030D-6E8A-4147-A177-3AD203B41FA5}">
                      <a16:colId xmlns:a16="http://schemas.microsoft.com/office/drawing/2014/main" val="20004"/>
                    </a:ext>
                  </a:extLst>
                </a:gridCol>
                <a:gridCol w="365760">
                  <a:extLst>
                    <a:ext uri="{9D8B030D-6E8A-4147-A177-3AD203B41FA5}">
                      <a16:colId xmlns:a16="http://schemas.microsoft.com/office/drawing/2014/main" val="20005"/>
                    </a:ext>
                  </a:extLst>
                </a:gridCol>
                <a:gridCol w="365760">
                  <a:extLst>
                    <a:ext uri="{9D8B030D-6E8A-4147-A177-3AD203B41FA5}">
                      <a16:colId xmlns:a16="http://schemas.microsoft.com/office/drawing/2014/main" val="20006"/>
                    </a:ext>
                  </a:extLst>
                </a:gridCol>
                <a:gridCol w="365760">
                  <a:extLst>
                    <a:ext uri="{9D8B030D-6E8A-4147-A177-3AD203B41FA5}">
                      <a16:colId xmlns:a16="http://schemas.microsoft.com/office/drawing/2014/main" val="20007"/>
                    </a:ext>
                  </a:extLst>
                </a:gridCol>
                <a:gridCol w="365760">
                  <a:extLst>
                    <a:ext uri="{9D8B030D-6E8A-4147-A177-3AD203B41FA5}">
                      <a16:colId xmlns:a16="http://schemas.microsoft.com/office/drawing/2014/main" val="20008"/>
                    </a:ext>
                  </a:extLst>
                </a:gridCol>
                <a:gridCol w="365760">
                  <a:extLst>
                    <a:ext uri="{9D8B030D-6E8A-4147-A177-3AD203B41FA5}">
                      <a16:colId xmlns:a16="http://schemas.microsoft.com/office/drawing/2014/main" val="20009"/>
                    </a:ext>
                  </a:extLst>
                </a:gridCol>
                <a:gridCol w="365760">
                  <a:extLst>
                    <a:ext uri="{9D8B030D-6E8A-4147-A177-3AD203B41FA5}">
                      <a16:colId xmlns:a16="http://schemas.microsoft.com/office/drawing/2014/main" val="20010"/>
                    </a:ext>
                  </a:extLst>
                </a:gridCol>
                <a:gridCol w="365760">
                  <a:extLst>
                    <a:ext uri="{9D8B030D-6E8A-4147-A177-3AD203B41FA5}">
                      <a16:colId xmlns:a16="http://schemas.microsoft.com/office/drawing/2014/main" val="20011"/>
                    </a:ext>
                  </a:extLst>
                </a:gridCol>
                <a:gridCol w="365760">
                  <a:extLst>
                    <a:ext uri="{9D8B030D-6E8A-4147-A177-3AD203B41FA5}">
                      <a16:colId xmlns:a16="http://schemas.microsoft.com/office/drawing/2014/main" val="20012"/>
                    </a:ext>
                  </a:extLst>
                </a:gridCol>
                <a:gridCol w="365760">
                  <a:extLst>
                    <a:ext uri="{9D8B030D-6E8A-4147-A177-3AD203B41FA5}">
                      <a16:colId xmlns:a16="http://schemas.microsoft.com/office/drawing/2014/main" val="20013"/>
                    </a:ext>
                  </a:extLst>
                </a:gridCol>
                <a:gridCol w="365760">
                  <a:extLst>
                    <a:ext uri="{9D8B030D-6E8A-4147-A177-3AD203B41FA5}">
                      <a16:colId xmlns:a16="http://schemas.microsoft.com/office/drawing/2014/main" val="20014"/>
                    </a:ext>
                  </a:extLst>
                </a:gridCol>
                <a:gridCol w="365760">
                  <a:extLst>
                    <a:ext uri="{9D8B030D-6E8A-4147-A177-3AD203B41FA5}">
                      <a16:colId xmlns:a16="http://schemas.microsoft.com/office/drawing/2014/main" val="20015"/>
                    </a:ext>
                  </a:extLst>
                </a:gridCol>
                <a:gridCol w="365760">
                  <a:extLst>
                    <a:ext uri="{9D8B030D-6E8A-4147-A177-3AD203B41FA5}">
                      <a16:colId xmlns:a16="http://schemas.microsoft.com/office/drawing/2014/main" val="20016"/>
                    </a:ext>
                  </a:extLst>
                </a:gridCol>
                <a:gridCol w="365760">
                  <a:extLst>
                    <a:ext uri="{9D8B030D-6E8A-4147-A177-3AD203B41FA5}">
                      <a16:colId xmlns:a16="http://schemas.microsoft.com/office/drawing/2014/main" val="20017"/>
                    </a:ext>
                  </a:extLst>
                </a:gridCol>
                <a:gridCol w="365760">
                  <a:extLst>
                    <a:ext uri="{9D8B030D-6E8A-4147-A177-3AD203B41FA5}">
                      <a16:colId xmlns:a16="http://schemas.microsoft.com/office/drawing/2014/main" val="20018"/>
                    </a:ext>
                  </a:extLst>
                </a:gridCol>
                <a:gridCol w="365760">
                  <a:extLst>
                    <a:ext uri="{9D8B030D-6E8A-4147-A177-3AD203B41FA5}">
                      <a16:colId xmlns:a16="http://schemas.microsoft.com/office/drawing/2014/main" val="20019"/>
                    </a:ext>
                  </a:extLst>
                </a:gridCol>
              </a:tblGrid>
              <a:tr h="363600">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sp>
        <p:nvSpPr>
          <p:cNvPr id="10476" name="Next">
            <a:hlinkClick r:id="rId5" action="ppaction://hlinksldjump"/>
            <a:extLst>
              <a:ext uri="{FF2B5EF4-FFF2-40B4-BE49-F238E27FC236}">
                <a16:creationId xmlns:a16="http://schemas.microsoft.com/office/drawing/2014/main" id="{76D514E4-C629-4591-8204-B46C12BE9F50}"/>
              </a:ext>
            </a:extLst>
          </p:cNvPr>
          <p:cNvSpPr txBox="1">
            <a:spLocks noChangeArrowheads="1"/>
          </p:cNvSpPr>
          <p:nvPr/>
        </p:nvSpPr>
        <p:spPr bwMode="auto">
          <a:xfrm>
            <a:off x="8420101" y="5187951"/>
            <a:ext cx="1249363" cy="379413"/>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Next </a:t>
            </a:r>
          </a:p>
        </p:txBody>
      </p:sp>
      <p:sp>
        <p:nvSpPr>
          <p:cNvPr id="10477" name="Menu">
            <a:hlinkClick r:id="rId6" action="ppaction://hlinksldjump"/>
            <a:extLst>
              <a:ext uri="{FF2B5EF4-FFF2-40B4-BE49-F238E27FC236}">
                <a16:creationId xmlns:a16="http://schemas.microsoft.com/office/drawing/2014/main" id="{74C2D80A-0C14-44C4-8888-6EABFF44B820}"/>
              </a:ext>
            </a:extLst>
          </p:cNvPr>
          <p:cNvSpPr txBox="1">
            <a:spLocks noChangeArrowheads="1"/>
          </p:cNvSpPr>
          <p:nvPr/>
        </p:nvSpPr>
        <p:spPr bwMode="auto">
          <a:xfrm>
            <a:off x="8420101" y="5611813"/>
            <a:ext cx="1249363" cy="381000"/>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Menu</a:t>
            </a:r>
          </a:p>
        </p:txBody>
      </p:sp>
      <p:sp>
        <p:nvSpPr>
          <p:cNvPr id="12" name="Show answer">
            <a:extLst>
              <a:ext uri="{FF2B5EF4-FFF2-40B4-BE49-F238E27FC236}">
                <a16:creationId xmlns:a16="http://schemas.microsoft.com/office/drawing/2014/main" id="{44C231E7-605F-456D-98E4-DE434663DD5F}"/>
              </a:ext>
            </a:extLst>
          </p:cNvPr>
          <p:cNvSpPr txBox="1">
            <a:spLocks noChangeArrowheads="1"/>
          </p:cNvSpPr>
          <p:nvPr/>
        </p:nvSpPr>
        <p:spPr bwMode="auto">
          <a:xfrm>
            <a:off x="2522538" y="5187951"/>
            <a:ext cx="1249362" cy="804863"/>
          </a:xfrm>
          <a:prstGeom prst="rect">
            <a:avLst/>
          </a:prstGeom>
          <a:solidFill>
            <a:srgbClr val="FDCF81"/>
          </a:solidFill>
          <a:ln w="9525">
            <a:solidFill>
              <a:srgbClr val="FFECA7"/>
            </a:solidFill>
            <a:miter lim="800000"/>
            <a:headEnd/>
            <a:tailEnd/>
          </a:ln>
        </p:spPr>
        <p:txBody>
          <a:bodyPr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Show</a:t>
            </a:r>
          </a:p>
          <a:p>
            <a:pPr algn="ctr" eaLnBrk="1" hangingPunct="1">
              <a:lnSpc>
                <a:spcPct val="100000"/>
              </a:lnSpc>
              <a:spcBef>
                <a:spcPct val="0"/>
              </a:spcBef>
              <a:buFontTx/>
              <a:buNone/>
            </a:pPr>
            <a:r>
              <a:rPr lang="en-GB" altLang="en-US">
                <a:solidFill>
                  <a:schemeClr val="tx1"/>
                </a:solidFill>
              </a:rPr>
              <a:t>answer</a:t>
            </a:r>
          </a:p>
        </p:txBody>
      </p:sp>
      <p:sp>
        <p:nvSpPr>
          <p:cNvPr id="9" name="Rectangle 8">
            <a:extLst>
              <a:ext uri="{FF2B5EF4-FFF2-40B4-BE49-F238E27FC236}">
                <a16:creationId xmlns:a16="http://schemas.microsoft.com/office/drawing/2014/main" id="{4EE372CC-F75F-4000-B97D-5C5707D0E417}"/>
              </a:ext>
            </a:extLst>
          </p:cNvPr>
          <p:cNvSpPr/>
          <p:nvPr/>
        </p:nvSpPr>
        <p:spPr>
          <a:xfrm>
            <a:off x="3852864" y="5187951"/>
            <a:ext cx="4486275" cy="804863"/>
          </a:xfrm>
          <a:prstGeom prst="rect">
            <a:avLst/>
          </a:prstGeom>
          <a:solidFill>
            <a:schemeClr val="bg1"/>
          </a:solidFill>
          <a:ln>
            <a:solidFill>
              <a:srgbClr val="FFECA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Shape">
            <a:extLst>
              <a:ext uri="{FF2B5EF4-FFF2-40B4-BE49-F238E27FC236}">
                <a16:creationId xmlns:a16="http://schemas.microsoft.com/office/drawing/2014/main" id="{47459379-F89F-49D3-8D91-98C5021B0FB8}"/>
              </a:ext>
            </a:extLst>
          </p:cNvPr>
          <p:cNvSpPr/>
          <p:nvPr/>
        </p:nvSpPr>
        <p:spPr>
          <a:xfrm>
            <a:off x="4629151" y="2749551"/>
            <a:ext cx="2574925" cy="1103313"/>
          </a:xfrm>
          <a:prstGeom prst="rect">
            <a:avLst/>
          </a:prstGeom>
          <a:solidFill>
            <a:srgbClr val="F0821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481" name="Text Box 2">
            <a:extLst>
              <a:ext uri="{FF2B5EF4-FFF2-40B4-BE49-F238E27FC236}">
                <a16:creationId xmlns:a16="http://schemas.microsoft.com/office/drawing/2014/main" id="{E9B82714-484E-497C-B096-E6C34CDBE330}"/>
              </a:ext>
            </a:extLst>
          </p:cNvPr>
          <p:cNvSpPr txBox="1">
            <a:spLocks noChangeArrowheads="1"/>
          </p:cNvSpPr>
          <p:nvPr/>
        </p:nvSpPr>
        <p:spPr bwMode="auto">
          <a:xfrm>
            <a:off x="4406901" y="5432425"/>
            <a:ext cx="2868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7cm × 3cm =</a:t>
            </a:r>
          </a:p>
        </p:txBody>
      </p:sp>
      <p:sp>
        <p:nvSpPr>
          <p:cNvPr id="15" name="Reveal 1">
            <a:extLst>
              <a:ext uri="{FF2B5EF4-FFF2-40B4-BE49-F238E27FC236}">
                <a16:creationId xmlns:a16="http://schemas.microsoft.com/office/drawing/2014/main" id="{D879F6C5-3077-4228-9375-CF8363047CBA}"/>
              </a:ext>
            </a:extLst>
          </p:cNvPr>
          <p:cNvSpPr txBox="1">
            <a:spLocks noChangeArrowheads="1"/>
          </p:cNvSpPr>
          <p:nvPr/>
        </p:nvSpPr>
        <p:spPr bwMode="auto">
          <a:xfrm>
            <a:off x="5122863" y="5426076"/>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5" name="Reveal 2">
            <a:extLst>
              <a:ext uri="{FF2B5EF4-FFF2-40B4-BE49-F238E27FC236}">
                <a16:creationId xmlns:a16="http://schemas.microsoft.com/office/drawing/2014/main" id="{9FF7332D-37D4-4420-8662-99CC8DE56861}"/>
              </a:ext>
            </a:extLst>
          </p:cNvPr>
          <p:cNvSpPr txBox="1">
            <a:spLocks noChangeArrowheads="1"/>
          </p:cNvSpPr>
          <p:nvPr/>
        </p:nvSpPr>
        <p:spPr bwMode="auto">
          <a:xfrm>
            <a:off x="5824538" y="5435601"/>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8" name="Button 1">
            <a:extLst>
              <a:ext uri="{FF2B5EF4-FFF2-40B4-BE49-F238E27FC236}">
                <a16:creationId xmlns:a16="http://schemas.microsoft.com/office/drawing/2014/main" id="{08338021-CD41-418E-A05C-042C3A6C4ECC}"/>
              </a:ext>
            </a:extLst>
          </p:cNvPr>
          <p:cNvSpPr>
            <a:spLocks noChangeArrowheads="1"/>
          </p:cNvSpPr>
          <p:nvPr/>
        </p:nvSpPr>
        <p:spPr bwMode="auto">
          <a:xfrm>
            <a:off x="5524501" y="2128839"/>
            <a:ext cx="796925" cy="547687"/>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a:solidFill>
                  <a:schemeClr val="tx1"/>
                </a:solidFill>
              </a:rPr>
              <a:t>7cm</a:t>
            </a:r>
          </a:p>
        </p:txBody>
      </p:sp>
      <p:sp>
        <p:nvSpPr>
          <p:cNvPr id="31" name="Button 2">
            <a:extLst>
              <a:ext uri="{FF2B5EF4-FFF2-40B4-BE49-F238E27FC236}">
                <a16:creationId xmlns:a16="http://schemas.microsoft.com/office/drawing/2014/main" id="{B8500615-23EF-4800-B1E8-37EA327C34EB}"/>
              </a:ext>
            </a:extLst>
          </p:cNvPr>
          <p:cNvSpPr>
            <a:spLocks noChangeArrowheads="1"/>
          </p:cNvSpPr>
          <p:nvPr/>
        </p:nvSpPr>
        <p:spPr bwMode="auto">
          <a:xfrm>
            <a:off x="7286626" y="3009900"/>
            <a:ext cx="796925" cy="547688"/>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dirty="0">
                <a:solidFill>
                  <a:schemeClr val="tx1"/>
                </a:solidFill>
              </a:rPr>
              <a:t>3cm</a:t>
            </a:r>
          </a:p>
        </p:txBody>
      </p:sp>
      <p:sp>
        <p:nvSpPr>
          <p:cNvPr id="33" name="Answer">
            <a:extLst>
              <a:ext uri="{FF2B5EF4-FFF2-40B4-BE49-F238E27FC236}">
                <a16:creationId xmlns:a16="http://schemas.microsoft.com/office/drawing/2014/main" id="{202C61CC-D853-4560-BF65-7F649CBF073A}"/>
              </a:ext>
            </a:extLst>
          </p:cNvPr>
          <p:cNvSpPr txBox="1">
            <a:spLocks noChangeArrowheads="1"/>
          </p:cNvSpPr>
          <p:nvPr/>
        </p:nvSpPr>
        <p:spPr bwMode="auto">
          <a:xfrm>
            <a:off x="6592888" y="5430839"/>
            <a:ext cx="735012" cy="3127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dirty="0">
                <a:solidFill>
                  <a:schemeClr val="tx1"/>
                </a:solidFill>
              </a:rPr>
              <a:t>21cm²</a:t>
            </a:r>
          </a:p>
        </p:txBody>
      </p:sp>
      <p:sp>
        <p:nvSpPr>
          <p:cNvPr id="10487" name="TextBox 1">
            <a:extLst>
              <a:ext uri="{FF2B5EF4-FFF2-40B4-BE49-F238E27FC236}">
                <a16:creationId xmlns:a16="http://schemas.microsoft.com/office/drawing/2014/main" id="{305DC679-EA6E-4F29-B48D-6118570A6C1C}"/>
              </a:ext>
            </a:extLst>
          </p:cNvPr>
          <p:cNvSpPr txBox="1">
            <a:spLocks noChangeArrowheads="1"/>
          </p:cNvSpPr>
          <p:nvPr/>
        </p:nvSpPr>
        <p:spPr bwMode="auto">
          <a:xfrm>
            <a:off x="2279650" y="633414"/>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400"/>
              <a:t>Area measures the surface inside a shape. Click on the width and the length to add them to the calculation. Then multiply the width and length to find the area of the shape.</a:t>
            </a:r>
            <a:endParaRPr lang="en-GB" altLang="en-US" sz="1400">
              <a:solidFill>
                <a:schemeClr val="tx1"/>
              </a:solidFill>
            </a:endParaRPr>
          </a:p>
        </p:txBody>
      </p:sp>
      <p:pic>
        <p:nvPicPr>
          <p:cNvPr id="5" name="Recorded Sound">
            <a:hlinkClick r:id="" action="ppaction://media"/>
            <a:extLst>
              <a:ext uri="{FF2B5EF4-FFF2-40B4-BE49-F238E27FC236}">
                <a16:creationId xmlns:a16="http://schemas.microsoft.com/office/drawing/2014/main" id="{80F8D6B1-8D2E-44E1-AAA6-20CFFEEA2A9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303042" y="852489"/>
            <a:ext cx="609600" cy="609600"/>
          </a:xfrm>
          <a:prstGeom prst="rect">
            <a:avLst/>
          </a:prstGeom>
        </p:spPr>
      </p:pic>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7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0" presetClass="exit" presetSubtype="0" fill="hold" grpId="0" nodeType="clickEffect">
                                  <p:stCondLst>
                                    <p:cond delay="0"/>
                                  </p:stCondLst>
                                  <p:childTnLst>
                                    <p:animEffect transition="out" filter="fade">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3" restart="whenNotActive" fill="hold" evtFilter="cancelBubble" nodeType="interactiveSeq">
                <p:stCondLst>
                  <p:cond evt="onClick" delay="0">
                    <p:tgtEl>
                      <p:spTgt spid="31"/>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0" presetClass="exit" presetSubtype="0" fill="hold" grpId="0" nodeType="clickEffect">
                                  <p:stCondLst>
                                    <p:cond delay="0"/>
                                  </p:stCondLst>
                                  <p:childTnLst>
                                    <p:animEffect transition="out" filter="fade">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9" restart="whenNotActive" fill="hold" evtFilter="cancelBubble" nodeType="interactiveSeq">
                <p:stCondLst>
                  <p:cond evt="onClick" delay="0">
                    <p:tgtEl>
                      <p:spTgt spid="12"/>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childTnLst>
                    </p:cTn>
                  </p:par>
                </p:childTnLst>
              </p:cTn>
              <p:nextCondLst>
                <p:cond evt="onClick" delay="0">
                  <p:tgtEl>
                    <p:spTgt spid="12"/>
                  </p:tgtEl>
                </p:cond>
              </p:nextCondLst>
            </p:seq>
            <p:audio>
              <p:cMediaNode vol="80000">
                <p:cTn id="25" fill="hold" display="0">
                  <p:stCondLst>
                    <p:cond delay="indefinite"/>
                  </p:stCondLst>
                  <p:endCondLst>
                    <p:cond evt="onStopAudio" delay="0">
                      <p:tgtEl>
                        <p:sldTgt/>
                      </p:tgtEl>
                    </p:cond>
                  </p:endCondLst>
                </p:cTn>
                <p:tgtEl>
                  <p:spTgt spid="5"/>
                </p:tgtEl>
              </p:cMediaNode>
            </p:audio>
          </p:childTnLst>
        </p:cTn>
      </p:par>
    </p:tnLst>
    <p:bldLst>
      <p:bldP spid="15" grpId="0" animBg="1"/>
      <p:bldP spid="25" grpId="0" animBg="1"/>
      <p:bldP spid="3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ckground">
            <a:extLst>
              <a:ext uri="{FF2B5EF4-FFF2-40B4-BE49-F238E27FC236}">
                <a16:creationId xmlns:a16="http://schemas.microsoft.com/office/drawing/2014/main" id="{84558672-AE39-4A20-895F-EC48921281BE}"/>
              </a:ext>
            </a:extLst>
          </p:cNvPr>
          <p:cNvSpPr/>
          <p:nvPr/>
        </p:nvSpPr>
        <p:spPr>
          <a:xfrm>
            <a:off x="2443163" y="5091113"/>
            <a:ext cx="7315200" cy="1001712"/>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aphicFrame>
        <p:nvGraphicFramePr>
          <p:cNvPr id="3" name="Grid">
            <a:extLst>
              <a:ext uri="{FF2B5EF4-FFF2-40B4-BE49-F238E27FC236}">
                <a16:creationId xmlns:a16="http://schemas.microsoft.com/office/drawing/2014/main" id="{C773057C-A946-49FC-A28D-F3671C6CBB0F}"/>
              </a:ext>
            </a:extLst>
          </p:cNvPr>
          <p:cNvGraphicFramePr>
            <a:graphicFrameLocks noGrp="1"/>
          </p:cNvGraphicFramePr>
          <p:nvPr/>
        </p:nvGraphicFramePr>
        <p:xfrm>
          <a:off x="2443163" y="1285875"/>
          <a:ext cx="7315200" cy="3657600"/>
        </p:xfrm>
        <a:graphic>
          <a:graphicData uri="http://schemas.openxmlformats.org/drawingml/2006/table">
            <a:tbl>
              <a:tblPr firstRow="1" bandRow="1">
                <a:tableStyleId>{5C22544A-7EE6-4342-B048-85BDC9FD1C3A}</a:tableStyleId>
              </a:tblPr>
              <a:tblGrid>
                <a:gridCol w="365760">
                  <a:extLst>
                    <a:ext uri="{9D8B030D-6E8A-4147-A177-3AD203B41FA5}">
                      <a16:colId xmlns:a16="http://schemas.microsoft.com/office/drawing/2014/main" val="20000"/>
                    </a:ext>
                  </a:extLst>
                </a:gridCol>
                <a:gridCol w="365760">
                  <a:extLst>
                    <a:ext uri="{9D8B030D-6E8A-4147-A177-3AD203B41FA5}">
                      <a16:colId xmlns:a16="http://schemas.microsoft.com/office/drawing/2014/main" val="20001"/>
                    </a:ext>
                  </a:extLst>
                </a:gridCol>
                <a:gridCol w="365760">
                  <a:extLst>
                    <a:ext uri="{9D8B030D-6E8A-4147-A177-3AD203B41FA5}">
                      <a16:colId xmlns:a16="http://schemas.microsoft.com/office/drawing/2014/main" val="20002"/>
                    </a:ext>
                  </a:extLst>
                </a:gridCol>
                <a:gridCol w="365760">
                  <a:extLst>
                    <a:ext uri="{9D8B030D-6E8A-4147-A177-3AD203B41FA5}">
                      <a16:colId xmlns:a16="http://schemas.microsoft.com/office/drawing/2014/main" val="20003"/>
                    </a:ext>
                  </a:extLst>
                </a:gridCol>
                <a:gridCol w="365760">
                  <a:extLst>
                    <a:ext uri="{9D8B030D-6E8A-4147-A177-3AD203B41FA5}">
                      <a16:colId xmlns:a16="http://schemas.microsoft.com/office/drawing/2014/main" val="20004"/>
                    </a:ext>
                  </a:extLst>
                </a:gridCol>
                <a:gridCol w="365760">
                  <a:extLst>
                    <a:ext uri="{9D8B030D-6E8A-4147-A177-3AD203B41FA5}">
                      <a16:colId xmlns:a16="http://schemas.microsoft.com/office/drawing/2014/main" val="20005"/>
                    </a:ext>
                  </a:extLst>
                </a:gridCol>
                <a:gridCol w="365760">
                  <a:extLst>
                    <a:ext uri="{9D8B030D-6E8A-4147-A177-3AD203B41FA5}">
                      <a16:colId xmlns:a16="http://schemas.microsoft.com/office/drawing/2014/main" val="20006"/>
                    </a:ext>
                  </a:extLst>
                </a:gridCol>
                <a:gridCol w="365760">
                  <a:extLst>
                    <a:ext uri="{9D8B030D-6E8A-4147-A177-3AD203B41FA5}">
                      <a16:colId xmlns:a16="http://schemas.microsoft.com/office/drawing/2014/main" val="20007"/>
                    </a:ext>
                  </a:extLst>
                </a:gridCol>
                <a:gridCol w="365760">
                  <a:extLst>
                    <a:ext uri="{9D8B030D-6E8A-4147-A177-3AD203B41FA5}">
                      <a16:colId xmlns:a16="http://schemas.microsoft.com/office/drawing/2014/main" val="20008"/>
                    </a:ext>
                  </a:extLst>
                </a:gridCol>
                <a:gridCol w="365760">
                  <a:extLst>
                    <a:ext uri="{9D8B030D-6E8A-4147-A177-3AD203B41FA5}">
                      <a16:colId xmlns:a16="http://schemas.microsoft.com/office/drawing/2014/main" val="20009"/>
                    </a:ext>
                  </a:extLst>
                </a:gridCol>
                <a:gridCol w="365760">
                  <a:extLst>
                    <a:ext uri="{9D8B030D-6E8A-4147-A177-3AD203B41FA5}">
                      <a16:colId xmlns:a16="http://schemas.microsoft.com/office/drawing/2014/main" val="20010"/>
                    </a:ext>
                  </a:extLst>
                </a:gridCol>
                <a:gridCol w="365760">
                  <a:extLst>
                    <a:ext uri="{9D8B030D-6E8A-4147-A177-3AD203B41FA5}">
                      <a16:colId xmlns:a16="http://schemas.microsoft.com/office/drawing/2014/main" val="20011"/>
                    </a:ext>
                  </a:extLst>
                </a:gridCol>
                <a:gridCol w="365760">
                  <a:extLst>
                    <a:ext uri="{9D8B030D-6E8A-4147-A177-3AD203B41FA5}">
                      <a16:colId xmlns:a16="http://schemas.microsoft.com/office/drawing/2014/main" val="20012"/>
                    </a:ext>
                  </a:extLst>
                </a:gridCol>
                <a:gridCol w="365760">
                  <a:extLst>
                    <a:ext uri="{9D8B030D-6E8A-4147-A177-3AD203B41FA5}">
                      <a16:colId xmlns:a16="http://schemas.microsoft.com/office/drawing/2014/main" val="20013"/>
                    </a:ext>
                  </a:extLst>
                </a:gridCol>
                <a:gridCol w="365760">
                  <a:extLst>
                    <a:ext uri="{9D8B030D-6E8A-4147-A177-3AD203B41FA5}">
                      <a16:colId xmlns:a16="http://schemas.microsoft.com/office/drawing/2014/main" val="20014"/>
                    </a:ext>
                  </a:extLst>
                </a:gridCol>
                <a:gridCol w="365760">
                  <a:extLst>
                    <a:ext uri="{9D8B030D-6E8A-4147-A177-3AD203B41FA5}">
                      <a16:colId xmlns:a16="http://schemas.microsoft.com/office/drawing/2014/main" val="20015"/>
                    </a:ext>
                  </a:extLst>
                </a:gridCol>
                <a:gridCol w="365760">
                  <a:extLst>
                    <a:ext uri="{9D8B030D-6E8A-4147-A177-3AD203B41FA5}">
                      <a16:colId xmlns:a16="http://schemas.microsoft.com/office/drawing/2014/main" val="20016"/>
                    </a:ext>
                  </a:extLst>
                </a:gridCol>
                <a:gridCol w="365760">
                  <a:extLst>
                    <a:ext uri="{9D8B030D-6E8A-4147-A177-3AD203B41FA5}">
                      <a16:colId xmlns:a16="http://schemas.microsoft.com/office/drawing/2014/main" val="20017"/>
                    </a:ext>
                  </a:extLst>
                </a:gridCol>
                <a:gridCol w="365760">
                  <a:extLst>
                    <a:ext uri="{9D8B030D-6E8A-4147-A177-3AD203B41FA5}">
                      <a16:colId xmlns:a16="http://schemas.microsoft.com/office/drawing/2014/main" val="20018"/>
                    </a:ext>
                  </a:extLst>
                </a:gridCol>
                <a:gridCol w="365760">
                  <a:extLst>
                    <a:ext uri="{9D8B030D-6E8A-4147-A177-3AD203B41FA5}">
                      <a16:colId xmlns:a16="http://schemas.microsoft.com/office/drawing/2014/main" val="20019"/>
                    </a:ext>
                  </a:extLst>
                </a:gridCol>
              </a:tblGrid>
              <a:tr h="363600">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sp>
        <p:nvSpPr>
          <p:cNvPr id="11500" name="Next">
            <a:hlinkClick r:id="rId5" action="ppaction://hlinksldjump"/>
            <a:extLst>
              <a:ext uri="{FF2B5EF4-FFF2-40B4-BE49-F238E27FC236}">
                <a16:creationId xmlns:a16="http://schemas.microsoft.com/office/drawing/2014/main" id="{2D91AD7B-B33A-4301-8D28-08F907E0FCDD}"/>
              </a:ext>
            </a:extLst>
          </p:cNvPr>
          <p:cNvSpPr txBox="1">
            <a:spLocks noChangeArrowheads="1"/>
          </p:cNvSpPr>
          <p:nvPr/>
        </p:nvSpPr>
        <p:spPr bwMode="auto">
          <a:xfrm>
            <a:off x="8420101" y="5187951"/>
            <a:ext cx="1249363" cy="379413"/>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Next </a:t>
            </a:r>
          </a:p>
        </p:txBody>
      </p:sp>
      <p:sp>
        <p:nvSpPr>
          <p:cNvPr id="11501" name="Menu">
            <a:hlinkClick r:id="rId6" action="ppaction://hlinksldjump"/>
            <a:extLst>
              <a:ext uri="{FF2B5EF4-FFF2-40B4-BE49-F238E27FC236}">
                <a16:creationId xmlns:a16="http://schemas.microsoft.com/office/drawing/2014/main" id="{34C8C84D-73D0-46A5-8550-6566168F3E13}"/>
              </a:ext>
            </a:extLst>
          </p:cNvPr>
          <p:cNvSpPr txBox="1">
            <a:spLocks noChangeArrowheads="1"/>
          </p:cNvSpPr>
          <p:nvPr/>
        </p:nvSpPr>
        <p:spPr bwMode="auto">
          <a:xfrm>
            <a:off x="8420101" y="5611813"/>
            <a:ext cx="1249363" cy="381000"/>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Menu</a:t>
            </a:r>
          </a:p>
        </p:txBody>
      </p:sp>
      <p:sp>
        <p:nvSpPr>
          <p:cNvPr id="12" name="Show answer">
            <a:extLst>
              <a:ext uri="{FF2B5EF4-FFF2-40B4-BE49-F238E27FC236}">
                <a16:creationId xmlns:a16="http://schemas.microsoft.com/office/drawing/2014/main" id="{8A50D9F6-5AF1-4FDB-A424-83028269F5C9}"/>
              </a:ext>
            </a:extLst>
          </p:cNvPr>
          <p:cNvSpPr txBox="1">
            <a:spLocks noChangeArrowheads="1"/>
          </p:cNvSpPr>
          <p:nvPr/>
        </p:nvSpPr>
        <p:spPr bwMode="auto">
          <a:xfrm>
            <a:off x="2522538" y="5187951"/>
            <a:ext cx="1249362" cy="804863"/>
          </a:xfrm>
          <a:prstGeom prst="rect">
            <a:avLst/>
          </a:prstGeom>
          <a:solidFill>
            <a:srgbClr val="FDCF81"/>
          </a:solidFill>
          <a:ln w="9525">
            <a:solidFill>
              <a:srgbClr val="FFECA7"/>
            </a:solidFill>
            <a:miter lim="800000"/>
            <a:headEnd/>
            <a:tailEnd/>
          </a:ln>
        </p:spPr>
        <p:txBody>
          <a:bodyPr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Show</a:t>
            </a:r>
          </a:p>
          <a:p>
            <a:pPr algn="ctr" eaLnBrk="1" hangingPunct="1">
              <a:lnSpc>
                <a:spcPct val="100000"/>
              </a:lnSpc>
              <a:spcBef>
                <a:spcPct val="0"/>
              </a:spcBef>
              <a:buFontTx/>
              <a:buNone/>
            </a:pPr>
            <a:r>
              <a:rPr lang="en-GB" altLang="en-US">
                <a:solidFill>
                  <a:schemeClr val="tx1"/>
                </a:solidFill>
              </a:rPr>
              <a:t>answer</a:t>
            </a:r>
          </a:p>
        </p:txBody>
      </p:sp>
      <p:sp>
        <p:nvSpPr>
          <p:cNvPr id="9" name="Rectangle 8">
            <a:extLst>
              <a:ext uri="{FF2B5EF4-FFF2-40B4-BE49-F238E27FC236}">
                <a16:creationId xmlns:a16="http://schemas.microsoft.com/office/drawing/2014/main" id="{CFCA874D-BD7E-483F-82BE-8B5596F0F37B}"/>
              </a:ext>
            </a:extLst>
          </p:cNvPr>
          <p:cNvSpPr/>
          <p:nvPr/>
        </p:nvSpPr>
        <p:spPr>
          <a:xfrm>
            <a:off x="3852864" y="5187951"/>
            <a:ext cx="4486275" cy="804863"/>
          </a:xfrm>
          <a:prstGeom prst="rect">
            <a:avLst/>
          </a:prstGeom>
          <a:solidFill>
            <a:schemeClr val="bg1"/>
          </a:solidFill>
          <a:ln>
            <a:solidFill>
              <a:srgbClr val="FFECA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Shape">
            <a:extLst>
              <a:ext uri="{FF2B5EF4-FFF2-40B4-BE49-F238E27FC236}">
                <a16:creationId xmlns:a16="http://schemas.microsoft.com/office/drawing/2014/main" id="{5A45215F-205E-40FE-BDD0-B9BB33E5DC69}"/>
              </a:ext>
            </a:extLst>
          </p:cNvPr>
          <p:cNvSpPr/>
          <p:nvPr/>
        </p:nvSpPr>
        <p:spPr>
          <a:xfrm>
            <a:off x="5005388" y="2749550"/>
            <a:ext cx="1835150" cy="1473200"/>
          </a:xfrm>
          <a:prstGeom prst="rect">
            <a:avLst/>
          </a:prstGeom>
          <a:solidFill>
            <a:srgbClr val="F0821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505" name="Text Box 2">
            <a:extLst>
              <a:ext uri="{FF2B5EF4-FFF2-40B4-BE49-F238E27FC236}">
                <a16:creationId xmlns:a16="http://schemas.microsoft.com/office/drawing/2014/main" id="{1B392F63-84B0-4C78-A1CE-17294E5EDAD6}"/>
              </a:ext>
            </a:extLst>
          </p:cNvPr>
          <p:cNvSpPr txBox="1">
            <a:spLocks noChangeArrowheads="1"/>
          </p:cNvSpPr>
          <p:nvPr/>
        </p:nvSpPr>
        <p:spPr bwMode="auto">
          <a:xfrm>
            <a:off x="4406901" y="5399089"/>
            <a:ext cx="28686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5cm × 4cm =</a:t>
            </a:r>
          </a:p>
        </p:txBody>
      </p:sp>
      <p:sp>
        <p:nvSpPr>
          <p:cNvPr id="15" name="Reveal 1">
            <a:extLst>
              <a:ext uri="{FF2B5EF4-FFF2-40B4-BE49-F238E27FC236}">
                <a16:creationId xmlns:a16="http://schemas.microsoft.com/office/drawing/2014/main" id="{E500BD1E-ABDA-4BB0-A5CE-9338EA70AAE0}"/>
              </a:ext>
            </a:extLst>
          </p:cNvPr>
          <p:cNvSpPr txBox="1">
            <a:spLocks noChangeArrowheads="1"/>
          </p:cNvSpPr>
          <p:nvPr/>
        </p:nvSpPr>
        <p:spPr bwMode="auto">
          <a:xfrm>
            <a:off x="5122863" y="5387976"/>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5" name="Reveal 2">
            <a:extLst>
              <a:ext uri="{FF2B5EF4-FFF2-40B4-BE49-F238E27FC236}">
                <a16:creationId xmlns:a16="http://schemas.microsoft.com/office/drawing/2014/main" id="{A18FFE17-4F42-442D-96E1-B347473C9B1C}"/>
              </a:ext>
            </a:extLst>
          </p:cNvPr>
          <p:cNvSpPr txBox="1">
            <a:spLocks noChangeArrowheads="1"/>
          </p:cNvSpPr>
          <p:nvPr/>
        </p:nvSpPr>
        <p:spPr bwMode="auto">
          <a:xfrm>
            <a:off x="5824538" y="5397501"/>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8" name="Button 1">
            <a:extLst>
              <a:ext uri="{FF2B5EF4-FFF2-40B4-BE49-F238E27FC236}">
                <a16:creationId xmlns:a16="http://schemas.microsoft.com/office/drawing/2014/main" id="{C1D93A15-6F11-4F74-8C28-7CED6BA02462}"/>
              </a:ext>
            </a:extLst>
          </p:cNvPr>
          <p:cNvSpPr>
            <a:spLocks noChangeArrowheads="1"/>
          </p:cNvSpPr>
          <p:nvPr/>
        </p:nvSpPr>
        <p:spPr bwMode="auto">
          <a:xfrm>
            <a:off x="5524501" y="2128839"/>
            <a:ext cx="796925" cy="547687"/>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a:solidFill>
                  <a:schemeClr val="tx1"/>
                </a:solidFill>
              </a:rPr>
              <a:t>5cm</a:t>
            </a:r>
          </a:p>
        </p:txBody>
      </p:sp>
      <p:sp>
        <p:nvSpPr>
          <p:cNvPr id="31" name="Button 2">
            <a:extLst>
              <a:ext uri="{FF2B5EF4-FFF2-40B4-BE49-F238E27FC236}">
                <a16:creationId xmlns:a16="http://schemas.microsoft.com/office/drawing/2014/main" id="{4FB1BE89-95D4-40A0-A5B6-BF8DDB249C5E}"/>
              </a:ext>
            </a:extLst>
          </p:cNvPr>
          <p:cNvSpPr>
            <a:spLocks noChangeArrowheads="1"/>
          </p:cNvSpPr>
          <p:nvPr/>
        </p:nvSpPr>
        <p:spPr bwMode="auto">
          <a:xfrm>
            <a:off x="6900864" y="3211514"/>
            <a:ext cx="796925" cy="547687"/>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a:solidFill>
                  <a:schemeClr val="tx1"/>
                </a:solidFill>
              </a:rPr>
              <a:t>4cm</a:t>
            </a:r>
          </a:p>
        </p:txBody>
      </p:sp>
      <p:sp>
        <p:nvSpPr>
          <p:cNvPr id="33" name="Answer">
            <a:extLst>
              <a:ext uri="{FF2B5EF4-FFF2-40B4-BE49-F238E27FC236}">
                <a16:creationId xmlns:a16="http://schemas.microsoft.com/office/drawing/2014/main" id="{248FB381-466D-457D-A027-130E98526FDB}"/>
              </a:ext>
            </a:extLst>
          </p:cNvPr>
          <p:cNvSpPr txBox="1">
            <a:spLocks noChangeArrowheads="1"/>
          </p:cNvSpPr>
          <p:nvPr/>
        </p:nvSpPr>
        <p:spPr bwMode="auto">
          <a:xfrm>
            <a:off x="6592888" y="5387975"/>
            <a:ext cx="735012" cy="312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dirty="0">
                <a:solidFill>
                  <a:schemeClr val="tx1"/>
                </a:solidFill>
              </a:rPr>
              <a:t>20cm²</a:t>
            </a:r>
          </a:p>
        </p:txBody>
      </p:sp>
      <p:sp>
        <p:nvSpPr>
          <p:cNvPr id="11511" name="TextBox 1">
            <a:extLst>
              <a:ext uri="{FF2B5EF4-FFF2-40B4-BE49-F238E27FC236}">
                <a16:creationId xmlns:a16="http://schemas.microsoft.com/office/drawing/2014/main" id="{259E9806-0407-48D3-AE9B-AA6014C7E228}"/>
              </a:ext>
            </a:extLst>
          </p:cNvPr>
          <p:cNvSpPr txBox="1">
            <a:spLocks noChangeArrowheads="1"/>
          </p:cNvSpPr>
          <p:nvPr/>
        </p:nvSpPr>
        <p:spPr bwMode="auto">
          <a:xfrm>
            <a:off x="2279650" y="633414"/>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400"/>
              <a:t>Area measures the surface inside a shape. Click on the width and the length to add them to the calculation. Then multiply the width and length to find the area of the shape.</a:t>
            </a:r>
            <a:endParaRPr lang="en-GB" altLang="en-US" sz="1400">
              <a:solidFill>
                <a:schemeClr val="tx1"/>
              </a:solidFill>
            </a:endParaRPr>
          </a:p>
        </p:txBody>
      </p:sp>
      <p:pic>
        <p:nvPicPr>
          <p:cNvPr id="2" name="Recorded Sound">
            <a:hlinkClick r:id="" action="ppaction://media"/>
            <a:extLst>
              <a:ext uri="{FF2B5EF4-FFF2-40B4-BE49-F238E27FC236}">
                <a16:creationId xmlns:a16="http://schemas.microsoft.com/office/drawing/2014/main" id="{8378252E-31B6-4890-B2C4-C258A5B11EE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419645" y="852489"/>
            <a:ext cx="609600" cy="609600"/>
          </a:xfrm>
          <a:prstGeom prst="rect">
            <a:avLst/>
          </a:prstGeom>
        </p:spPr>
      </p:pic>
    </p:spTree>
  </p:cSld>
  <p:clrMapOvr>
    <a:masterClrMapping/>
  </p:clrMapOvr>
  <p:transition spd="slow"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51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0" presetClass="exit" presetSubtype="0" fill="hold" grpId="0" nodeType="clickEffect">
                                  <p:stCondLst>
                                    <p:cond delay="0"/>
                                  </p:stCondLst>
                                  <p:childTnLst>
                                    <p:animEffect transition="out" filter="fade">
                                      <p:cBhvr>
                                        <p:cTn id="11" dur="500"/>
                                        <p:tgtEl>
                                          <p:spTgt spid="15"/>
                                        </p:tgtEl>
                                      </p:cBhvr>
                                    </p:animEffect>
                                    <p:set>
                                      <p:cBhvr>
                                        <p:cTn id="12"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3" restart="whenNotActive" fill="hold" evtFilter="cancelBubble" nodeType="interactiveSeq">
                <p:stCondLst>
                  <p:cond evt="onClick" delay="0">
                    <p:tgtEl>
                      <p:spTgt spid="31"/>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0" presetClass="exit" presetSubtype="0" fill="hold" grpId="0" nodeType="clickEffect">
                                  <p:stCondLst>
                                    <p:cond delay="0"/>
                                  </p:stCondLst>
                                  <p:childTnLst>
                                    <p:animEffect transition="out" filter="fade">
                                      <p:cBhvr>
                                        <p:cTn id="17" dur="500"/>
                                        <p:tgtEl>
                                          <p:spTgt spid="25"/>
                                        </p:tgtEl>
                                      </p:cBhvr>
                                    </p:animEffect>
                                    <p:set>
                                      <p:cBhvr>
                                        <p:cTn id="18"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9" restart="whenNotActive" fill="hold" evtFilter="cancelBubble" nodeType="interactiveSeq">
                <p:stCondLst>
                  <p:cond evt="onClick" delay="0">
                    <p:tgtEl>
                      <p:spTgt spid="12"/>
                    </p:tgtEl>
                  </p:cond>
                </p:stCondLst>
                <p:endSync evt="end" delay="0">
                  <p:rtn val="all"/>
                </p:endSync>
                <p:childTnLst>
                  <p:par>
                    <p:cTn id="20" fill="hold" nodeType="clickPar">
                      <p:stCondLst>
                        <p:cond delay="0"/>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childTnLst>
                    </p:cTn>
                  </p:par>
                </p:childTnLst>
              </p:cTn>
              <p:nextCondLst>
                <p:cond evt="onClick" delay="0">
                  <p:tgtEl>
                    <p:spTgt spid="12"/>
                  </p:tgtEl>
                </p:cond>
              </p:nextCondLst>
            </p:seq>
            <p:audio>
              <p:cMediaNode vol="80000">
                <p:cTn id="25" fill="hold" display="0">
                  <p:stCondLst>
                    <p:cond delay="indefinite"/>
                  </p:stCondLst>
                  <p:endCondLst>
                    <p:cond evt="onStopAudio" delay="0">
                      <p:tgtEl>
                        <p:sldTgt/>
                      </p:tgtEl>
                    </p:cond>
                  </p:endCondLst>
                </p:cTn>
                <p:tgtEl>
                  <p:spTgt spid="2"/>
                </p:tgtEl>
              </p:cMediaNode>
            </p:audio>
          </p:childTnLst>
        </p:cTn>
      </p:par>
    </p:tnLst>
    <p:bldLst>
      <p:bldP spid="15" grpId="0" animBg="1"/>
      <p:bldP spid="25" grpId="0" animBg="1"/>
      <p:bldP spid="3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78DC9-6DF5-4ED9-89F9-CB07864B9D27}"/>
              </a:ext>
            </a:extLst>
          </p:cNvPr>
          <p:cNvSpPr>
            <a:spLocks noGrp="1"/>
          </p:cNvSpPr>
          <p:nvPr>
            <p:ph type="title"/>
          </p:nvPr>
        </p:nvSpPr>
        <p:spPr/>
        <p:txBody>
          <a:bodyPr/>
          <a:lstStyle/>
          <a:p>
            <a:r>
              <a:rPr lang="en-GB" dirty="0"/>
              <a:t>Now you try and calculate area by yourself.</a:t>
            </a:r>
          </a:p>
        </p:txBody>
      </p:sp>
    </p:spTree>
    <p:extLst>
      <p:ext uri="{BB962C8B-B14F-4D97-AF65-F5344CB8AC3E}">
        <p14:creationId xmlns:p14="http://schemas.microsoft.com/office/powerpoint/2010/main" val="1922827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ckground">
            <a:extLst>
              <a:ext uri="{FF2B5EF4-FFF2-40B4-BE49-F238E27FC236}">
                <a16:creationId xmlns:a16="http://schemas.microsoft.com/office/drawing/2014/main" id="{D161327C-E0C1-4B2C-B202-83AEF0F95591}"/>
              </a:ext>
            </a:extLst>
          </p:cNvPr>
          <p:cNvSpPr/>
          <p:nvPr/>
        </p:nvSpPr>
        <p:spPr>
          <a:xfrm>
            <a:off x="2443163" y="5091113"/>
            <a:ext cx="7315200" cy="1001712"/>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aphicFrame>
        <p:nvGraphicFramePr>
          <p:cNvPr id="3" name="Grid">
            <a:extLst>
              <a:ext uri="{FF2B5EF4-FFF2-40B4-BE49-F238E27FC236}">
                <a16:creationId xmlns:a16="http://schemas.microsoft.com/office/drawing/2014/main" id="{1A0E01DF-F3C9-4C9B-8A93-ECC6BBA6CA74}"/>
              </a:ext>
            </a:extLst>
          </p:cNvPr>
          <p:cNvGraphicFramePr>
            <a:graphicFrameLocks noGrp="1"/>
          </p:cNvGraphicFramePr>
          <p:nvPr/>
        </p:nvGraphicFramePr>
        <p:xfrm>
          <a:off x="2443163" y="1285875"/>
          <a:ext cx="7315200" cy="3657600"/>
        </p:xfrm>
        <a:graphic>
          <a:graphicData uri="http://schemas.openxmlformats.org/drawingml/2006/table">
            <a:tbl>
              <a:tblPr firstRow="1" bandRow="1">
                <a:tableStyleId>{5C22544A-7EE6-4342-B048-85BDC9FD1C3A}</a:tableStyleId>
              </a:tblPr>
              <a:tblGrid>
                <a:gridCol w="365760">
                  <a:extLst>
                    <a:ext uri="{9D8B030D-6E8A-4147-A177-3AD203B41FA5}">
                      <a16:colId xmlns:a16="http://schemas.microsoft.com/office/drawing/2014/main" val="20000"/>
                    </a:ext>
                  </a:extLst>
                </a:gridCol>
                <a:gridCol w="365760">
                  <a:extLst>
                    <a:ext uri="{9D8B030D-6E8A-4147-A177-3AD203B41FA5}">
                      <a16:colId xmlns:a16="http://schemas.microsoft.com/office/drawing/2014/main" val="20001"/>
                    </a:ext>
                  </a:extLst>
                </a:gridCol>
                <a:gridCol w="365760">
                  <a:extLst>
                    <a:ext uri="{9D8B030D-6E8A-4147-A177-3AD203B41FA5}">
                      <a16:colId xmlns:a16="http://schemas.microsoft.com/office/drawing/2014/main" val="20002"/>
                    </a:ext>
                  </a:extLst>
                </a:gridCol>
                <a:gridCol w="365760">
                  <a:extLst>
                    <a:ext uri="{9D8B030D-6E8A-4147-A177-3AD203B41FA5}">
                      <a16:colId xmlns:a16="http://schemas.microsoft.com/office/drawing/2014/main" val="20003"/>
                    </a:ext>
                  </a:extLst>
                </a:gridCol>
                <a:gridCol w="365760">
                  <a:extLst>
                    <a:ext uri="{9D8B030D-6E8A-4147-A177-3AD203B41FA5}">
                      <a16:colId xmlns:a16="http://schemas.microsoft.com/office/drawing/2014/main" val="20004"/>
                    </a:ext>
                  </a:extLst>
                </a:gridCol>
                <a:gridCol w="365760">
                  <a:extLst>
                    <a:ext uri="{9D8B030D-6E8A-4147-A177-3AD203B41FA5}">
                      <a16:colId xmlns:a16="http://schemas.microsoft.com/office/drawing/2014/main" val="20005"/>
                    </a:ext>
                  </a:extLst>
                </a:gridCol>
                <a:gridCol w="365760">
                  <a:extLst>
                    <a:ext uri="{9D8B030D-6E8A-4147-A177-3AD203B41FA5}">
                      <a16:colId xmlns:a16="http://schemas.microsoft.com/office/drawing/2014/main" val="20006"/>
                    </a:ext>
                  </a:extLst>
                </a:gridCol>
                <a:gridCol w="365760">
                  <a:extLst>
                    <a:ext uri="{9D8B030D-6E8A-4147-A177-3AD203B41FA5}">
                      <a16:colId xmlns:a16="http://schemas.microsoft.com/office/drawing/2014/main" val="20007"/>
                    </a:ext>
                  </a:extLst>
                </a:gridCol>
                <a:gridCol w="365760">
                  <a:extLst>
                    <a:ext uri="{9D8B030D-6E8A-4147-A177-3AD203B41FA5}">
                      <a16:colId xmlns:a16="http://schemas.microsoft.com/office/drawing/2014/main" val="20008"/>
                    </a:ext>
                  </a:extLst>
                </a:gridCol>
                <a:gridCol w="365760">
                  <a:extLst>
                    <a:ext uri="{9D8B030D-6E8A-4147-A177-3AD203B41FA5}">
                      <a16:colId xmlns:a16="http://schemas.microsoft.com/office/drawing/2014/main" val="20009"/>
                    </a:ext>
                  </a:extLst>
                </a:gridCol>
                <a:gridCol w="365760">
                  <a:extLst>
                    <a:ext uri="{9D8B030D-6E8A-4147-A177-3AD203B41FA5}">
                      <a16:colId xmlns:a16="http://schemas.microsoft.com/office/drawing/2014/main" val="20010"/>
                    </a:ext>
                  </a:extLst>
                </a:gridCol>
                <a:gridCol w="365760">
                  <a:extLst>
                    <a:ext uri="{9D8B030D-6E8A-4147-A177-3AD203B41FA5}">
                      <a16:colId xmlns:a16="http://schemas.microsoft.com/office/drawing/2014/main" val="20011"/>
                    </a:ext>
                  </a:extLst>
                </a:gridCol>
                <a:gridCol w="365760">
                  <a:extLst>
                    <a:ext uri="{9D8B030D-6E8A-4147-A177-3AD203B41FA5}">
                      <a16:colId xmlns:a16="http://schemas.microsoft.com/office/drawing/2014/main" val="20012"/>
                    </a:ext>
                  </a:extLst>
                </a:gridCol>
                <a:gridCol w="365760">
                  <a:extLst>
                    <a:ext uri="{9D8B030D-6E8A-4147-A177-3AD203B41FA5}">
                      <a16:colId xmlns:a16="http://schemas.microsoft.com/office/drawing/2014/main" val="20013"/>
                    </a:ext>
                  </a:extLst>
                </a:gridCol>
                <a:gridCol w="365760">
                  <a:extLst>
                    <a:ext uri="{9D8B030D-6E8A-4147-A177-3AD203B41FA5}">
                      <a16:colId xmlns:a16="http://schemas.microsoft.com/office/drawing/2014/main" val="20014"/>
                    </a:ext>
                  </a:extLst>
                </a:gridCol>
                <a:gridCol w="365760">
                  <a:extLst>
                    <a:ext uri="{9D8B030D-6E8A-4147-A177-3AD203B41FA5}">
                      <a16:colId xmlns:a16="http://schemas.microsoft.com/office/drawing/2014/main" val="20015"/>
                    </a:ext>
                  </a:extLst>
                </a:gridCol>
                <a:gridCol w="365760">
                  <a:extLst>
                    <a:ext uri="{9D8B030D-6E8A-4147-A177-3AD203B41FA5}">
                      <a16:colId xmlns:a16="http://schemas.microsoft.com/office/drawing/2014/main" val="20016"/>
                    </a:ext>
                  </a:extLst>
                </a:gridCol>
                <a:gridCol w="365760">
                  <a:extLst>
                    <a:ext uri="{9D8B030D-6E8A-4147-A177-3AD203B41FA5}">
                      <a16:colId xmlns:a16="http://schemas.microsoft.com/office/drawing/2014/main" val="20017"/>
                    </a:ext>
                  </a:extLst>
                </a:gridCol>
                <a:gridCol w="365760">
                  <a:extLst>
                    <a:ext uri="{9D8B030D-6E8A-4147-A177-3AD203B41FA5}">
                      <a16:colId xmlns:a16="http://schemas.microsoft.com/office/drawing/2014/main" val="20018"/>
                    </a:ext>
                  </a:extLst>
                </a:gridCol>
                <a:gridCol w="365760">
                  <a:extLst>
                    <a:ext uri="{9D8B030D-6E8A-4147-A177-3AD203B41FA5}">
                      <a16:colId xmlns:a16="http://schemas.microsoft.com/office/drawing/2014/main" val="20019"/>
                    </a:ext>
                  </a:extLst>
                </a:gridCol>
              </a:tblGrid>
              <a:tr h="363600">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63600">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bl>
          </a:graphicData>
        </a:graphic>
      </p:graphicFrame>
      <p:sp>
        <p:nvSpPr>
          <p:cNvPr id="12524" name="Next">
            <a:hlinkClick r:id="rId2" action="ppaction://hlinksldjump"/>
            <a:extLst>
              <a:ext uri="{FF2B5EF4-FFF2-40B4-BE49-F238E27FC236}">
                <a16:creationId xmlns:a16="http://schemas.microsoft.com/office/drawing/2014/main" id="{3B120B14-1A3B-4035-B236-1F6985913C48}"/>
              </a:ext>
            </a:extLst>
          </p:cNvPr>
          <p:cNvSpPr txBox="1">
            <a:spLocks noChangeArrowheads="1"/>
          </p:cNvSpPr>
          <p:nvPr/>
        </p:nvSpPr>
        <p:spPr bwMode="auto">
          <a:xfrm>
            <a:off x="8420101" y="5187951"/>
            <a:ext cx="1249363" cy="379413"/>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Next </a:t>
            </a:r>
          </a:p>
        </p:txBody>
      </p:sp>
      <p:sp>
        <p:nvSpPr>
          <p:cNvPr id="12525" name="Menu">
            <a:hlinkClick r:id="rId3" action="ppaction://hlinksldjump"/>
            <a:extLst>
              <a:ext uri="{FF2B5EF4-FFF2-40B4-BE49-F238E27FC236}">
                <a16:creationId xmlns:a16="http://schemas.microsoft.com/office/drawing/2014/main" id="{EF65896F-5277-4C77-A0ED-95809481A52F}"/>
              </a:ext>
            </a:extLst>
          </p:cNvPr>
          <p:cNvSpPr txBox="1">
            <a:spLocks noChangeArrowheads="1"/>
          </p:cNvSpPr>
          <p:nvPr/>
        </p:nvSpPr>
        <p:spPr bwMode="auto">
          <a:xfrm>
            <a:off x="8420101" y="5611813"/>
            <a:ext cx="1249363" cy="381000"/>
          </a:xfrm>
          <a:prstGeom prst="rect">
            <a:avLst/>
          </a:prstGeom>
          <a:solidFill>
            <a:srgbClr val="FDCF81"/>
          </a:solidFill>
          <a:ln w="9525">
            <a:solidFill>
              <a:srgbClr val="FFECA7"/>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Menu</a:t>
            </a:r>
          </a:p>
        </p:txBody>
      </p:sp>
      <p:sp>
        <p:nvSpPr>
          <p:cNvPr id="12" name="Show answer">
            <a:extLst>
              <a:ext uri="{FF2B5EF4-FFF2-40B4-BE49-F238E27FC236}">
                <a16:creationId xmlns:a16="http://schemas.microsoft.com/office/drawing/2014/main" id="{CAC6D64F-385F-4682-BF89-D9A3F6F40942}"/>
              </a:ext>
            </a:extLst>
          </p:cNvPr>
          <p:cNvSpPr txBox="1">
            <a:spLocks noChangeArrowheads="1"/>
          </p:cNvSpPr>
          <p:nvPr/>
        </p:nvSpPr>
        <p:spPr bwMode="auto">
          <a:xfrm>
            <a:off x="2522538" y="5187951"/>
            <a:ext cx="1249362" cy="804863"/>
          </a:xfrm>
          <a:prstGeom prst="rect">
            <a:avLst/>
          </a:prstGeom>
          <a:solidFill>
            <a:srgbClr val="FDCF81"/>
          </a:solidFill>
          <a:ln w="9525">
            <a:solidFill>
              <a:srgbClr val="FFECA7"/>
            </a:solidFill>
            <a:miter lim="800000"/>
            <a:headEnd/>
            <a:tailEnd/>
          </a:ln>
        </p:spPr>
        <p:txBody>
          <a:bodyPr anchor="ct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Show</a:t>
            </a:r>
          </a:p>
          <a:p>
            <a:pPr algn="ctr" eaLnBrk="1" hangingPunct="1">
              <a:lnSpc>
                <a:spcPct val="100000"/>
              </a:lnSpc>
              <a:spcBef>
                <a:spcPct val="0"/>
              </a:spcBef>
              <a:buFontTx/>
              <a:buNone/>
            </a:pPr>
            <a:r>
              <a:rPr lang="en-GB" altLang="en-US">
                <a:solidFill>
                  <a:schemeClr val="tx1"/>
                </a:solidFill>
              </a:rPr>
              <a:t>answer</a:t>
            </a:r>
          </a:p>
        </p:txBody>
      </p:sp>
      <p:sp>
        <p:nvSpPr>
          <p:cNvPr id="9" name="Rectangle 8">
            <a:extLst>
              <a:ext uri="{FF2B5EF4-FFF2-40B4-BE49-F238E27FC236}">
                <a16:creationId xmlns:a16="http://schemas.microsoft.com/office/drawing/2014/main" id="{C655A747-4ACB-4121-BDF0-350D922CAA19}"/>
              </a:ext>
            </a:extLst>
          </p:cNvPr>
          <p:cNvSpPr/>
          <p:nvPr/>
        </p:nvSpPr>
        <p:spPr>
          <a:xfrm>
            <a:off x="3852864" y="5187951"/>
            <a:ext cx="4486275" cy="804863"/>
          </a:xfrm>
          <a:prstGeom prst="rect">
            <a:avLst/>
          </a:prstGeom>
          <a:solidFill>
            <a:schemeClr val="bg1"/>
          </a:solidFill>
          <a:ln>
            <a:solidFill>
              <a:srgbClr val="FFECA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Shape">
            <a:extLst>
              <a:ext uri="{FF2B5EF4-FFF2-40B4-BE49-F238E27FC236}">
                <a16:creationId xmlns:a16="http://schemas.microsoft.com/office/drawing/2014/main" id="{640E2B90-C8B2-4749-BA0A-762BBA66D145}"/>
              </a:ext>
            </a:extLst>
          </p:cNvPr>
          <p:cNvSpPr/>
          <p:nvPr/>
        </p:nvSpPr>
        <p:spPr>
          <a:xfrm>
            <a:off x="4273551" y="2749551"/>
            <a:ext cx="3286125" cy="371475"/>
          </a:xfrm>
          <a:prstGeom prst="rect">
            <a:avLst/>
          </a:prstGeom>
          <a:solidFill>
            <a:srgbClr val="F0821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529" name="Text Box 2">
            <a:extLst>
              <a:ext uri="{FF2B5EF4-FFF2-40B4-BE49-F238E27FC236}">
                <a16:creationId xmlns:a16="http://schemas.microsoft.com/office/drawing/2014/main" id="{BB0622B8-A14C-4B16-A8CF-9B5926C5972F}"/>
              </a:ext>
            </a:extLst>
          </p:cNvPr>
          <p:cNvSpPr txBox="1">
            <a:spLocks noChangeArrowheads="1"/>
          </p:cNvSpPr>
          <p:nvPr/>
        </p:nvSpPr>
        <p:spPr bwMode="auto">
          <a:xfrm>
            <a:off x="4387851" y="5397500"/>
            <a:ext cx="2868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a:solidFill>
                  <a:schemeClr val="tx1"/>
                </a:solidFill>
              </a:rPr>
              <a:t>9cm × 1cm =</a:t>
            </a:r>
          </a:p>
        </p:txBody>
      </p:sp>
      <p:sp>
        <p:nvSpPr>
          <p:cNvPr id="15" name="Reveal 1">
            <a:extLst>
              <a:ext uri="{FF2B5EF4-FFF2-40B4-BE49-F238E27FC236}">
                <a16:creationId xmlns:a16="http://schemas.microsoft.com/office/drawing/2014/main" id="{D0F63E5F-45D4-41F9-B801-6892A8349327}"/>
              </a:ext>
            </a:extLst>
          </p:cNvPr>
          <p:cNvSpPr txBox="1">
            <a:spLocks noChangeArrowheads="1"/>
          </p:cNvSpPr>
          <p:nvPr/>
        </p:nvSpPr>
        <p:spPr bwMode="auto">
          <a:xfrm>
            <a:off x="5122863" y="5387976"/>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5" name="Reveal 2">
            <a:extLst>
              <a:ext uri="{FF2B5EF4-FFF2-40B4-BE49-F238E27FC236}">
                <a16:creationId xmlns:a16="http://schemas.microsoft.com/office/drawing/2014/main" id="{6BDEFC2B-929A-427E-A858-35FCBD06B028}"/>
              </a:ext>
            </a:extLst>
          </p:cNvPr>
          <p:cNvSpPr txBox="1">
            <a:spLocks noChangeArrowheads="1"/>
          </p:cNvSpPr>
          <p:nvPr/>
        </p:nvSpPr>
        <p:spPr bwMode="auto">
          <a:xfrm>
            <a:off x="5824538" y="5397501"/>
            <a:ext cx="506412" cy="314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a:solidFill>
                  <a:srgbClr val="F08213"/>
                </a:solidFill>
              </a:rPr>
              <a:t>?cm</a:t>
            </a:r>
          </a:p>
        </p:txBody>
      </p:sp>
      <p:sp>
        <p:nvSpPr>
          <p:cNvPr id="28" name="Button 1">
            <a:extLst>
              <a:ext uri="{FF2B5EF4-FFF2-40B4-BE49-F238E27FC236}">
                <a16:creationId xmlns:a16="http://schemas.microsoft.com/office/drawing/2014/main" id="{A064684D-7276-4E00-A270-9DD11608B9C0}"/>
              </a:ext>
            </a:extLst>
          </p:cNvPr>
          <p:cNvSpPr>
            <a:spLocks noChangeArrowheads="1"/>
          </p:cNvSpPr>
          <p:nvPr/>
        </p:nvSpPr>
        <p:spPr bwMode="auto">
          <a:xfrm>
            <a:off x="5697539" y="2128839"/>
            <a:ext cx="796925" cy="547687"/>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a:solidFill>
                  <a:schemeClr val="tx1"/>
                </a:solidFill>
              </a:rPr>
              <a:t>9cm</a:t>
            </a:r>
          </a:p>
        </p:txBody>
      </p:sp>
      <p:sp>
        <p:nvSpPr>
          <p:cNvPr id="31" name="Button 2">
            <a:extLst>
              <a:ext uri="{FF2B5EF4-FFF2-40B4-BE49-F238E27FC236}">
                <a16:creationId xmlns:a16="http://schemas.microsoft.com/office/drawing/2014/main" id="{80112B20-9CAF-4683-9772-887BD1717BFA}"/>
              </a:ext>
            </a:extLst>
          </p:cNvPr>
          <p:cNvSpPr>
            <a:spLocks noChangeArrowheads="1"/>
          </p:cNvSpPr>
          <p:nvPr/>
        </p:nvSpPr>
        <p:spPr bwMode="auto">
          <a:xfrm>
            <a:off x="7632701" y="2660650"/>
            <a:ext cx="796925" cy="547688"/>
          </a:xfrm>
          <a:prstGeom prst="roundRect">
            <a:avLst>
              <a:gd name="adj" fmla="val 16667"/>
            </a:avLst>
          </a:prstGeom>
          <a:solidFill>
            <a:srgbClr val="01A7E7"/>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algn="ctr" eaLnBrk="1" hangingPunct="1">
              <a:lnSpc>
                <a:spcPct val="100000"/>
              </a:lnSpc>
              <a:spcBef>
                <a:spcPct val="0"/>
              </a:spcBef>
              <a:buFontTx/>
              <a:buNone/>
            </a:pPr>
            <a:r>
              <a:rPr lang="en-GB" altLang="en-US" b="1">
                <a:solidFill>
                  <a:schemeClr val="tx1"/>
                </a:solidFill>
              </a:rPr>
              <a:t>1cm</a:t>
            </a:r>
          </a:p>
        </p:txBody>
      </p:sp>
      <p:sp>
        <p:nvSpPr>
          <p:cNvPr id="33" name="Answer">
            <a:extLst>
              <a:ext uri="{FF2B5EF4-FFF2-40B4-BE49-F238E27FC236}">
                <a16:creationId xmlns:a16="http://schemas.microsoft.com/office/drawing/2014/main" id="{D73B3EEC-B3F4-4AFC-8294-4A721EDF78D1}"/>
              </a:ext>
            </a:extLst>
          </p:cNvPr>
          <p:cNvSpPr txBox="1">
            <a:spLocks noChangeArrowheads="1"/>
          </p:cNvSpPr>
          <p:nvPr/>
        </p:nvSpPr>
        <p:spPr bwMode="auto">
          <a:xfrm>
            <a:off x="6592888" y="5387975"/>
            <a:ext cx="735012" cy="3127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6000" tIns="36000" rIns="36000" bIns="0">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 typeface="Arial" panose="020B0604020202020204" pitchFamily="34" charset="0"/>
              <a:buNone/>
            </a:pPr>
            <a:r>
              <a:rPr lang="en-GB" altLang="en-US">
                <a:solidFill>
                  <a:schemeClr val="tx1"/>
                </a:solidFill>
              </a:rPr>
              <a:t>9cm²</a:t>
            </a:r>
          </a:p>
        </p:txBody>
      </p:sp>
      <p:sp>
        <p:nvSpPr>
          <p:cNvPr id="12535" name="TextBox 1">
            <a:extLst>
              <a:ext uri="{FF2B5EF4-FFF2-40B4-BE49-F238E27FC236}">
                <a16:creationId xmlns:a16="http://schemas.microsoft.com/office/drawing/2014/main" id="{2398F49D-F1AE-44F2-93F8-98718D9B7D65}"/>
              </a:ext>
            </a:extLst>
          </p:cNvPr>
          <p:cNvSpPr txBox="1">
            <a:spLocks noChangeArrowheads="1"/>
          </p:cNvSpPr>
          <p:nvPr/>
        </p:nvSpPr>
        <p:spPr bwMode="auto">
          <a:xfrm>
            <a:off x="2279650" y="633414"/>
            <a:ext cx="76327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400"/>
              <a:t>Area measures the surface inside a shape. Click on the width and the length to add them to the calculation. Then multiply the width and length to find the area of the shape.</a:t>
            </a:r>
            <a:endParaRPr lang="en-GB" altLang="en-US" sz="1400">
              <a:solidFill>
                <a:schemeClr val="tx1"/>
              </a:solidFill>
            </a:endParaRP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8" restart="whenNotActive" fill="hold" evtFilter="cancelBubble" nodeType="interactiveSeq">
                <p:stCondLst>
                  <p:cond evt="onClick" delay="0">
                    <p:tgtEl>
                      <p:spTgt spid="31"/>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xit" presetSubtype="0" fill="hold" grpId="0" nodeType="clickEffect">
                                  <p:stCondLst>
                                    <p:cond delay="0"/>
                                  </p:stCondLst>
                                  <p:childTnLst>
                                    <p:animEffect transition="out" filter="fade">
                                      <p:cBhvr>
                                        <p:cTn id="12" dur="500"/>
                                        <p:tgtEl>
                                          <p:spTgt spid="25"/>
                                        </p:tgtEl>
                                      </p:cBhvr>
                                    </p:animEffect>
                                    <p:set>
                                      <p:cBhvr>
                                        <p:cTn id="13"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4" restart="whenNotActive" fill="hold" evtFilter="cancelBubble" nodeType="interactiveSeq">
                <p:stCondLst>
                  <p:cond evt="onClick" delay="0">
                    <p:tgtEl>
                      <p:spTgt spid="12"/>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childTnLst>
              </p:cTn>
              <p:nextCondLst>
                <p:cond evt="onClick" delay="0">
                  <p:tgtEl>
                    <p:spTgt spid="12"/>
                  </p:tgtEl>
                </p:cond>
              </p:nextCondLst>
            </p:seq>
          </p:childTnLst>
        </p:cTn>
      </p:par>
    </p:tnLst>
    <p:bldLst>
      <p:bldP spid="15" grpId="0" animBg="1"/>
      <p:bldP spid="25" grpId="0" animBg="1"/>
      <p:bldP spid="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0F091-9005-424F-BDF7-CADB9D876AE7}"/>
              </a:ext>
            </a:extLst>
          </p:cNvPr>
          <p:cNvSpPr>
            <a:spLocks noGrp="1"/>
          </p:cNvSpPr>
          <p:nvPr>
            <p:ph type="title"/>
          </p:nvPr>
        </p:nvSpPr>
        <p:spPr>
          <a:xfrm>
            <a:off x="792328" y="1718900"/>
            <a:ext cx="10960100" cy="994306"/>
          </a:xfrm>
        </p:spPr>
        <p:txBody>
          <a:bodyPr/>
          <a:lstStyle/>
          <a:p>
            <a:r>
              <a:rPr lang="en-GB" dirty="0"/>
              <a:t>What is the surface area of a single blade on your spinner?</a:t>
            </a:r>
            <a:br>
              <a:rPr lang="en-GB" dirty="0"/>
            </a:br>
            <a:br>
              <a:rPr lang="en-GB" dirty="0"/>
            </a:br>
            <a:endParaRPr lang="en-GB" dirty="0"/>
          </a:p>
        </p:txBody>
      </p:sp>
      <p:pic>
        <p:nvPicPr>
          <p:cNvPr id="5" name="Recorded Sound">
            <a:hlinkClick r:id="" action="ppaction://media"/>
            <a:extLst>
              <a:ext uri="{FF2B5EF4-FFF2-40B4-BE49-F238E27FC236}">
                <a16:creationId xmlns:a16="http://schemas.microsoft.com/office/drawing/2014/main" id="{D9333923-6DA2-4AFD-BFE8-9392625E841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89067" y="2571044"/>
            <a:ext cx="609600" cy="609600"/>
          </a:xfrm>
          <a:prstGeom prst="rect">
            <a:avLst/>
          </a:prstGeom>
        </p:spPr>
      </p:pic>
    </p:spTree>
    <p:extLst>
      <p:ext uri="{BB962C8B-B14F-4D97-AF65-F5344CB8AC3E}">
        <p14:creationId xmlns:p14="http://schemas.microsoft.com/office/powerpoint/2010/main" val="113206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CF9217-C88B-471F-9883-B0FA7EC919DB}"/>
              </a:ext>
            </a:extLst>
          </p:cNvPr>
          <p:cNvSpPr txBox="1"/>
          <p:nvPr/>
        </p:nvSpPr>
        <p:spPr>
          <a:xfrm>
            <a:off x="276448" y="2270184"/>
            <a:ext cx="10296301" cy="369332"/>
          </a:xfrm>
          <a:prstGeom prst="rect">
            <a:avLst/>
          </a:prstGeom>
          <a:noFill/>
        </p:spPr>
        <p:txBody>
          <a:bodyPr wrap="square">
            <a:spAutoFit/>
          </a:bodyPr>
          <a:lstStyle/>
          <a:p>
            <a:pPr marL="114935">
              <a:spcBef>
                <a:spcPts val="600"/>
              </a:spcBef>
              <a:spcAft>
                <a:spcPts val="0"/>
              </a:spcAft>
            </a:pPr>
            <a:r>
              <a:rPr lang="en-GB" sz="18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Illustrative fair-test – How does the surface are of the blades affect the time it takes the spinner to fall?</a:t>
            </a:r>
            <a:endParaRPr lang="en-GB" sz="1200" dirty="0">
              <a:effectLst/>
              <a:latin typeface="Arial" panose="020B0604020202020204" pitchFamily="34" charset="0"/>
              <a:ea typeface="Times New Roman" panose="02020603050405020304" pitchFamily="18" charset="0"/>
            </a:endParaRPr>
          </a:p>
        </p:txBody>
      </p:sp>
      <p:sp>
        <p:nvSpPr>
          <p:cNvPr id="4" name="TextBox 3">
            <a:extLst>
              <a:ext uri="{FF2B5EF4-FFF2-40B4-BE49-F238E27FC236}">
                <a16:creationId xmlns:a16="http://schemas.microsoft.com/office/drawing/2014/main" id="{A8BD4A9F-EE58-4BDD-98A8-2C4E2AD09D99}"/>
              </a:ext>
            </a:extLst>
          </p:cNvPr>
          <p:cNvSpPr txBox="1"/>
          <p:nvPr/>
        </p:nvSpPr>
        <p:spPr>
          <a:xfrm>
            <a:off x="276449" y="146526"/>
            <a:ext cx="9358489" cy="1938992"/>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Wednesday 6</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pic>
        <p:nvPicPr>
          <p:cNvPr id="2050" name="Picture 2">
            <a:extLst>
              <a:ext uri="{FF2B5EF4-FFF2-40B4-BE49-F238E27FC236}">
                <a16:creationId xmlns:a16="http://schemas.microsoft.com/office/drawing/2014/main" id="{3DFE3722-2A51-48C5-81EE-DCDC220E9C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125" y="2946042"/>
            <a:ext cx="192405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Table 5">
            <a:extLst>
              <a:ext uri="{FF2B5EF4-FFF2-40B4-BE49-F238E27FC236}">
                <a16:creationId xmlns:a16="http://schemas.microsoft.com/office/drawing/2014/main" id="{45CC258C-3478-418B-BD23-DE77D99C4AB0}"/>
              </a:ext>
            </a:extLst>
          </p:cNvPr>
          <p:cNvGraphicFramePr>
            <a:graphicFrameLocks noGrp="1"/>
          </p:cNvGraphicFramePr>
          <p:nvPr>
            <p:extLst>
              <p:ext uri="{D42A27DB-BD31-4B8C-83A1-F6EECF244321}">
                <p14:modId xmlns:p14="http://schemas.microsoft.com/office/powerpoint/2010/main" val="4181658686"/>
              </p:ext>
            </p:extLst>
          </p:nvPr>
        </p:nvGraphicFramePr>
        <p:xfrm>
          <a:off x="2549358" y="2774474"/>
          <a:ext cx="8128000" cy="39370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788118851"/>
                    </a:ext>
                  </a:extLst>
                </a:gridCol>
                <a:gridCol w="2032000">
                  <a:extLst>
                    <a:ext uri="{9D8B030D-6E8A-4147-A177-3AD203B41FA5}">
                      <a16:colId xmlns:a16="http://schemas.microsoft.com/office/drawing/2014/main" val="24792871"/>
                    </a:ext>
                  </a:extLst>
                </a:gridCol>
                <a:gridCol w="2032000">
                  <a:extLst>
                    <a:ext uri="{9D8B030D-6E8A-4147-A177-3AD203B41FA5}">
                      <a16:colId xmlns:a16="http://schemas.microsoft.com/office/drawing/2014/main" val="942026095"/>
                    </a:ext>
                  </a:extLst>
                </a:gridCol>
                <a:gridCol w="2032000">
                  <a:extLst>
                    <a:ext uri="{9D8B030D-6E8A-4147-A177-3AD203B41FA5}">
                      <a16:colId xmlns:a16="http://schemas.microsoft.com/office/drawing/2014/main" val="1922185312"/>
                    </a:ext>
                  </a:extLst>
                </a:gridCol>
              </a:tblGrid>
              <a:tr h="370840">
                <a:tc>
                  <a:txBody>
                    <a:bodyPr/>
                    <a:lstStyle/>
                    <a:p>
                      <a:endParaRPr lang="en-GB" dirty="0"/>
                    </a:p>
                  </a:txBody>
                  <a:tcPr/>
                </a:tc>
                <a:tc>
                  <a:txBody>
                    <a:bodyPr/>
                    <a:lstStyle/>
                    <a:p>
                      <a:r>
                        <a:rPr lang="en-GB" dirty="0"/>
                        <a:t> Width</a:t>
                      </a:r>
                    </a:p>
                  </a:txBody>
                  <a:tcPr/>
                </a:tc>
                <a:tc>
                  <a:txBody>
                    <a:bodyPr/>
                    <a:lstStyle/>
                    <a:p>
                      <a:r>
                        <a:rPr lang="en-GB" dirty="0"/>
                        <a:t>Length</a:t>
                      </a:r>
                    </a:p>
                  </a:txBody>
                  <a:tcPr/>
                </a:tc>
                <a:tc>
                  <a:txBody>
                    <a:bodyPr/>
                    <a:lstStyle/>
                    <a:p>
                      <a:r>
                        <a:rPr lang="en-GB" dirty="0"/>
                        <a:t>Area</a:t>
                      </a:r>
                    </a:p>
                  </a:txBody>
                  <a:tcPr/>
                </a:tc>
                <a:extLst>
                  <a:ext uri="{0D108BD9-81ED-4DB2-BD59-A6C34878D82A}">
                    <a16:rowId xmlns:a16="http://schemas.microsoft.com/office/drawing/2014/main" val="26980522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1 blade surface area</a:t>
                      </a:r>
                    </a:p>
                    <a:p>
                      <a:endParaRPr lang="en-GB" dirty="0"/>
                    </a:p>
                  </a:txBody>
                  <a:tcPr/>
                </a:tc>
                <a:tc>
                  <a:txBody>
                    <a:bodyPr/>
                    <a:lstStyle/>
                    <a:p>
                      <a:r>
                        <a:rPr lang="en-GB" dirty="0"/>
                        <a:t>                            </a:t>
                      </a:r>
                    </a:p>
                    <a:p>
                      <a:r>
                        <a:rPr lang="en-GB" dirty="0"/>
                        <a:t>                             cm</a:t>
                      </a:r>
                    </a:p>
                  </a:txBody>
                  <a:tcPr/>
                </a:tc>
                <a:tc>
                  <a:txBody>
                    <a:bodyPr/>
                    <a:lstStyle/>
                    <a:p>
                      <a:r>
                        <a:rPr lang="en-GB" dirty="0"/>
                        <a:t>                            </a:t>
                      </a:r>
                    </a:p>
                    <a:p>
                      <a:r>
                        <a:rPr lang="en-GB" dirty="0"/>
                        <a:t>                           cm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cm²</a:t>
                      </a:r>
                    </a:p>
                    <a:p>
                      <a:endParaRPr lang="en-GB" dirty="0"/>
                    </a:p>
                  </a:txBody>
                  <a:tcPr/>
                </a:tc>
                <a:extLst>
                  <a:ext uri="{0D108BD9-81ED-4DB2-BD59-A6C34878D82A}">
                    <a16:rowId xmlns:a16="http://schemas.microsoft.com/office/drawing/2014/main" val="3517016032"/>
                  </a:ext>
                </a:extLst>
              </a:tr>
              <a:tr h="370840">
                <a:tc>
                  <a:txBody>
                    <a:bodyPr/>
                    <a:lstStyle/>
                    <a:p>
                      <a:r>
                        <a:rPr lang="en-GB" dirty="0"/>
                        <a:t>Spinner 2  blade surface area</a:t>
                      </a:r>
                    </a:p>
                  </a:txBody>
                  <a:tcPr/>
                </a:tc>
                <a:tc>
                  <a:txBody>
                    <a:bodyPr/>
                    <a:lstStyle/>
                    <a:p>
                      <a:r>
                        <a:rPr lang="en-GB" dirty="0"/>
                        <a:t>                                                         </a:t>
                      </a:r>
                    </a:p>
                    <a:p>
                      <a:r>
                        <a:rPr lang="en-GB" dirty="0"/>
                        <a:t>                            cm</a:t>
                      </a:r>
                    </a:p>
                    <a:p>
                      <a:endParaRPr lang="en-GB" dirty="0"/>
                    </a:p>
                  </a:txBody>
                  <a:tcPr/>
                </a:tc>
                <a:tc>
                  <a:txBody>
                    <a:bodyPr/>
                    <a:lstStyle/>
                    <a:p>
                      <a:r>
                        <a:rPr lang="en-GB" dirty="0"/>
                        <a:t>                                                         </a:t>
                      </a:r>
                    </a:p>
                    <a:p>
                      <a:r>
                        <a:rPr lang="en-GB" dirty="0"/>
                        <a:t>                            cm</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solidFill>
                            <a:schemeClr val="tx1"/>
                          </a:solidFill>
                        </a:rPr>
                        <a:t>                          cm²</a:t>
                      </a:r>
                    </a:p>
                    <a:p>
                      <a:endParaRPr lang="en-GB" dirty="0"/>
                    </a:p>
                  </a:txBody>
                  <a:tcPr/>
                </a:tc>
                <a:extLst>
                  <a:ext uri="{0D108BD9-81ED-4DB2-BD59-A6C34878D82A}">
                    <a16:rowId xmlns:a16="http://schemas.microsoft.com/office/drawing/2014/main" val="233269509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Spinner 3 blade surface area</a:t>
                      </a:r>
                    </a:p>
                    <a:p>
                      <a:endParaRPr lang="en-GB" dirty="0"/>
                    </a:p>
                  </a:txBody>
                  <a:tcPr/>
                </a:tc>
                <a:tc>
                  <a:txBody>
                    <a:bodyPr/>
                    <a:lstStyle/>
                    <a:p>
                      <a:r>
                        <a:rPr lang="en-GB" dirty="0"/>
                        <a:t>                             </a:t>
                      </a:r>
                    </a:p>
                    <a:p>
                      <a:r>
                        <a:rPr lang="en-GB" dirty="0"/>
                        <a:t>                            cm</a:t>
                      </a:r>
                    </a:p>
                    <a:p>
                      <a:endParaRPr lang="en-GB" dirty="0"/>
                    </a:p>
                  </a:txBody>
                  <a:tcPr/>
                </a:tc>
                <a:tc>
                  <a:txBody>
                    <a:bodyPr/>
                    <a:lstStyle/>
                    <a:p>
                      <a:r>
                        <a:rPr lang="en-GB" dirty="0"/>
                        <a:t>                             </a:t>
                      </a:r>
                    </a:p>
                    <a:p>
                      <a:r>
                        <a:rPr lang="en-GB" dirty="0"/>
                        <a:t>                            cm</a:t>
                      </a:r>
                    </a:p>
                    <a:p>
                      <a:endParaRPr lang="en-GB" dirty="0"/>
                    </a:p>
                  </a:txBody>
                  <a:tcPr/>
                </a:tc>
                <a:tc>
                  <a:txBody>
                    <a:bodyPr/>
                    <a:lstStyle/>
                    <a:p>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a:t>
                      </a:r>
                      <a:r>
                        <a:rPr lang="en-GB" altLang="en-US" dirty="0">
                          <a:solidFill>
                            <a:schemeClr val="tx1"/>
                          </a:solidFill>
                        </a:rPr>
                        <a:t>cm²</a:t>
                      </a:r>
                    </a:p>
                    <a:p>
                      <a:endParaRPr lang="en-GB" dirty="0"/>
                    </a:p>
                  </a:txBody>
                  <a:tcPr/>
                </a:tc>
                <a:extLst>
                  <a:ext uri="{0D108BD9-81ED-4DB2-BD59-A6C34878D82A}">
                    <a16:rowId xmlns:a16="http://schemas.microsoft.com/office/drawing/2014/main" val="4155054839"/>
                  </a:ext>
                </a:extLst>
              </a:tr>
            </a:tbl>
          </a:graphicData>
        </a:graphic>
      </p:graphicFrame>
      <p:pic>
        <p:nvPicPr>
          <p:cNvPr id="9" name="Recorded Sound">
            <a:hlinkClick r:id="" action="ppaction://media"/>
            <a:extLst>
              <a:ext uri="{FF2B5EF4-FFF2-40B4-BE49-F238E27FC236}">
                <a16:creationId xmlns:a16="http://schemas.microsoft.com/office/drawing/2014/main" id="{E330EF9B-5D26-4D1D-B2B6-A81B6646C44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77358" y="811222"/>
            <a:ext cx="609600" cy="609600"/>
          </a:xfrm>
          <a:prstGeom prst="rect">
            <a:avLst/>
          </a:prstGeom>
        </p:spPr>
      </p:pic>
    </p:spTree>
    <p:extLst>
      <p:ext uri="{BB962C8B-B14F-4D97-AF65-F5344CB8AC3E}">
        <p14:creationId xmlns:p14="http://schemas.microsoft.com/office/powerpoint/2010/main" val="40746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9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20BA0-9506-421B-BEF3-131A15D96F92}"/>
              </a:ext>
            </a:extLst>
          </p:cNvPr>
          <p:cNvSpPr>
            <a:spLocks noGrp="1"/>
          </p:cNvSpPr>
          <p:nvPr>
            <p:ph type="title"/>
          </p:nvPr>
        </p:nvSpPr>
        <p:spPr>
          <a:xfrm>
            <a:off x="838200" y="3429000"/>
            <a:ext cx="10515600" cy="1325563"/>
          </a:xfrm>
        </p:spPr>
        <p:txBody>
          <a:bodyPr>
            <a:normAutofit fontScale="90000"/>
          </a:bodyPr>
          <a:lstStyle/>
          <a:p>
            <a:r>
              <a:rPr lang="en-GB" sz="2700" dirty="0"/>
              <a:t>Write a prediction</a:t>
            </a:r>
            <a:br>
              <a:rPr lang="en-GB" sz="2700" dirty="0"/>
            </a:br>
            <a:br>
              <a:rPr lang="en-GB" sz="2700" dirty="0"/>
            </a:br>
            <a:r>
              <a:rPr lang="en-GB" sz="2700" dirty="0"/>
              <a:t>Think about using these words</a:t>
            </a:r>
            <a:br>
              <a:rPr lang="en-GB" sz="2700" dirty="0"/>
            </a:br>
            <a:br>
              <a:rPr lang="en-GB" sz="2700" dirty="0"/>
            </a:br>
            <a:r>
              <a:rPr lang="en-GB" sz="2700" dirty="0"/>
              <a:t>Force of gravity</a:t>
            </a:r>
            <a:br>
              <a:rPr lang="en-GB" sz="2700" dirty="0"/>
            </a:br>
            <a:br>
              <a:rPr lang="en-GB" sz="2700" dirty="0"/>
            </a:br>
            <a:r>
              <a:rPr lang="en-GB" sz="2700" dirty="0"/>
              <a:t>Pull down</a:t>
            </a:r>
            <a:br>
              <a:rPr lang="en-GB" sz="2700" dirty="0"/>
            </a:br>
            <a:br>
              <a:rPr lang="en-GB" sz="2700" dirty="0"/>
            </a:br>
            <a:r>
              <a:rPr lang="en-GB" sz="2700" dirty="0"/>
              <a:t>Speed</a:t>
            </a:r>
            <a:br>
              <a:rPr lang="en-GB" sz="2700" dirty="0"/>
            </a:br>
            <a:br>
              <a:rPr lang="en-GB" sz="2700" dirty="0"/>
            </a:br>
            <a:r>
              <a:rPr lang="en-GB" sz="2700" dirty="0"/>
              <a:t>Air resistance</a:t>
            </a:r>
            <a:br>
              <a:rPr lang="en-GB" sz="2700" dirty="0"/>
            </a:br>
            <a:br>
              <a:rPr lang="en-GB" sz="2700" dirty="0"/>
            </a:br>
            <a:r>
              <a:rPr lang="en-GB" sz="2700" dirty="0"/>
              <a:t>Surface area</a:t>
            </a:r>
            <a:br>
              <a:rPr lang="en-GB" sz="2700" dirty="0"/>
            </a:br>
            <a:br>
              <a:rPr lang="en-GB" sz="2700" dirty="0"/>
            </a:br>
            <a:r>
              <a:rPr lang="en-GB" sz="2700" dirty="0"/>
              <a:t>Less</a:t>
            </a:r>
            <a:br>
              <a:rPr lang="en-GB" sz="2700" dirty="0"/>
            </a:br>
            <a:br>
              <a:rPr lang="en-GB" sz="2700" dirty="0"/>
            </a:br>
            <a:r>
              <a:rPr lang="en-GB" sz="2700" dirty="0"/>
              <a:t>Greater</a:t>
            </a:r>
            <a:br>
              <a:rPr lang="en-GB" dirty="0"/>
            </a:br>
            <a:br>
              <a:rPr lang="en-GB" dirty="0"/>
            </a:br>
            <a:endParaRPr lang="en-GB" dirty="0"/>
          </a:p>
        </p:txBody>
      </p:sp>
      <p:pic>
        <p:nvPicPr>
          <p:cNvPr id="3" name="Recorded Sound">
            <a:hlinkClick r:id="" action="ppaction://media"/>
            <a:extLst>
              <a:ext uri="{FF2B5EF4-FFF2-40B4-BE49-F238E27FC236}">
                <a16:creationId xmlns:a16="http://schemas.microsoft.com/office/drawing/2014/main" id="{8F46A5A2-34CD-4AE4-A720-A0EE8A0152F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20000" y="866422"/>
            <a:ext cx="609600" cy="609600"/>
          </a:xfrm>
          <a:prstGeom prst="rect">
            <a:avLst/>
          </a:prstGeom>
        </p:spPr>
      </p:pic>
    </p:spTree>
    <p:extLst>
      <p:ext uri="{BB962C8B-B14F-4D97-AF65-F5344CB8AC3E}">
        <p14:creationId xmlns:p14="http://schemas.microsoft.com/office/powerpoint/2010/main" val="309829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7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77E2F28-68A4-4C79-B8A3-C51658FBAB0F}"/>
              </a:ext>
            </a:extLst>
          </p:cNvPr>
          <p:cNvGraphicFramePr>
            <a:graphicFrameLocks noGrp="1"/>
          </p:cNvGraphicFramePr>
          <p:nvPr/>
        </p:nvGraphicFramePr>
        <p:xfrm>
          <a:off x="477251" y="440762"/>
          <a:ext cx="10515602" cy="2355282"/>
        </p:xfrm>
        <a:graphic>
          <a:graphicData uri="http://schemas.openxmlformats.org/drawingml/2006/table">
            <a:tbl>
              <a:tblPr firstRow="1" firstCol="1" lastRow="1" lastCol="1" bandRow="1" bandCol="1"/>
              <a:tblGrid>
                <a:gridCol w="2028157">
                  <a:extLst>
                    <a:ext uri="{9D8B030D-6E8A-4147-A177-3AD203B41FA5}">
                      <a16:colId xmlns:a16="http://schemas.microsoft.com/office/drawing/2014/main" val="936635593"/>
                    </a:ext>
                  </a:extLst>
                </a:gridCol>
                <a:gridCol w="2121862">
                  <a:extLst>
                    <a:ext uri="{9D8B030D-6E8A-4147-A177-3AD203B41FA5}">
                      <a16:colId xmlns:a16="http://schemas.microsoft.com/office/drawing/2014/main" val="3496685826"/>
                    </a:ext>
                  </a:extLst>
                </a:gridCol>
                <a:gridCol w="2121862">
                  <a:extLst>
                    <a:ext uri="{9D8B030D-6E8A-4147-A177-3AD203B41FA5}">
                      <a16:colId xmlns:a16="http://schemas.microsoft.com/office/drawing/2014/main" val="3296518714"/>
                    </a:ext>
                  </a:extLst>
                </a:gridCol>
                <a:gridCol w="2121862">
                  <a:extLst>
                    <a:ext uri="{9D8B030D-6E8A-4147-A177-3AD203B41FA5}">
                      <a16:colId xmlns:a16="http://schemas.microsoft.com/office/drawing/2014/main" val="3568409247"/>
                    </a:ext>
                  </a:extLst>
                </a:gridCol>
                <a:gridCol w="2121859">
                  <a:extLst>
                    <a:ext uri="{9D8B030D-6E8A-4147-A177-3AD203B41FA5}">
                      <a16:colId xmlns:a16="http://schemas.microsoft.com/office/drawing/2014/main" val="332972007"/>
                    </a:ext>
                  </a:extLst>
                </a:gridCol>
              </a:tblGrid>
              <a:tr h="509733">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Surface area of blades (cm squared)</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ctr" fontAlgn="t">
                        <a:spcBef>
                          <a:spcPts val="600"/>
                        </a:spcBef>
                        <a:spcAft>
                          <a:spcPts val="0"/>
                        </a:spcAft>
                      </a:pPr>
                      <a:r>
                        <a:rPr lang="en-GB" sz="1200" b="1" i="0" u="none" strike="noStrike" dirty="0">
                          <a:effectLst/>
                          <a:latin typeface="Arial" panose="020B0604020202020204" pitchFamily="34" charset="0"/>
                          <a:ea typeface="Times New Roman" panose="02020603050405020304" pitchFamily="18" charset="0"/>
                          <a:cs typeface="Arial" panose="020B0604020202020204" pitchFamily="34" charset="0"/>
                        </a:rPr>
                        <a:t>Average time taken to fall (seconds)</a:t>
                      </a:r>
                      <a:endParaRPr lang="en-GB" sz="1200" b="0" i="0" u="none" strike="noStrike" dirty="0">
                        <a:effectLst/>
                        <a:latin typeface="Arial" panose="020B0604020202020204" pitchFamily="34" charset="0"/>
                        <a:cs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2553653"/>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68590701"/>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8526003"/>
                  </a:ext>
                </a:extLst>
              </a:tr>
              <a:tr h="500585">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18872" algn="l" fontAlgn="t">
                        <a:spcBef>
                          <a:spcPts val="600"/>
                        </a:spcBef>
                        <a:spcAft>
                          <a:spcPts val="0"/>
                        </a:spcAft>
                      </a:pPr>
                      <a:endParaRPr lang="en-GB" sz="3900" b="0" i="0" u="none" strike="noStrike" dirty="0">
                        <a:effectLst/>
                        <a:latin typeface="Arial" panose="020B0604020202020204" pitchFamily="34" charset="0"/>
                      </a:endParaRPr>
                    </a:p>
                  </a:txBody>
                  <a:tcPr marL="149925" marR="149925" marT="20823"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3446170"/>
                  </a:ext>
                </a:extLst>
              </a:tr>
            </a:tbl>
          </a:graphicData>
        </a:graphic>
      </p:graphicFrame>
      <p:sp>
        <p:nvSpPr>
          <p:cNvPr id="4" name="TextBox 3">
            <a:extLst>
              <a:ext uri="{FF2B5EF4-FFF2-40B4-BE49-F238E27FC236}">
                <a16:creationId xmlns:a16="http://schemas.microsoft.com/office/drawing/2014/main" id="{FDAB2457-70B4-4A7C-AEDE-E2FD83B1EFD4}"/>
              </a:ext>
            </a:extLst>
          </p:cNvPr>
          <p:cNvSpPr txBox="1"/>
          <p:nvPr/>
        </p:nvSpPr>
        <p:spPr>
          <a:xfrm>
            <a:off x="324853" y="2933336"/>
            <a:ext cx="907181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Show your working out.  To find the average add the time taken to fall for each blade, for each spin and then divide the answer by 3.</a:t>
            </a:r>
          </a:p>
        </p:txBody>
      </p:sp>
      <p:sp>
        <p:nvSpPr>
          <p:cNvPr id="5" name="Rectangle 4">
            <a:extLst>
              <a:ext uri="{FF2B5EF4-FFF2-40B4-BE49-F238E27FC236}">
                <a16:creationId xmlns:a16="http://schemas.microsoft.com/office/drawing/2014/main" id="{0A21AB5B-54A4-4705-AB9F-7D0EB032E8DA}"/>
              </a:ext>
            </a:extLst>
          </p:cNvPr>
          <p:cNvSpPr/>
          <p:nvPr/>
        </p:nvSpPr>
        <p:spPr>
          <a:xfrm>
            <a:off x="477250" y="3294782"/>
            <a:ext cx="10724149" cy="345493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3953718-7B49-480E-ADE7-E88183026693}"/>
              </a:ext>
            </a:extLst>
          </p:cNvPr>
          <p:cNvSpPr txBox="1"/>
          <p:nvPr/>
        </p:nvSpPr>
        <p:spPr>
          <a:xfrm>
            <a:off x="477251" y="108284"/>
            <a:ext cx="1207170" cy="276999"/>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Results</a:t>
            </a:r>
          </a:p>
        </p:txBody>
      </p:sp>
      <p:pic>
        <p:nvPicPr>
          <p:cNvPr id="7" name="Picture 6">
            <a:extLst>
              <a:ext uri="{FF2B5EF4-FFF2-40B4-BE49-F238E27FC236}">
                <a16:creationId xmlns:a16="http://schemas.microsoft.com/office/drawing/2014/main" id="{C25E8152-0479-401D-9BAE-FB8A6D72631B}"/>
              </a:ext>
            </a:extLst>
          </p:cNvPr>
          <p:cNvPicPr>
            <a:picLocks noChangeAspect="1"/>
          </p:cNvPicPr>
          <p:nvPr/>
        </p:nvPicPr>
        <p:blipFill>
          <a:blip r:embed="rId5"/>
          <a:stretch>
            <a:fillRect/>
          </a:stretch>
        </p:blipFill>
        <p:spPr>
          <a:xfrm>
            <a:off x="374984" y="3247770"/>
            <a:ext cx="340897" cy="340897"/>
          </a:xfrm>
          <a:prstGeom prst="rect">
            <a:avLst/>
          </a:prstGeom>
        </p:spPr>
      </p:pic>
      <p:pic>
        <p:nvPicPr>
          <p:cNvPr id="10" name="Recorded Sound">
            <a:hlinkClick r:id="" action="ppaction://media"/>
            <a:extLst>
              <a:ext uri="{FF2B5EF4-FFF2-40B4-BE49-F238E27FC236}">
                <a16:creationId xmlns:a16="http://schemas.microsoft.com/office/drawing/2014/main" id="{765E590C-8B70-4A7A-A793-D9732E9B618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09949" y="492145"/>
            <a:ext cx="609600" cy="609600"/>
          </a:xfrm>
          <a:prstGeom prst="rect">
            <a:avLst/>
          </a:prstGeom>
        </p:spPr>
      </p:pic>
    </p:spTree>
    <p:extLst>
      <p:ext uri="{BB962C8B-B14F-4D97-AF65-F5344CB8AC3E}">
        <p14:creationId xmlns:p14="http://schemas.microsoft.com/office/powerpoint/2010/main" val="2610702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7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9DDE3-57D8-4B1F-ABEA-4C5A9943F9E2}"/>
              </a:ext>
            </a:extLst>
          </p:cNvPr>
          <p:cNvSpPr>
            <a:spLocks noGrp="1"/>
          </p:cNvSpPr>
          <p:nvPr>
            <p:ph type="title"/>
          </p:nvPr>
        </p:nvSpPr>
        <p:spPr>
          <a:xfrm>
            <a:off x="578555" y="2238904"/>
            <a:ext cx="10515600" cy="1325563"/>
          </a:xfrm>
        </p:spPr>
        <p:txBody>
          <a:bodyPr>
            <a:noAutofit/>
          </a:bodyPr>
          <a:lstStyle/>
          <a:p>
            <a:r>
              <a:rPr lang="en-GB" sz="2000" b="1" u="sng" dirty="0"/>
              <a:t>Write a conclusion</a:t>
            </a:r>
            <a:br>
              <a:rPr lang="en-GB" sz="2000" dirty="0"/>
            </a:br>
            <a:br>
              <a:rPr lang="en-GB" sz="2000" dirty="0"/>
            </a:br>
            <a:r>
              <a:rPr lang="en-GB" sz="2000" dirty="0"/>
              <a:t>What did you say would happen in your prediction?  </a:t>
            </a:r>
            <a:br>
              <a:rPr lang="en-GB" sz="2000" dirty="0"/>
            </a:br>
            <a:br>
              <a:rPr lang="en-GB" sz="2000" dirty="0"/>
            </a:br>
            <a:r>
              <a:rPr lang="en-GB" sz="2000" dirty="0"/>
              <a:t>Were you correct?  </a:t>
            </a:r>
            <a:br>
              <a:rPr lang="en-GB" sz="2000" dirty="0"/>
            </a:br>
            <a:br>
              <a:rPr lang="en-GB" sz="2000" dirty="0"/>
            </a:br>
            <a:r>
              <a:rPr lang="en-GB" sz="2000" dirty="0"/>
              <a:t>What did happen?  </a:t>
            </a:r>
            <a:br>
              <a:rPr lang="en-GB" sz="2000" dirty="0"/>
            </a:br>
            <a:br>
              <a:rPr lang="en-GB" sz="2000" dirty="0"/>
            </a:br>
            <a:r>
              <a:rPr lang="en-GB" sz="2000" dirty="0"/>
              <a:t>Why did it happen? </a:t>
            </a:r>
            <a:br>
              <a:rPr lang="en-GB" sz="2000" dirty="0"/>
            </a:br>
            <a:br>
              <a:rPr lang="en-GB" sz="2000" dirty="0"/>
            </a:br>
            <a:r>
              <a:rPr lang="en-GB" sz="2000" dirty="0"/>
              <a:t>PROVE IT! </a:t>
            </a:r>
            <a:br>
              <a:rPr lang="en-GB" sz="2000" dirty="0"/>
            </a:br>
            <a:br>
              <a:rPr lang="en-GB" sz="2000" dirty="0"/>
            </a:br>
            <a:r>
              <a:rPr lang="en-GB" sz="2000" dirty="0"/>
              <a:t>Use the data from your table to prove what you are saying is correct.  </a:t>
            </a:r>
            <a:br>
              <a:rPr lang="en-GB" sz="2000" dirty="0"/>
            </a:br>
            <a:br>
              <a:rPr lang="en-GB" sz="2000" dirty="0"/>
            </a:br>
            <a:r>
              <a:rPr lang="en-GB" sz="2000" dirty="0"/>
              <a:t>Finally summarise what happened in your investigation. </a:t>
            </a:r>
            <a:br>
              <a:rPr lang="en-GB" sz="2000" dirty="0"/>
            </a:br>
            <a:br>
              <a:rPr lang="en-GB" sz="2000" dirty="0"/>
            </a:br>
            <a:r>
              <a:rPr lang="en-GB" sz="2000" dirty="0"/>
              <a:t>Would you do </a:t>
            </a:r>
            <a:r>
              <a:rPr lang="en-GB" sz="2000"/>
              <a:t>anything differently </a:t>
            </a:r>
            <a:r>
              <a:rPr lang="en-GB" sz="2000" dirty="0"/>
              <a:t>next time?</a:t>
            </a:r>
          </a:p>
        </p:txBody>
      </p:sp>
      <p:pic>
        <p:nvPicPr>
          <p:cNvPr id="3" name="Recorded Sound">
            <a:hlinkClick r:id="" action="ppaction://media"/>
            <a:extLst>
              <a:ext uri="{FF2B5EF4-FFF2-40B4-BE49-F238E27FC236}">
                <a16:creationId xmlns:a16="http://schemas.microsoft.com/office/drawing/2014/main" id="{8E2A2275-C920-412E-BA03-FE73B91F4A3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24534" y="956733"/>
            <a:ext cx="609600" cy="609600"/>
          </a:xfrm>
          <a:prstGeom prst="rect">
            <a:avLst/>
          </a:prstGeom>
        </p:spPr>
      </p:pic>
    </p:spTree>
    <p:extLst>
      <p:ext uri="{BB962C8B-B14F-4D97-AF65-F5344CB8AC3E}">
        <p14:creationId xmlns:p14="http://schemas.microsoft.com/office/powerpoint/2010/main" val="410387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1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1513</Words>
  <Application>Microsoft Office PowerPoint</Application>
  <PresentationFormat>Widescreen</PresentationFormat>
  <Paragraphs>232</Paragraphs>
  <Slides>26</Slides>
  <Notes>15</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Twinkl</vt:lpstr>
      <vt:lpstr>Twinkl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we calculate area?  </vt:lpstr>
      <vt:lpstr>PowerPoint Presentation</vt:lpstr>
      <vt:lpstr>PowerPoint Presentation</vt:lpstr>
      <vt:lpstr>Now you try and calculate area by yourself.</vt:lpstr>
      <vt:lpstr>PowerPoint Presentation</vt:lpstr>
      <vt:lpstr>What is the surface area of a single blade on your spinner?  </vt:lpstr>
      <vt:lpstr>PowerPoint Presentation</vt:lpstr>
      <vt:lpstr>Write a prediction  Think about using these words  Force of gravity  Pull down  Speed  Air resistance  Surface area  Less  Greater  </vt:lpstr>
      <vt:lpstr>PowerPoint Presentation</vt:lpstr>
      <vt:lpstr>Write a conclusion  What did you say would happen in your prediction?    Were you correct?    What did happen?    Why did it happen?   PROVE IT!   Use the data from your table to prove what you are saying is correct.    Finally summarise what happened in your investigation.   Would you do anything differently next time?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you know about air resistance?  https://www.bbc.co.uk/bitesize/clips/zsjd7ty </dc:title>
  <dc:creator>Hayley Excell</dc:creator>
  <cp:lastModifiedBy>Hayley Excell</cp:lastModifiedBy>
  <cp:revision>16</cp:revision>
  <dcterms:created xsi:type="dcterms:W3CDTF">2021-01-05T13:16:59Z</dcterms:created>
  <dcterms:modified xsi:type="dcterms:W3CDTF">2021-01-05T21:54:47Z</dcterms:modified>
</cp:coreProperties>
</file>