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8"/>
    <p:sldMasterId id="2147483668" r:id="rId9"/>
    <p:sldMasterId id="2147483670" r:id="rId10"/>
    <p:sldMasterId id="2147483671" r:id="rId11"/>
    <p:sldMasterId id="2147483679" r:id="rId12"/>
  </p:sldMasterIdLst>
  <p:notesMasterIdLst>
    <p:notesMasterId r:id="rId30"/>
  </p:notesMasterIdLst>
  <p:sldIdLst>
    <p:sldId id="329" r:id="rId13"/>
    <p:sldId id="333" r:id="rId14"/>
    <p:sldId id="335" r:id="rId15"/>
    <p:sldId id="334" r:id="rId16"/>
    <p:sldId id="336" r:id="rId17"/>
    <p:sldId id="337" r:id="rId18"/>
    <p:sldId id="338" r:id="rId19"/>
    <p:sldId id="339" r:id="rId20"/>
    <p:sldId id="340" r:id="rId21"/>
    <p:sldId id="341" r:id="rId22"/>
    <p:sldId id="342" r:id="rId23"/>
    <p:sldId id="343" r:id="rId24"/>
    <p:sldId id="344" r:id="rId25"/>
    <p:sldId id="345" r:id="rId26"/>
    <p:sldId id="346" r:id="rId27"/>
    <p:sldId id="347" r:id="rId28"/>
    <p:sldId id="330" r:id="rId29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11" userDrawn="1">
          <p15:clr>
            <a:srgbClr val="A4A3A4"/>
          </p15:clr>
        </p15:guide>
        <p15:guide id="2" pos="669" userDrawn="1">
          <p15:clr>
            <a:srgbClr val="A4A3A4"/>
          </p15:clr>
        </p15:guide>
        <p15:guide id="3" pos="3254" userDrawn="1">
          <p15:clr>
            <a:srgbClr val="A4A3A4"/>
          </p15:clr>
        </p15:guide>
        <p15:guide id="4" orient="horz" pos="396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lliams, Jane" initials="WJ" lastIdx="5" clrIdx="0">
    <p:extLst>
      <p:ext uri="{19B8F6BF-5375-455C-9EA6-DF929625EA0E}">
        <p15:presenceInfo xmlns:p15="http://schemas.microsoft.com/office/powerpoint/2012/main" userId="S::Jane.Williams@ons.gov.uk::fad48be6-15a4-4302-9f23-eb5d01ce8919" providerId="AD"/>
      </p:ext>
    </p:extLst>
  </p:cmAuthor>
  <p:cmAuthor id="2" name="Davies, Sarah" initials="DS" lastIdx="5" clrIdx="1">
    <p:extLst>
      <p:ext uri="{19B8F6BF-5375-455C-9EA6-DF929625EA0E}">
        <p15:presenceInfo xmlns:p15="http://schemas.microsoft.com/office/powerpoint/2012/main" userId="S::sarah.davies@ons.gov.uk::d5e35327-9c6b-495d-8430-0d806f673eb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2626"/>
    <a:srgbClr val="E56E2A"/>
    <a:srgbClr val="064B8D"/>
    <a:srgbClr val="E3CFFD"/>
    <a:srgbClr val="D8117D"/>
    <a:srgbClr val="ECABC4"/>
    <a:srgbClr val="E05894"/>
    <a:srgbClr val="00B0DE"/>
    <a:srgbClr val="E3654C"/>
    <a:srgbClr val="853B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0" autoAdjust="0"/>
  </p:normalViewPr>
  <p:slideViewPr>
    <p:cSldViewPr snapToGrid="0" snapToObjects="1" showGuides="1">
      <p:cViewPr varScale="1">
        <p:scale>
          <a:sx n="65" d="100"/>
          <a:sy n="65" d="100"/>
        </p:scale>
        <p:origin x="1596" y="78"/>
      </p:cViewPr>
      <p:guideLst>
        <p:guide orient="horz" pos="1111"/>
        <p:guide pos="669"/>
        <p:guide pos="3254"/>
        <p:guide orient="horz" pos="396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1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heme" Target="theme/theme1.xml"/><Relationship Id="rId7" Type="http://schemas.openxmlformats.org/officeDocument/2006/relationships/customXml" Target="../customXml/item7.xml"/><Relationship Id="rId12" Type="http://schemas.openxmlformats.org/officeDocument/2006/relationships/slideMaster" Target="slideMasters/slideMaster5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Master" Target="slideMasters/slideMaster4.xml"/><Relationship Id="rId24" Type="http://schemas.openxmlformats.org/officeDocument/2006/relationships/slide" Target="slides/slide12.xml"/><Relationship Id="rId32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3.xml"/><Relationship Id="rId19" Type="http://schemas.openxmlformats.org/officeDocument/2006/relationships/slide" Target="slides/slide7.xml"/><Relationship Id="rId31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2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rgbClr val="272626"/>
                </a:solidFill>
                <a:latin typeface="Comic Sans MS" panose="030F0902030302020204" pitchFamily="66" charset="0"/>
                <a:ea typeface="+mn-ea"/>
                <a:cs typeface="+mn-cs"/>
              </a:defRPr>
            </a:pPr>
            <a:r>
              <a:rPr lang="en-GB" b="1" i="0" baseline="0">
                <a:latin typeface="Comic Sans MS" panose="030F0902030302020204" pitchFamily="66" charset="0"/>
              </a:rPr>
              <a:t>Comparing population data in 2001 and 2011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272626"/>
              </a:solidFill>
              <a:latin typeface="Comic Sans MS" panose="030F0902030302020204" pitchFamily="66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 0- 17</c:v>
                </c:pt>
                <c:pt idx="1">
                  <c:v>18 - 29</c:v>
                </c:pt>
                <c:pt idx="2">
                  <c:v>30 - 44</c:v>
                </c:pt>
                <c:pt idx="3">
                  <c:v>45 - 64</c:v>
                </c:pt>
                <c:pt idx="4">
                  <c:v>65 +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1340</c:v>
                </c:pt>
                <c:pt idx="1">
                  <c:v>784</c:v>
                </c:pt>
                <c:pt idx="2">
                  <c:v>1469</c:v>
                </c:pt>
                <c:pt idx="3">
                  <c:v>1533</c:v>
                </c:pt>
                <c:pt idx="4">
                  <c:v>1331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C9-F347-AF8E-CC35F4E198B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 0- 17</c:v>
                </c:pt>
                <c:pt idx="1">
                  <c:v>18 - 29</c:v>
                </c:pt>
                <c:pt idx="2">
                  <c:v>30 - 44</c:v>
                </c:pt>
                <c:pt idx="3">
                  <c:v>45 - 64</c:v>
                </c:pt>
                <c:pt idx="4">
                  <c:v>65 +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1387</c:v>
                </c:pt>
                <c:pt idx="1">
                  <c:v>856</c:v>
                </c:pt>
                <c:pt idx="2">
                  <c:v>1440</c:v>
                </c:pt>
                <c:pt idx="3">
                  <c:v>1920</c:v>
                </c:pt>
                <c:pt idx="4">
                  <c:v>1398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C9-F347-AF8E-CC35F4E198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6"/>
        <c:overlap val="-17"/>
        <c:axId val="2084886688"/>
        <c:axId val="42341936"/>
      </c:barChart>
      <c:catAx>
        <c:axId val="208488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rgbClr val="272626"/>
                </a:solidFill>
                <a:latin typeface="Comic Sans MS" panose="030F0902030302020204" pitchFamily="66" charset="0"/>
                <a:ea typeface="+mn-ea"/>
                <a:cs typeface="+mn-cs"/>
              </a:defRPr>
            </a:pPr>
            <a:endParaRPr lang="en-US"/>
          </a:p>
        </c:txPr>
        <c:crossAx val="42341936"/>
        <c:crosses val="autoZero"/>
        <c:auto val="1"/>
        <c:lblAlgn val="ctr"/>
        <c:lblOffset val="100"/>
        <c:noMultiLvlLbl val="0"/>
      </c:catAx>
      <c:valAx>
        <c:axId val="42341936"/>
        <c:scaling>
          <c:orientation val="minMax"/>
          <c:max val="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rgbClr val="272626"/>
                </a:solidFill>
                <a:latin typeface="Comic Sans MS" panose="030F0902030302020204" pitchFamily="66" charset="0"/>
                <a:ea typeface="+mn-ea"/>
                <a:cs typeface="+mn-cs"/>
              </a:defRPr>
            </a:pPr>
            <a:endParaRPr lang="en-US"/>
          </a:p>
        </c:txPr>
        <c:crossAx val="2084886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rgbClr val="272626"/>
              </a:solidFill>
              <a:latin typeface="Comic Sans MS" panose="030F0902030302020204" pitchFamily="66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rgbClr val="272626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rgbClr val="272626"/>
                </a:solidFill>
                <a:latin typeface="Comic Sans MS" panose="030F0902030302020204" pitchFamily="66" charset="0"/>
                <a:ea typeface="+mn-ea"/>
                <a:cs typeface="+mn-cs"/>
              </a:defRPr>
            </a:pPr>
            <a:r>
              <a:rPr lang="en-GB" b="1" i="0" baseline="0">
                <a:latin typeface="Comic Sans MS" panose="030F0902030302020204" pitchFamily="66" charset="0"/>
              </a:rPr>
              <a:t>Comparing population data in 2001 and 2011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272626"/>
              </a:solidFill>
              <a:latin typeface="Comic Sans MS" panose="030F0902030302020204" pitchFamily="66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 0- 17</c:v>
                </c:pt>
                <c:pt idx="1">
                  <c:v>18 - 29</c:v>
                </c:pt>
                <c:pt idx="2">
                  <c:v>30 - 44</c:v>
                </c:pt>
                <c:pt idx="3">
                  <c:v>45 - 64</c:v>
                </c:pt>
                <c:pt idx="4">
                  <c:v>65 +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1340</c:v>
                </c:pt>
                <c:pt idx="1">
                  <c:v>784</c:v>
                </c:pt>
                <c:pt idx="2">
                  <c:v>1469</c:v>
                </c:pt>
                <c:pt idx="3">
                  <c:v>1533</c:v>
                </c:pt>
                <c:pt idx="4">
                  <c:v>1331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AB-CC43-B96E-2E440C35E43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 0- 17</c:v>
                </c:pt>
                <c:pt idx="1">
                  <c:v>18 - 29</c:v>
                </c:pt>
                <c:pt idx="2">
                  <c:v>30 - 44</c:v>
                </c:pt>
                <c:pt idx="3">
                  <c:v>45 - 64</c:v>
                </c:pt>
                <c:pt idx="4">
                  <c:v>65 +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1387</c:v>
                </c:pt>
                <c:pt idx="1">
                  <c:v>856</c:v>
                </c:pt>
                <c:pt idx="2">
                  <c:v>1440</c:v>
                </c:pt>
                <c:pt idx="3">
                  <c:v>1920</c:v>
                </c:pt>
                <c:pt idx="4">
                  <c:v>1398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AB-CC43-B96E-2E440C35E4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6"/>
        <c:overlap val="-17"/>
        <c:axId val="2084886688"/>
        <c:axId val="42341936"/>
      </c:barChart>
      <c:catAx>
        <c:axId val="208488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rgbClr val="272626"/>
                </a:solidFill>
                <a:latin typeface="Comic Sans MS" panose="030F0902030302020204" pitchFamily="66" charset="0"/>
                <a:ea typeface="+mn-ea"/>
                <a:cs typeface="+mn-cs"/>
              </a:defRPr>
            </a:pPr>
            <a:endParaRPr lang="en-US"/>
          </a:p>
        </c:txPr>
        <c:crossAx val="42341936"/>
        <c:crosses val="autoZero"/>
        <c:auto val="1"/>
        <c:lblAlgn val="ctr"/>
        <c:lblOffset val="100"/>
        <c:noMultiLvlLbl val="0"/>
      </c:catAx>
      <c:valAx>
        <c:axId val="42341936"/>
        <c:scaling>
          <c:orientation val="minMax"/>
          <c:max val="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rgbClr val="272626"/>
                </a:solidFill>
                <a:latin typeface="Comic Sans MS" panose="030F0902030302020204" pitchFamily="66" charset="0"/>
                <a:ea typeface="+mn-ea"/>
                <a:cs typeface="+mn-cs"/>
              </a:defRPr>
            </a:pPr>
            <a:endParaRPr lang="en-US"/>
          </a:p>
        </c:txPr>
        <c:crossAx val="2084886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rgbClr val="272626"/>
              </a:solidFill>
              <a:latin typeface="Comic Sans MS" panose="030F0902030302020204" pitchFamily="66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rgbClr val="272626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9A8F6-2785-4F65-AED1-9EBDCD4777BB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0CB7A-23EB-4B77-86BF-C3E1605789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66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444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696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33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467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966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989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933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9179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923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0CB7A-23EB-4B77-86BF-C3E1605789D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113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817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FF9005F1-C0E4-6B47-BECB-5DC78DFFE069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11E120-8783-BE48-9419-C11B9BD88E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56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05F1-C0E4-6B47-BECB-5DC78DFFE069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1E120-8783-BE48-9419-C11B9BD88E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520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4F75C-C3A1-E547-A12D-751EBC3751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6675" y="1236663"/>
            <a:ext cx="8018463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553C5E-1155-7148-AE0F-0C03BB49EE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6675" y="3970338"/>
            <a:ext cx="8018463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4FAFF-56B7-4742-B31E-41E7C5F31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EFB2-C4A8-4240-90B0-2A1ED147C775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7BF64-D92A-0A4C-8765-04FF05880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967C7-4536-5048-8D73-040D60A16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74E-AB56-E94E-AE0E-71FB08776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30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13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846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95AFC-9957-3544-B819-84C252B93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6675" y="1236663"/>
            <a:ext cx="8018463" cy="263207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BBDF0B-56B0-FE41-A7CE-AF58952A74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6675" y="3970338"/>
            <a:ext cx="8018463" cy="18256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096A4-22A8-2D44-87DB-3AD2D69D2E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FEC46855-ADC9-A141-B05A-1D9C74E77095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3A2485-565C-C246-8934-63DBFEC22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BC452-F1DE-A043-B4EA-624BFFF56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11BE6745-2A1B-7A47-AC69-D9882C662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17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DD862-DA8F-744D-B013-F9CC15134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A2A20-C014-9D4C-8B50-C3B42B2A8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83547-FEE9-BF40-8D84-73664A8A815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FEC46855-ADC9-A141-B05A-1D9C74E77095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19D8F-58FC-E34A-9109-156C189AE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CB3F7-7350-6D40-A392-35D984E2E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11BE6745-2A1B-7A47-AC69-D9882C662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935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C5841E-4630-494F-8CCD-5B7763E78E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FEC46855-ADC9-A141-B05A-1D9C74E77095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D287B4-ED25-864B-9810-4890287A0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08E413-C410-E34D-AC7E-CDD5A4B6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11BE6745-2A1B-7A47-AC69-D9882C662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175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DF28-C15F-1C46-AF2C-1BA525E399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6675" y="1236663"/>
            <a:ext cx="8018463" cy="263207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6CBD96-206B-824E-A7C8-AE40BA8CC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6675" y="3970338"/>
            <a:ext cx="8018463" cy="18256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57DED-FF74-7C4A-B470-D6A9E6854B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C603E-EB82-DB44-A894-6F69B91EB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B8AF4-A726-BF49-BD1E-0AAF5A25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855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D417E-21B7-1141-A08A-C581E8CA0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CBA82-750B-7D46-8992-D0C3F0897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36E68-E357-7749-86BB-AAA05D080B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71CC0-4D6D-4E4D-82E0-1C2DA92BD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3E60A6-07C2-CB46-8055-2715E8AA1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3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D6397-630E-8440-8ABE-D21A0AA75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250" y="1884363"/>
            <a:ext cx="9220200" cy="31448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E2F089-2254-4D49-89B1-1E3DB58B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0250" y="5059363"/>
            <a:ext cx="9220200" cy="1652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CCDDC-1356-9142-9B0E-65C2E5174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97C67-9C4F-0F42-9DD7-7F8DC7D16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90E701-0B73-9E49-B089-C2C97A6B8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610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05916-988B-8C40-9116-08B4A19BF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A4350-D91A-074B-A8E6-659D6A9563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5013" y="2012950"/>
            <a:ext cx="4533900" cy="4795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054A4F-3837-784A-A26B-ECB092C53D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21313" y="2012950"/>
            <a:ext cx="4535487" cy="4795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ACF1C8-FE46-794F-9E97-C6DE6056E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931661-703C-9D45-B83F-E747E6E12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B72D2C-68BE-DD42-85C3-CF1EF1766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403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77557-CC94-124C-A0F4-0EF100320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403225"/>
            <a:ext cx="9221788" cy="1460500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05F524-0994-CF4E-A110-A82D5CA71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600" y="1852613"/>
            <a:ext cx="4522788" cy="9080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1EFEC-801C-8842-99B1-72019A182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6600" y="2760663"/>
            <a:ext cx="4522788" cy="40624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B5B1CE-F509-D44A-A4CD-0A629BCF82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13375" y="1852613"/>
            <a:ext cx="4545013" cy="9080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9FE5E3-02DF-574A-BBEF-2C9ECFBE49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13375" y="2760663"/>
            <a:ext cx="4545013" cy="40624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6576A8-E6B1-4346-935A-1513F67271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66B1F0-6DCE-EC45-AADC-591B7FBE1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A0859C-EF38-7C47-A2C4-53179695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4417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0786-63EA-2842-BA41-FC2EF76E8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FA4857-6BB4-4D40-9FFE-730295D46F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7FD45C-B7C7-3F42-8FB3-9EDECD302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3A701A-872B-C44B-A39F-25350BFEF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048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FCA92D-FC91-2A46-B731-6BAE12FFAD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0D55A8-0E4D-5744-B238-B1453F9DC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2BCD90-87E4-B94E-8AB5-059771BBD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12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83921-7B9C-354C-9CE5-57ACE028F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503238"/>
            <a:ext cx="3448050" cy="1765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274B4-76BB-804A-8C0C-3D0051DE8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5013" y="1089025"/>
            <a:ext cx="5413375" cy="53721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AC0B13-DFD5-5F46-9591-991344AAB8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6600" y="2268538"/>
            <a:ext cx="3448050" cy="4200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6C2F4D-E789-5443-8C27-EED67ACC0B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790F08-59F5-EF49-87D4-ACB9E164A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4114F7-1807-D648-AD3A-D28BA4B6F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0270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5EDDC-1B02-F749-B938-7747B1A07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503238"/>
            <a:ext cx="3448050" cy="1765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7BBFA4-F4EC-A948-8F96-76F2C20194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45013" y="1089025"/>
            <a:ext cx="5413375" cy="5372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FE3DBF-DD60-C241-9CF9-02705BB41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6600" y="2268538"/>
            <a:ext cx="3448050" cy="4200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FE8F0-568E-E340-AA71-D79EC2821A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88B4F4-3BC8-6743-BDA9-98A40814C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6C975-3FB5-9F4D-AE43-621591886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8570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88C82-AF42-E94F-8ECE-EC6A43635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99A633-97A4-2E45-9C46-B05C8E6272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CD8D1-6529-3F47-8FAB-6CF1898A37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FF539-CC26-FA40-A512-D50678267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59CCF-B50B-3D4F-B39D-76B05C75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201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E3BAFC-91BA-3240-B63E-6DB73E3E04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651750" y="403225"/>
            <a:ext cx="2305050" cy="6405563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636A18-357B-7B45-B07B-2D4CBBFD5C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35013" y="403225"/>
            <a:ext cx="6764337" cy="6405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1C875-8519-BB47-9131-C87B2E9D33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B29E4572-B35A-A84D-B5BB-C3FB77588A54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7F5CD0-5FD9-7A4F-9896-B84E266D5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F7D47-2388-BB4A-B69B-648C72E24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51738" y="7029259"/>
            <a:ext cx="2405062" cy="401638"/>
          </a:xfrm>
          <a:prstGeom prst="rect">
            <a:avLst/>
          </a:prstGeom>
        </p:spPr>
        <p:txBody>
          <a:bodyPr/>
          <a:lstStyle/>
          <a:p>
            <a:fld id="{AA1EF698-6E42-8C44-8326-6A9F0D442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80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86952953-B7FA-C14F-B1FE-86D21528AEC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692000" cy="756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778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91" r:id="rId3"/>
    <p:sldLayoutId id="2147483693" r:id="rId4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7EE5651-66FE-8849-A48F-C4653F44BD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476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7" r:id="rId2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5C0873-F30A-B74A-8CA3-58DBE9DB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5356F-6A2A-A14E-A6B9-167822BD0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B7C7B-1A74-7A40-9A88-00FB98A349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01266-06DB-364A-9E18-B6C29BE8DEE9}" type="datetimeFigureOut">
              <a:rPr lang="en-US" smtClean="0"/>
              <a:t>3/21/2021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4C123-CFCF-A84E-AEBF-EE30897B75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57C876-BDEB-4B40-8851-E7FBE20F3C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44267-7A1B-B24C-B3FA-A1670BE80EB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3D790FB-EF4D-CA4B-8B13-786DA1D517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415193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4BC490F3-1085-3D42-A2EF-7BE2FFCC8C4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4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8A946171-5145-E54B-A690-34C2F5AB812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728000" cy="758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82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emf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31.jpeg"/><Relationship Id="rId5" Type="http://schemas.openxmlformats.org/officeDocument/2006/relationships/image" Target="../media/image5.jpe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B47E9C6-7D2D-6144-AED3-16DD4D4B9D2A}"/>
              </a:ext>
            </a:extLst>
          </p:cNvPr>
          <p:cNvSpPr txBox="1">
            <a:spLocks/>
          </p:cNvSpPr>
          <p:nvPr/>
        </p:nvSpPr>
        <p:spPr>
          <a:xfrm>
            <a:off x="5593332" y="2031650"/>
            <a:ext cx="4157158" cy="45258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census is a count of all people and households in England and Wales.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last census was held on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27 March 2011. The next census will be held on Sunday 21 March 2021.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 census has been held throughout England and Wales every 10 years since 1801 (apart from in 1941 due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to the Second World War).</a:t>
            </a:r>
          </a:p>
        </p:txBody>
      </p:sp>
      <p:pic>
        <p:nvPicPr>
          <p:cNvPr id="11" name="Picture 10" descr="A picture containing logo&#10;&#10;Description automatically generated">
            <a:extLst>
              <a:ext uri="{FF2B5EF4-FFF2-40B4-BE49-F238E27FC236}">
                <a16:creationId xmlns:a16="http://schemas.microsoft.com/office/drawing/2014/main" id="{E25458DF-EAF6-2E43-A9A1-187ADFEDD4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14E8001-102F-4E46-8394-AB59D431922F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5" name="Picture 14" descr="A picture containing child, person, young, little&#10;&#10;Description automatically generated">
            <a:extLst>
              <a:ext uri="{FF2B5EF4-FFF2-40B4-BE49-F238E27FC236}">
                <a16:creationId xmlns:a16="http://schemas.microsoft.com/office/drawing/2014/main" id="{FBC57AA9-E7A9-C444-9E6B-E84E50F0D1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5227" y="1844972"/>
            <a:ext cx="4050904" cy="4522776"/>
          </a:xfrm>
          <a:prstGeom prst="rect">
            <a:avLst/>
          </a:prstGeom>
        </p:spPr>
      </p:pic>
      <p:pic>
        <p:nvPicPr>
          <p:cNvPr id="18" name="Picture 17" descr="Map&#10;&#10;Description automatically generated">
            <a:extLst>
              <a:ext uri="{FF2B5EF4-FFF2-40B4-BE49-F238E27FC236}">
                <a16:creationId xmlns:a16="http://schemas.microsoft.com/office/drawing/2014/main" id="{68626AA2-CAA3-A243-87A5-80136FFD789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605" t="43758" r="11086" b="2429"/>
          <a:stretch/>
        </p:blipFill>
        <p:spPr>
          <a:xfrm>
            <a:off x="1065227" y="1841946"/>
            <a:ext cx="4050904" cy="4525802"/>
          </a:xfrm>
          <a:prstGeom prst="rect">
            <a:avLst/>
          </a:prstGeom>
        </p:spPr>
      </p:pic>
      <p:pic>
        <p:nvPicPr>
          <p:cNvPr id="19" name="Picture 18" descr="A picture containing wheel&#10;&#10;Description automatically generated">
            <a:extLst>
              <a:ext uri="{FF2B5EF4-FFF2-40B4-BE49-F238E27FC236}">
                <a16:creationId xmlns:a16="http://schemas.microsoft.com/office/drawing/2014/main" id="{33D5ED91-4D1B-A640-8F2D-BDB1A288853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4909" y="4514501"/>
            <a:ext cx="1861994" cy="24903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25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91"/>
    </mc:Choice>
    <mc:Fallback xmlns="">
      <p:transition spd="slow" advTm="88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0D3AC5-14E7-E948-8F7F-E2DF1A4342B4}"/>
              </a:ext>
            </a:extLst>
          </p:cNvPr>
          <p:cNvSpPr txBox="1"/>
          <p:nvPr/>
        </p:nvSpPr>
        <p:spPr>
          <a:xfrm>
            <a:off x="1295400" y="11525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BBE016A1-4E7C-904E-B9EC-DFD84AFC171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FEDC661-FC22-B04F-801F-1DB8D9DBBE3F}"/>
              </a:ext>
            </a:extLst>
          </p:cNvPr>
          <p:cNvSpPr txBox="1">
            <a:spLocks/>
          </p:cNvSpPr>
          <p:nvPr/>
        </p:nvSpPr>
        <p:spPr>
          <a:xfrm>
            <a:off x="5811109" y="2115952"/>
            <a:ext cx="3881877" cy="16044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902030302020204" pitchFamily="66" charset="0"/>
              </a:rPr>
              <a:t>In 3800BC the Babylonian Empire (who lived in what we now call Iraq) took the first known census. They counted livestock and quantities of butter, honey, milk, wool, and vegetables.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849DDF-4CD9-AE4C-A6AD-D5650F08F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6768" y="2120552"/>
            <a:ext cx="4129138" cy="3997786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E810C70-B60E-2F47-B6A0-DDC0BFFC8485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0" name="Picture 9" descr="A herd of sheep standing in front of a crowd&#10;&#10;Description automatically generated">
            <a:extLst>
              <a:ext uri="{FF2B5EF4-FFF2-40B4-BE49-F238E27FC236}">
                <a16:creationId xmlns:a16="http://schemas.microsoft.com/office/drawing/2014/main" id="{F2D4EB96-00EE-2545-8B10-C68DEC7CDF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580" t="22190" r="15812" b="2323"/>
          <a:stretch/>
        </p:blipFill>
        <p:spPr>
          <a:xfrm>
            <a:off x="1216768" y="2115952"/>
            <a:ext cx="4129138" cy="39977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DD6DD5-1C83-7845-8DC6-933D6108F68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2442" y="4114845"/>
            <a:ext cx="1938895" cy="263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6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51"/>
    </mc:Choice>
    <mc:Fallback xmlns="">
      <p:transition spd="slow" advTm="21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E2AFD15-E252-D347-8EAC-B609DF41B960}"/>
              </a:ext>
            </a:extLst>
          </p:cNvPr>
          <p:cNvSpPr/>
          <p:nvPr/>
        </p:nvSpPr>
        <p:spPr>
          <a:xfrm>
            <a:off x="5351631" y="2096314"/>
            <a:ext cx="460724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The Romans used a census to </a:t>
            </a:r>
            <a:r>
              <a:rPr lang="en-GB" sz="2800" dirty="0">
                <a:solidFill>
                  <a:srgbClr val="272626"/>
                </a:solidFill>
                <a:latin typeface="Comic Sans MS" panose="030F0902030302020204" pitchFamily="66" charset="0"/>
              </a:rPr>
              <a:t>assess </a:t>
            </a:r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the population and work out how much tax they could raise.</a:t>
            </a:r>
          </a:p>
          <a:p>
            <a:endParaRPr lang="en-GB" dirty="0">
              <a:solidFill>
                <a:srgbClr val="272626"/>
              </a:solidFill>
              <a:latin typeface="Comic Sans MS" panose="030F0902030302020204" pitchFamily="66" charset="0"/>
            </a:endParaRPr>
          </a:p>
          <a:p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The word </a:t>
            </a:r>
            <a:r>
              <a:rPr lang="en-GB" sz="2800" dirty="0">
                <a:solidFill>
                  <a:srgbClr val="272626"/>
                </a:solidFill>
                <a:latin typeface="Comic Sans MS" panose="030F0902030302020204" pitchFamily="66" charset="0"/>
              </a:rPr>
              <a:t>assess</a:t>
            </a:r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 or </a:t>
            </a:r>
            <a:r>
              <a:rPr lang="en-GB" sz="2800" dirty="0">
                <a:solidFill>
                  <a:srgbClr val="272626"/>
                </a:solidFill>
                <a:latin typeface="Comic Sans MS" panose="030F0902030302020204" pitchFamily="66" charset="0"/>
              </a:rPr>
              <a:t>assessing</a:t>
            </a:r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 comes from a Latin word, and in the olden days meant to ‘fix to the amount’. So it’s linked to the origin of the word </a:t>
            </a:r>
            <a:r>
              <a:rPr lang="en-GB" sz="2800" dirty="0">
                <a:solidFill>
                  <a:srgbClr val="272626"/>
                </a:solidFill>
                <a:latin typeface="Comic Sans MS" panose="030F0902030302020204" pitchFamily="66" charset="0"/>
              </a:rPr>
              <a:t>census</a:t>
            </a:r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.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6BF36B52-16A0-C247-8F1E-52D5B220E1F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5CEDACD-0FF2-5E44-9E05-B20DACB62DA8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9" name="Picture 8" descr="A person walking down a street&#10;&#10;Description automatically generated">
            <a:extLst>
              <a:ext uri="{FF2B5EF4-FFF2-40B4-BE49-F238E27FC236}">
                <a16:creationId xmlns:a16="http://schemas.microsoft.com/office/drawing/2014/main" id="{60C0F6C0-D7C5-6E42-A4F3-69422B0D84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4" t="2979" r="1605" b="28473"/>
          <a:stretch/>
        </p:blipFill>
        <p:spPr>
          <a:xfrm>
            <a:off x="1209216" y="2122584"/>
            <a:ext cx="3830174" cy="3995756"/>
          </a:xfrm>
          <a:prstGeom prst="rect">
            <a:avLst/>
          </a:prstGeom>
        </p:spPr>
      </p:pic>
      <p:pic>
        <p:nvPicPr>
          <p:cNvPr id="13" name="Picture 12" descr="A close up of a coin&#10;&#10;Description automatically generated">
            <a:extLst>
              <a:ext uri="{FF2B5EF4-FFF2-40B4-BE49-F238E27FC236}">
                <a16:creationId xmlns:a16="http://schemas.microsoft.com/office/drawing/2014/main" id="{B20AF0A3-321F-E54C-8B3C-7D2DECB26D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31454">
            <a:off x="5432403" y="5154607"/>
            <a:ext cx="1084129" cy="1116208"/>
          </a:xfrm>
          <a:prstGeom prst="rect">
            <a:avLst/>
          </a:prstGeom>
        </p:spPr>
      </p:pic>
      <p:pic>
        <p:nvPicPr>
          <p:cNvPr id="14" name="Picture 13" descr="A close up of a coin&#10;&#10;Description automatically generated">
            <a:extLst>
              <a:ext uri="{FF2B5EF4-FFF2-40B4-BE49-F238E27FC236}">
                <a16:creationId xmlns:a16="http://schemas.microsoft.com/office/drawing/2014/main" id="{355F4328-C030-584F-8C52-E928C634C7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3076">
            <a:off x="7607310" y="4798604"/>
            <a:ext cx="1084129" cy="1116208"/>
          </a:xfrm>
          <a:prstGeom prst="rect">
            <a:avLst/>
          </a:prstGeom>
        </p:spPr>
      </p:pic>
      <p:pic>
        <p:nvPicPr>
          <p:cNvPr id="15" name="Picture 14" descr="A close up of a coin&#10;&#10;Description automatically generated">
            <a:extLst>
              <a:ext uri="{FF2B5EF4-FFF2-40B4-BE49-F238E27FC236}">
                <a16:creationId xmlns:a16="http://schemas.microsoft.com/office/drawing/2014/main" id="{C096B5E8-8837-014C-A938-33AA51DC9F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3076">
            <a:off x="6786684" y="5726561"/>
            <a:ext cx="1084129" cy="111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1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80"/>
    </mc:Choice>
    <mc:Fallback xmlns="">
      <p:transition spd="slow" advTm="14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26B89E-83FE-B84D-AEBE-A72A07A17A87}"/>
              </a:ext>
            </a:extLst>
          </p:cNvPr>
          <p:cNvSpPr/>
          <p:nvPr/>
        </p:nvSpPr>
        <p:spPr>
          <a:xfrm>
            <a:off x="6179907" y="2420373"/>
            <a:ext cx="3475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William the Conqueror created </a:t>
            </a:r>
            <a:r>
              <a:rPr lang="en-GB">
                <a:solidFill>
                  <a:srgbClr val="272626"/>
                </a:solidFill>
                <a:latin typeface="Comic Sans MS" panose="030F0902030302020204" pitchFamily="66" charset="0"/>
              </a:rPr>
              <a:t>the Domesday </a:t>
            </a:r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Book in 1085 to find out how much tax he could raise across the country.</a:t>
            </a:r>
          </a:p>
        </p:txBody>
      </p:sp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C8EEF1D5-1989-3946-A371-CC14DD3B15C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pic>
        <p:nvPicPr>
          <p:cNvPr id="9" name="Picture 8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49C68499-EB1D-B84D-AB4F-5D9594BA7B5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974" y="2037296"/>
            <a:ext cx="4732791" cy="3964428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8FAFD51-1E4A-FC44-95DA-3BACCFE16EF7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F6F44686-3A5E-6C4D-BAFE-071DE39C60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9681" y="3875084"/>
            <a:ext cx="2010617" cy="280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4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4"/>
    </mc:Choice>
    <mc:Fallback xmlns="">
      <p:transition spd="slow" advTm="23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7D866D-DECB-0F46-AD1F-5EC7E68B422B}"/>
              </a:ext>
            </a:extLst>
          </p:cNvPr>
          <p:cNvSpPr/>
          <p:nvPr/>
        </p:nvSpPr>
        <p:spPr>
          <a:xfrm>
            <a:off x="5819984" y="2362467"/>
            <a:ext cx="3061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72626"/>
                </a:solidFill>
                <a:latin typeface="Comic Sans MS" panose="030F0902030302020204" pitchFamily="66" charset="0"/>
              </a:rPr>
              <a:t>Mary and Joseph went to Bethlehem to be counted in a census.</a:t>
            </a:r>
          </a:p>
        </p:txBody>
      </p:sp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0E4956B4-ECAB-D14C-9DEA-29A10A8DB37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6DE5EF-2FB2-8F49-A32B-CDA0315666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6768" y="2120552"/>
            <a:ext cx="4129138" cy="3997786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413431C-DF79-104A-B43C-598859286D41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9" name="Picture 8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9E4526C-65FF-C44E-9186-A8C43D9F33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102" t="20123" r="3200" b="10288"/>
          <a:stretch/>
        </p:blipFill>
        <p:spPr>
          <a:xfrm>
            <a:off x="1216767" y="2120553"/>
            <a:ext cx="4129139" cy="3997786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0ED0585A-C370-5A44-8352-562F071338E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9681" y="3875084"/>
            <a:ext cx="2010617" cy="280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6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9"/>
    </mc:Choice>
    <mc:Fallback xmlns="">
      <p:transition spd="slow" advTm="19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69295-EEC7-FC47-83CB-73737AFD7CBD}"/>
              </a:ext>
            </a:extLst>
          </p:cNvPr>
          <p:cNvSpPr txBox="1">
            <a:spLocks/>
          </p:cNvSpPr>
          <p:nvPr/>
        </p:nvSpPr>
        <p:spPr>
          <a:xfrm>
            <a:off x="5561400" y="1909946"/>
            <a:ext cx="3365429" cy="45258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census gives a detailed picture of the population.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It is unique because it covers everyone at the same time and asks the same core questions everywhere.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This makes it easy to compare different parts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of England and Wales.</a:t>
            </a:r>
          </a:p>
        </p:txBody>
      </p:sp>
      <p:pic>
        <p:nvPicPr>
          <p:cNvPr id="11" name="Picture 10" descr="A picture containing logo&#10;&#10;Description automatically generated">
            <a:extLst>
              <a:ext uri="{FF2B5EF4-FFF2-40B4-BE49-F238E27FC236}">
                <a16:creationId xmlns:a16="http://schemas.microsoft.com/office/drawing/2014/main" id="{41A5FAB2-D175-494A-BC27-9EBB75948AD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AAE2AEE-84B8-CA4D-9710-5A4064E571D9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4" name="Picture 13" descr="Map&#10;&#10;Description automatically generated">
            <a:extLst>
              <a:ext uri="{FF2B5EF4-FFF2-40B4-BE49-F238E27FC236}">
                <a16:creationId xmlns:a16="http://schemas.microsoft.com/office/drawing/2014/main" id="{8E590D82-0F35-D243-99A5-57DFDAE228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605" t="43758" r="11086" b="2429"/>
          <a:stretch/>
        </p:blipFill>
        <p:spPr>
          <a:xfrm>
            <a:off x="1065227" y="1841946"/>
            <a:ext cx="4050904" cy="452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8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00"/>
    </mc:Choice>
    <mc:Fallback xmlns="">
      <p:transition spd="slow" advTm="22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AB3D9A5-8C49-5548-A41F-D065B8011D1B}"/>
              </a:ext>
            </a:extLst>
          </p:cNvPr>
          <p:cNvSpPr txBox="1">
            <a:spLocks/>
          </p:cNvSpPr>
          <p:nvPr/>
        </p:nvSpPr>
        <p:spPr>
          <a:xfrm>
            <a:off x="5629891" y="1880278"/>
            <a:ext cx="4116551" cy="4525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 dirty="0">
              <a:solidFill>
                <a:srgbClr val="272626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census is run by the Office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for National Statistics (ONS)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ONS prepares all the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important questions.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Then the ONS analyses statistics about the nation’s population, society and economy.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Their job is vital! </a:t>
            </a:r>
          </a:p>
          <a:p>
            <a:pPr marL="0" indent="0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GB" sz="1800" dirty="0">
              <a:solidFill>
                <a:srgbClr val="272626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238E5D0E-2107-2444-83D2-B8684E0B1E0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530527D-2EBE-D748-AEDA-001E29C5EFC5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732705-D0DD-2949-AEF5-B9E07890B4B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563" y="6278123"/>
            <a:ext cx="4124860" cy="429953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1A586F75-A1BA-0B4A-ACD2-468EC4D9DF2D}"/>
              </a:ext>
            </a:extLst>
          </p:cNvPr>
          <p:cNvGrpSpPr/>
          <p:nvPr/>
        </p:nvGrpSpPr>
        <p:grpSpPr>
          <a:xfrm>
            <a:off x="1063372" y="1956448"/>
            <a:ext cx="4282533" cy="3988632"/>
            <a:chOff x="1063373" y="2694733"/>
            <a:chExt cx="3365030" cy="3134095"/>
          </a:xfrm>
        </p:grpSpPr>
        <p:pic>
          <p:nvPicPr>
            <p:cNvPr id="15" name="Picture 14" descr="A close up of a street in front of a brick building&#10;&#10;Description automatically generated">
              <a:extLst>
                <a:ext uri="{FF2B5EF4-FFF2-40B4-BE49-F238E27FC236}">
                  <a16:creationId xmlns:a16="http://schemas.microsoft.com/office/drawing/2014/main" id="{F17B9F1B-F458-7448-AE22-26A3313473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7247"/>
            <a:stretch/>
          </p:blipFill>
          <p:spPr>
            <a:xfrm>
              <a:off x="1063374" y="2694733"/>
              <a:ext cx="1595744" cy="1467171"/>
            </a:xfrm>
            <a:prstGeom prst="rect">
              <a:avLst/>
            </a:prstGeom>
          </p:spPr>
        </p:pic>
        <p:pic>
          <p:nvPicPr>
            <p:cNvPr id="17" name="Picture 16" descr="A group of people standing next to a child&#10;&#10;Description automatically generated">
              <a:extLst>
                <a:ext uri="{FF2B5EF4-FFF2-40B4-BE49-F238E27FC236}">
                  <a16:creationId xmlns:a16="http://schemas.microsoft.com/office/drawing/2014/main" id="{49E110A4-C6F0-084E-A1E1-EEC9059F40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635" t="1745" r="13635" b="-1745"/>
            <a:stretch/>
          </p:blipFill>
          <p:spPr>
            <a:xfrm>
              <a:off x="2832659" y="4368585"/>
              <a:ext cx="1595744" cy="1460243"/>
            </a:xfrm>
            <a:prstGeom prst="rect">
              <a:avLst/>
            </a:prstGeom>
          </p:spPr>
        </p:pic>
        <p:pic>
          <p:nvPicPr>
            <p:cNvPr id="19" name="Picture 18" descr="A picture containing road, building, outdoor, street&#10;&#10;Description automatically generated">
              <a:extLst>
                <a:ext uri="{FF2B5EF4-FFF2-40B4-BE49-F238E27FC236}">
                  <a16:creationId xmlns:a16="http://schemas.microsoft.com/office/drawing/2014/main" id="{081FF273-AEAC-DD49-BE52-41B0EBC282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3535" t="13013" r="11377" b="11079"/>
            <a:stretch/>
          </p:blipFill>
          <p:spPr>
            <a:xfrm>
              <a:off x="2832659" y="2694733"/>
              <a:ext cx="1595744" cy="1457840"/>
            </a:xfrm>
            <a:prstGeom prst="rect">
              <a:avLst/>
            </a:prstGeom>
          </p:spPr>
        </p:pic>
        <p:pic>
          <p:nvPicPr>
            <p:cNvPr id="21" name="Picture 20" descr="A group of people looking at a computer&#10;&#10;Description automatically generated">
              <a:extLst>
                <a:ext uri="{FF2B5EF4-FFF2-40B4-BE49-F238E27FC236}">
                  <a16:creationId xmlns:a16="http://schemas.microsoft.com/office/drawing/2014/main" id="{8CAA34EA-B2EF-3448-9BB6-7FD8B9190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7247"/>
            <a:stretch/>
          </p:blipFill>
          <p:spPr>
            <a:xfrm>
              <a:off x="1063373" y="4365344"/>
              <a:ext cx="1595745" cy="14634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182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56"/>
    </mc:Choice>
    <mc:Fallback xmlns="">
      <p:transition spd="slow" advTm="34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606AC307-D1FA-3948-9FD3-74D01696A0BB}"/>
              </a:ext>
            </a:extLst>
          </p:cNvPr>
          <p:cNvSpPr txBox="1"/>
          <p:nvPr/>
        </p:nvSpPr>
        <p:spPr>
          <a:xfrm>
            <a:off x="5629066" y="2383630"/>
            <a:ext cx="4183760" cy="3452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  <a:spcAft>
                <a:spcPts val="600"/>
              </a:spcAft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It helps them to plan important services across the country, such as:</a:t>
            </a:r>
          </a:p>
          <a:p>
            <a:endParaRPr lang="en-GB" dirty="0">
              <a:solidFill>
                <a:srgbClr val="272626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360363" indent="-360363">
              <a:spcAft>
                <a:spcPts val="600"/>
              </a:spcAft>
              <a:buSzPct val="120000"/>
              <a:buBlip>
                <a:blip r:embed="rId3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Housing</a:t>
            </a:r>
          </a:p>
          <a:p>
            <a:pPr marL="360363" indent="-360363">
              <a:spcAft>
                <a:spcPts val="600"/>
              </a:spcAft>
              <a:buSzPct val="120000"/>
              <a:buBlip>
                <a:blip r:embed="rId3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Schools</a:t>
            </a:r>
          </a:p>
          <a:p>
            <a:pPr marL="360363" indent="-360363">
              <a:spcAft>
                <a:spcPts val="600"/>
              </a:spcAft>
              <a:buSzPct val="120000"/>
              <a:buBlip>
                <a:blip r:embed="rId3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Hospitals and doctors</a:t>
            </a:r>
          </a:p>
          <a:p>
            <a:pPr marL="360363" indent="-360363">
              <a:spcAft>
                <a:spcPts val="600"/>
              </a:spcAft>
              <a:buSzPct val="120000"/>
              <a:buBlip>
                <a:blip r:embed="rId3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Buses and roads</a:t>
            </a:r>
          </a:p>
          <a:p>
            <a:pPr>
              <a:spcBef>
                <a:spcPts val="1000"/>
              </a:spcBef>
              <a:spcAft>
                <a:spcPts val="600"/>
              </a:spcAft>
              <a:buSzPct val="120000"/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These plans will helps us prepare for the next 10 years.</a:t>
            </a:r>
          </a:p>
          <a:p>
            <a:pPr marL="360363" indent="-360363">
              <a:spcAft>
                <a:spcPts val="600"/>
              </a:spcAft>
              <a:buSzPct val="120000"/>
              <a:buBlip>
                <a:blip r:embed="rId3"/>
              </a:buBlip>
            </a:pPr>
            <a:endParaRPr lang="en-GB" dirty="0">
              <a:solidFill>
                <a:srgbClr val="27262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16" descr="A picture containing logo&#10;&#10;Description automatically generated">
            <a:extLst>
              <a:ext uri="{FF2B5EF4-FFF2-40B4-BE49-F238E27FC236}">
                <a16:creationId xmlns:a16="http://schemas.microsoft.com/office/drawing/2014/main" id="{0C087D19-915F-9A4D-B542-755EE2CB06A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6085C03-2EF4-164F-94F5-F684EC62A33F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55C0CC4-EB28-1D43-986B-EF88CCF5616E}"/>
              </a:ext>
            </a:extLst>
          </p:cNvPr>
          <p:cNvGrpSpPr/>
          <p:nvPr/>
        </p:nvGrpSpPr>
        <p:grpSpPr>
          <a:xfrm>
            <a:off x="1155838" y="2474395"/>
            <a:ext cx="4183761" cy="3896639"/>
            <a:chOff x="1063373" y="2694733"/>
            <a:chExt cx="3365030" cy="3134095"/>
          </a:xfrm>
        </p:grpSpPr>
        <p:pic>
          <p:nvPicPr>
            <p:cNvPr id="22" name="Picture 21" descr="A close up of a street in front of a brick building&#10;&#10;Description automatically generated">
              <a:extLst>
                <a:ext uri="{FF2B5EF4-FFF2-40B4-BE49-F238E27FC236}">
                  <a16:creationId xmlns:a16="http://schemas.microsoft.com/office/drawing/2014/main" id="{E7A7883B-3903-C248-8A71-3DB6657480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7247"/>
            <a:stretch/>
          </p:blipFill>
          <p:spPr>
            <a:xfrm>
              <a:off x="1063374" y="2694733"/>
              <a:ext cx="1595744" cy="1467171"/>
            </a:xfrm>
            <a:prstGeom prst="rect">
              <a:avLst/>
            </a:prstGeom>
          </p:spPr>
        </p:pic>
        <p:pic>
          <p:nvPicPr>
            <p:cNvPr id="23" name="Picture 22" descr="A group of people standing next to a child&#10;&#10;Description automatically generated">
              <a:extLst>
                <a:ext uri="{FF2B5EF4-FFF2-40B4-BE49-F238E27FC236}">
                  <a16:creationId xmlns:a16="http://schemas.microsoft.com/office/drawing/2014/main" id="{89319146-B814-8443-81C1-55AE113508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635" t="1745" r="13635" b="-1745"/>
            <a:stretch/>
          </p:blipFill>
          <p:spPr>
            <a:xfrm>
              <a:off x="2832659" y="4368585"/>
              <a:ext cx="1595744" cy="1460243"/>
            </a:xfrm>
            <a:prstGeom prst="rect">
              <a:avLst/>
            </a:prstGeom>
          </p:spPr>
        </p:pic>
        <p:pic>
          <p:nvPicPr>
            <p:cNvPr id="24" name="Picture 23" descr="A picture containing road, building, outdoor, street&#10;&#10;Description automatically generated">
              <a:extLst>
                <a:ext uri="{FF2B5EF4-FFF2-40B4-BE49-F238E27FC236}">
                  <a16:creationId xmlns:a16="http://schemas.microsoft.com/office/drawing/2014/main" id="{1E078C0E-AFE9-F746-A477-55836C4001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3535" t="13013" r="11377" b="11079"/>
            <a:stretch/>
          </p:blipFill>
          <p:spPr>
            <a:xfrm>
              <a:off x="2832659" y="2694733"/>
              <a:ext cx="1595744" cy="1457840"/>
            </a:xfrm>
            <a:prstGeom prst="rect">
              <a:avLst/>
            </a:prstGeom>
          </p:spPr>
        </p:pic>
        <p:pic>
          <p:nvPicPr>
            <p:cNvPr id="25" name="Picture 24" descr="A group of people looking at a computer&#10;&#10;Description automatically generated">
              <a:extLst>
                <a:ext uri="{FF2B5EF4-FFF2-40B4-BE49-F238E27FC236}">
                  <a16:creationId xmlns:a16="http://schemas.microsoft.com/office/drawing/2014/main" id="{763B4D31-450D-2B47-AE32-3CC39FC1FB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7247"/>
            <a:stretch/>
          </p:blipFill>
          <p:spPr>
            <a:xfrm>
              <a:off x="1063373" y="4365344"/>
              <a:ext cx="1595745" cy="1463484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05025295-0D90-824A-B626-31C1334F86CC}"/>
              </a:ext>
            </a:extLst>
          </p:cNvPr>
          <p:cNvSpPr txBox="1"/>
          <p:nvPr/>
        </p:nvSpPr>
        <p:spPr>
          <a:xfrm>
            <a:off x="1024009" y="1559028"/>
            <a:ext cx="7554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census information is used by central and local government, health authorities and many other organisations.</a:t>
            </a:r>
            <a:endParaRPr lang="en-GB" dirty="0">
              <a:solidFill>
                <a:srgbClr val="27262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78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17"/>
    </mc:Choice>
    <mc:Fallback xmlns="">
      <p:transition spd="slow" advTm="54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B65947A4-616F-EF40-BA79-BA6B561813C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5EC957-0FCC-E842-948D-01F4EB9973E0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5F59EA8-FC15-B549-8281-D08EE5F1AF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977" r="27377"/>
          <a:stretch/>
        </p:blipFill>
        <p:spPr>
          <a:xfrm>
            <a:off x="1065228" y="1848975"/>
            <a:ext cx="4119513" cy="452844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A091521-A1EF-7D49-A305-B448A1ABABF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3380" y="3421053"/>
            <a:ext cx="2115192" cy="2956369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5150254-8233-5E40-99C4-D2B27835F8CD}"/>
              </a:ext>
            </a:extLst>
          </p:cNvPr>
          <p:cNvSpPr txBox="1">
            <a:spLocks/>
          </p:cNvSpPr>
          <p:nvPr/>
        </p:nvSpPr>
        <p:spPr>
          <a:xfrm>
            <a:off x="5614974" y="1987276"/>
            <a:ext cx="4311259" cy="1330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census can also help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us to find out about life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in the past.</a:t>
            </a:r>
            <a:endParaRPr lang="en-GB" sz="1800" dirty="0">
              <a:solidFill>
                <a:srgbClr val="27262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2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31"/>
    </mc:Choice>
    <mc:Fallback xmlns="">
      <p:transition spd="slow" advTm="46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wheel&#10;&#10;Description automatically generated">
            <a:extLst>
              <a:ext uri="{FF2B5EF4-FFF2-40B4-BE49-F238E27FC236}">
                <a16:creationId xmlns:a16="http://schemas.microsoft.com/office/drawing/2014/main" id="{6A63038C-847C-3F40-B7B5-B21466AB5A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3173" y="3091390"/>
            <a:ext cx="2019312" cy="270076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CB92E1D-F5F4-264E-814E-1D135DA990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817165"/>
              </p:ext>
            </p:extLst>
          </p:nvPr>
        </p:nvGraphicFramePr>
        <p:xfrm>
          <a:off x="766618" y="2070100"/>
          <a:ext cx="6511366" cy="4838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1961">
                  <a:extLst>
                    <a:ext uri="{9D8B030D-6E8A-4147-A177-3AD203B41FA5}">
                      <a16:colId xmlns:a16="http://schemas.microsoft.com/office/drawing/2014/main" val="4252031958"/>
                    </a:ext>
                  </a:extLst>
                </a:gridCol>
                <a:gridCol w="1589405">
                  <a:extLst>
                    <a:ext uri="{9D8B030D-6E8A-4147-A177-3AD203B41FA5}">
                      <a16:colId xmlns:a16="http://schemas.microsoft.com/office/drawing/2014/main" val="2094017280"/>
                    </a:ext>
                  </a:extLst>
                </a:gridCol>
              </a:tblGrid>
              <a:tr h="523268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u="none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School Local Area Population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908085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Children aged 0 to 17 years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1,387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3570028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Adults aged 18 to 29 years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865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521907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Adults aged 30 to 44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1,440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436316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272626"/>
                          </a:solidFill>
                          <a:latin typeface="Comic Sans MS" panose="030F0702030302020204" pitchFamily="66" charset="0"/>
                        </a:rPr>
                        <a:t>Adults aged 45 to 64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117D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1,920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922829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Adults aged 65 and over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117D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1,398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891098"/>
                  </a:ext>
                </a:extLst>
              </a:tr>
            </a:tbl>
          </a:graphicData>
        </a:graphic>
      </p:graphicFrame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2E2DF9C-A525-5C48-A88D-FEB6BC523749}"/>
              </a:ext>
            </a:extLst>
          </p:cNvPr>
          <p:cNvSpPr txBox="1">
            <a:spLocks/>
          </p:cNvSpPr>
          <p:nvPr/>
        </p:nvSpPr>
        <p:spPr>
          <a:xfrm>
            <a:off x="766619" y="1184447"/>
            <a:ext cx="6091382" cy="885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Let’s count the population in one area in 2011.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is this data telling us? </a:t>
            </a:r>
            <a:b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Why might the ages be grouped in this way?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E51859-08B3-3E47-9ECE-1AD9769E013C}"/>
              </a:ext>
            </a:extLst>
          </p:cNvPr>
          <p:cNvSpPr txBox="1">
            <a:spLocks/>
          </p:cNvSpPr>
          <p:nvPr/>
        </p:nvSpPr>
        <p:spPr>
          <a:xfrm>
            <a:off x="356460" y="768310"/>
            <a:ext cx="7904137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CA77E6BB-0302-4A92-B0B4-6522523D08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5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97"/>
    </mc:Choice>
    <mc:Fallback xmlns="">
      <p:transition spd="slow" advTm="67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wheel&#10;&#10;Description automatically generated">
            <a:extLst>
              <a:ext uri="{FF2B5EF4-FFF2-40B4-BE49-F238E27FC236}">
                <a16:creationId xmlns:a16="http://schemas.microsoft.com/office/drawing/2014/main" id="{6A63038C-847C-3F40-B7B5-B21466AB5A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3173" y="3091390"/>
            <a:ext cx="2019312" cy="270076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CB92E1D-F5F4-264E-814E-1D135DA990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64755"/>
              </p:ext>
            </p:extLst>
          </p:nvPr>
        </p:nvGraphicFramePr>
        <p:xfrm>
          <a:off x="766618" y="1902902"/>
          <a:ext cx="7075055" cy="4888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3579">
                  <a:extLst>
                    <a:ext uri="{9D8B030D-6E8A-4147-A177-3AD203B41FA5}">
                      <a16:colId xmlns:a16="http://schemas.microsoft.com/office/drawing/2014/main" val="4252031958"/>
                    </a:ext>
                  </a:extLst>
                </a:gridCol>
                <a:gridCol w="1650738">
                  <a:extLst>
                    <a:ext uri="{9D8B030D-6E8A-4147-A177-3AD203B41FA5}">
                      <a16:colId xmlns:a16="http://schemas.microsoft.com/office/drawing/2014/main" val="2094017280"/>
                    </a:ext>
                  </a:extLst>
                </a:gridCol>
                <a:gridCol w="1650738">
                  <a:extLst>
                    <a:ext uri="{9D8B030D-6E8A-4147-A177-3AD203B41FA5}">
                      <a16:colId xmlns:a16="http://schemas.microsoft.com/office/drawing/2014/main" val="4215197086"/>
                    </a:ext>
                  </a:extLst>
                </a:gridCol>
              </a:tblGrid>
              <a:tr h="690466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u="none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School Local Area Population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2001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908085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Children aged 0 to 17 years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1,340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1,387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3570028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Adults aged 18 to 29 years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784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865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521907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Adults aged 30 to 44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1,469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1,440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436316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272626"/>
                          </a:solidFill>
                          <a:latin typeface="Comic Sans MS" panose="030F0702030302020204" pitchFamily="66" charset="0"/>
                        </a:rPr>
                        <a:t>Adults aged 45 to 64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117D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1,533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1,920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922829"/>
                  </a:ext>
                </a:extLst>
              </a:tr>
              <a:tr h="839599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Adults aged 65 and over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117D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1,331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1,398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891098"/>
                  </a:ext>
                </a:extLst>
              </a:tr>
            </a:tbl>
          </a:graphicData>
        </a:graphic>
      </p:graphicFrame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2E2DF9C-A525-5C48-A88D-FEB6BC523749}"/>
              </a:ext>
            </a:extLst>
          </p:cNvPr>
          <p:cNvSpPr txBox="1">
            <a:spLocks/>
          </p:cNvSpPr>
          <p:nvPr/>
        </p:nvSpPr>
        <p:spPr>
          <a:xfrm>
            <a:off x="766618" y="1214928"/>
            <a:ext cx="7075055" cy="8856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do you think this data tells us about what has happened between the two censuses?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E51859-08B3-3E47-9ECE-1AD9769E013C}"/>
              </a:ext>
            </a:extLst>
          </p:cNvPr>
          <p:cNvSpPr txBox="1">
            <a:spLocks/>
          </p:cNvSpPr>
          <p:nvPr/>
        </p:nvSpPr>
        <p:spPr>
          <a:xfrm>
            <a:off x="356460" y="768310"/>
            <a:ext cx="7904137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9AC55AB6-87BA-4049-85B7-9A41FBDCF5B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5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065"/>
    </mc:Choice>
    <mc:Fallback xmlns="">
      <p:transition spd="slow" advTm="23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wheel&#10;&#10;Description automatically generated">
            <a:extLst>
              <a:ext uri="{FF2B5EF4-FFF2-40B4-BE49-F238E27FC236}">
                <a16:creationId xmlns:a16="http://schemas.microsoft.com/office/drawing/2014/main" id="{6A63038C-847C-3F40-B7B5-B21466AB5A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3173" y="3091390"/>
            <a:ext cx="2019312" cy="270076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CB92E1D-F5F4-264E-814E-1D135DA990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418179"/>
              </p:ext>
            </p:extLst>
          </p:nvPr>
        </p:nvGraphicFramePr>
        <p:xfrm>
          <a:off x="766618" y="1902902"/>
          <a:ext cx="7075057" cy="4996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2949">
                  <a:extLst>
                    <a:ext uri="{9D8B030D-6E8A-4147-A177-3AD203B41FA5}">
                      <a16:colId xmlns:a16="http://schemas.microsoft.com/office/drawing/2014/main" val="4252031958"/>
                    </a:ext>
                  </a:extLst>
                </a:gridCol>
                <a:gridCol w="1125527">
                  <a:extLst>
                    <a:ext uri="{9D8B030D-6E8A-4147-A177-3AD203B41FA5}">
                      <a16:colId xmlns:a16="http://schemas.microsoft.com/office/drawing/2014/main" val="2094017280"/>
                    </a:ext>
                  </a:extLst>
                </a:gridCol>
                <a:gridCol w="1125527">
                  <a:extLst>
                    <a:ext uri="{9D8B030D-6E8A-4147-A177-3AD203B41FA5}">
                      <a16:colId xmlns:a16="http://schemas.microsoft.com/office/drawing/2014/main" val="4215197086"/>
                    </a:ext>
                  </a:extLst>
                </a:gridCol>
                <a:gridCol w="1125527">
                  <a:extLst>
                    <a:ext uri="{9D8B030D-6E8A-4147-A177-3AD203B41FA5}">
                      <a16:colId xmlns:a16="http://schemas.microsoft.com/office/drawing/2014/main" val="24622915"/>
                    </a:ext>
                  </a:extLst>
                </a:gridCol>
                <a:gridCol w="1125527">
                  <a:extLst>
                    <a:ext uri="{9D8B030D-6E8A-4147-A177-3AD203B41FA5}">
                      <a16:colId xmlns:a16="http://schemas.microsoft.com/office/drawing/2014/main" val="3908342570"/>
                    </a:ext>
                  </a:extLst>
                </a:gridCol>
              </a:tblGrid>
              <a:tr h="899161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u="none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School Local Area Population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2001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2021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From Census</a:t>
                      </a:r>
                      <a:b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US" sz="1800" b="1" i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2031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908085"/>
                  </a:ext>
                </a:extLst>
              </a:tr>
              <a:tr h="816324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Children aged</a:t>
                      </a:r>
                      <a:b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0 to 17 years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7206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1,340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1,387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3570028"/>
                  </a:ext>
                </a:extLst>
              </a:tr>
              <a:tr h="816324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Adults aged</a:t>
                      </a:r>
                      <a:b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18 to 29 years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784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865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521907"/>
                  </a:ext>
                </a:extLst>
              </a:tr>
              <a:tr h="816324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Adults aged</a:t>
                      </a:r>
                      <a:b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30 to 44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1,469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1,440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436316"/>
                  </a:ext>
                </a:extLst>
              </a:tr>
              <a:tr h="816324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272626"/>
                          </a:solidFill>
                          <a:latin typeface="Comic Sans MS" panose="030F0702030302020204" pitchFamily="66" charset="0"/>
                        </a:rPr>
                        <a:t>Adults aged</a:t>
                      </a:r>
                      <a:br>
                        <a:rPr lang="en-US" sz="1800" b="1" dirty="0">
                          <a:solidFill>
                            <a:srgbClr val="272626"/>
                          </a:solidFill>
                          <a:latin typeface="Comic Sans MS" panose="030F0702030302020204" pitchFamily="66" charset="0"/>
                        </a:rPr>
                      </a:br>
                      <a:r>
                        <a:rPr lang="en-US" sz="1800" b="1" dirty="0">
                          <a:solidFill>
                            <a:srgbClr val="272626"/>
                          </a:solidFill>
                          <a:latin typeface="Comic Sans MS" panose="030F0702030302020204" pitchFamily="66" charset="0"/>
                        </a:rPr>
                        <a:t>45 to 64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117D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1,533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1,920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922829"/>
                  </a:ext>
                </a:extLst>
              </a:tr>
              <a:tr h="816324"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Adults aged</a:t>
                      </a:r>
                      <a:b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</a:br>
                      <a:r>
                        <a:rPr lang="en-GB" sz="1800" b="1" dirty="0">
                          <a:solidFill>
                            <a:srgbClr val="272626"/>
                          </a:solidFill>
                          <a:effectLst/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65 and over</a:t>
                      </a:r>
                      <a:endParaRPr lang="en-US" sz="1800" dirty="0">
                        <a:solidFill>
                          <a:srgbClr val="272626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117D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1,331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omic Sans MS" panose="030F0702030302020204" pitchFamily="66" charset="0"/>
                        </a:rPr>
                        <a:t>1,398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EC72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891098"/>
                  </a:ext>
                </a:extLst>
              </a:tr>
            </a:tbl>
          </a:graphicData>
        </a:graphic>
      </p:graphicFrame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2E2DF9C-A525-5C48-A88D-FEB6BC523749}"/>
              </a:ext>
            </a:extLst>
          </p:cNvPr>
          <p:cNvSpPr txBox="1">
            <a:spLocks/>
          </p:cNvSpPr>
          <p:nvPr/>
        </p:nvSpPr>
        <p:spPr>
          <a:xfrm>
            <a:off x="846898" y="1121400"/>
            <a:ext cx="6914495" cy="8856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do you think the numbers will be in the next census?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about in another 10 years?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E51859-08B3-3E47-9ECE-1AD9769E013C}"/>
              </a:ext>
            </a:extLst>
          </p:cNvPr>
          <p:cNvSpPr txBox="1">
            <a:spLocks/>
          </p:cNvSpPr>
          <p:nvPr/>
        </p:nvSpPr>
        <p:spPr>
          <a:xfrm>
            <a:off x="356460" y="601858"/>
            <a:ext cx="7904137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1151DDBE-0C8B-4FD8-978E-E0BC89BF8F7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35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21"/>
    </mc:Choice>
    <mc:Fallback xmlns="">
      <p:transition spd="slow" advTm="53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group of people riding on the back of a large crowd of people&#10;&#10;Description automatically generated">
            <a:extLst>
              <a:ext uri="{FF2B5EF4-FFF2-40B4-BE49-F238E27FC236}">
                <a16:creationId xmlns:a16="http://schemas.microsoft.com/office/drawing/2014/main" id="{6818DF17-26E5-424D-BB2A-0A66E96D0A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624" t="1" r="21544" b="1490"/>
          <a:stretch/>
        </p:blipFill>
        <p:spPr>
          <a:xfrm>
            <a:off x="1216768" y="2037527"/>
            <a:ext cx="4129138" cy="39977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DA66AA-33EB-414D-94F9-887A911E17DE}"/>
              </a:ext>
            </a:extLst>
          </p:cNvPr>
          <p:cNvSpPr txBox="1"/>
          <p:nvPr/>
        </p:nvSpPr>
        <p:spPr>
          <a:xfrm>
            <a:off x="5657044" y="2188478"/>
            <a:ext cx="3918594" cy="3695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spcBef>
                <a:spcPts val="600"/>
              </a:spcBef>
              <a:spcAft>
                <a:spcPts val="700"/>
              </a:spcAft>
              <a:buSzPct val="120000"/>
              <a:buBlip>
                <a:blip r:embed="rId4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do we notice about this information?</a:t>
            </a:r>
          </a:p>
          <a:p>
            <a:pPr marL="360363" indent="-360363">
              <a:spcBef>
                <a:spcPts val="600"/>
              </a:spcBef>
              <a:spcAft>
                <a:spcPts val="700"/>
              </a:spcAft>
              <a:buSzPct val="120000"/>
              <a:buBlip>
                <a:blip r:embed="rId4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Do we think the numbers would be the same today?</a:t>
            </a:r>
          </a:p>
          <a:p>
            <a:pPr marL="360363" indent="-360363">
              <a:spcBef>
                <a:spcPts val="600"/>
              </a:spcBef>
              <a:spcAft>
                <a:spcPts val="700"/>
              </a:spcAft>
              <a:buSzPct val="120000"/>
              <a:buBlip>
                <a:blip r:embed="rId4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are our reasons?</a:t>
            </a:r>
          </a:p>
          <a:p>
            <a:pPr marL="360363" indent="-360363">
              <a:spcBef>
                <a:spcPts val="600"/>
              </a:spcBef>
              <a:spcAft>
                <a:spcPts val="700"/>
              </a:spcAft>
              <a:buSzPct val="120000"/>
              <a:buBlip>
                <a:blip r:embed="rId4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Do we think the numbers would be the same 40 years ago?</a:t>
            </a:r>
          </a:p>
          <a:p>
            <a:pPr marL="360363" indent="-360363">
              <a:spcBef>
                <a:spcPts val="600"/>
              </a:spcBef>
              <a:spcAft>
                <a:spcPts val="700"/>
              </a:spcAft>
              <a:buSzPct val="120000"/>
              <a:buBlip>
                <a:blip r:embed="rId4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do we think the numbers will be 20 years in the future?</a:t>
            </a:r>
          </a:p>
          <a:p>
            <a:pPr>
              <a:spcBef>
                <a:spcPts val="600"/>
              </a:spcBef>
              <a:spcAft>
                <a:spcPts val="800"/>
              </a:spcAft>
              <a:buSzPct val="120000"/>
            </a:pPr>
            <a:endParaRPr lang="en-GB" dirty="0">
              <a:solidFill>
                <a:srgbClr val="272626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15" name="Picture 14" descr="A picture containing logo&#10;&#10;Description automatically generated">
            <a:extLst>
              <a:ext uri="{FF2B5EF4-FFF2-40B4-BE49-F238E27FC236}">
                <a16:creationId xmlns:a16="http://schemas.microsoft.com/office/drawing/2014/main" id="{F365007B-1364-0546-8E66-3379411A00D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C739CAE-F5F6-E840-B6BA-0700C6289CDF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</p:spTree>
    <p:extLst>
      <p:ext uri="{BB962C8B-B14F-4D97-AF65-F5344CB8AC3E}">
        <p14:creationId xmlns:p14="http://schemas.microsoft.com/office/powerpoint/2010/main" val="133500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720"/>
    </mc:Choice>
    <mc:Fallback xmlns="">
      <p:transition spd="slow" advTm="74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wheel&#10;&#10;Description automatically generated">
            <a:extLst>
              <a:ext uri="{FF2B5EF4-FFF2-40B4-BE49-F238E27FC236}">
                <a16:creationId xmlns:a16="http://schemas.microsoft.com/office/drawing/2014/main" id="{6A63038C-847C-3F40-B7B5-B21466AB5A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2501" y="3545811"/>
            <a:ext cx="2019312" cy="270076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2E2DF9C-A525-5C48-A88D-FEB6BC523749}"/>
              </a:ext>
            </a:extLst>
          </p:cNvPr>
          <p:cNvSpPr txBox="1">
            <a:spLocks/>
          </p:cNvSpPr>
          <p:nvPr/>
        </p:nvSpPr>
        <p:spPr>
          <a:xfrm>
            <a:off x="356460" y="1102466"/>
            <a:ext cx="7904137" cy="8856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Let’s use census 2011 data</a:t>
            </a:r>
            <a:r>
              <a:rPr lang="en-GB" sz="1800" b="1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to create charts and graphs</a:t>
            </a:r>
            <a:r>
              <a:rPr lang="en-GB" sz="1800" b="1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.</a:t>
            </a: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E51859-08B3-3E47-9ECE-1AD9769E013C}"/>
              </a:ext>
            </a:extLst>
          </p:cNvPr>
          <p:cNvSpPr txBox="1">
            <a:spLocks/>
          </p:cNvSpPr>
          <p:nvPr/>
        </p:nvSpPr>
        <p:spPr>
          <a:xfrm>
            <a:off x="356460" y="601858"/>
            <a:ext cx="7904137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023F71-DFBE-3C4B-94FD-E9B4F83ABC6E}"/>
              </a:ext>
            </a:extLst>
          </p:cNvPr>
          <p:cNvSpPr/>
          <p:nvPr/>
        </p:nvSpPr>
        <p:spPr>
          <a:xfrm>
            <a:off x="725263" y="1862254"/>
            <a:ext cx="7133263" cy="4939990"/>
          </a:xfrm>
          <a:prstGeom prst="rect">
            <a:avLst/>
          </a:prstGeom>
          <a:noFill/>
          <a:ln w="38100">
            <a:solidFill>
              <a:srgbClr val="EC72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0B2FEC0E-A672-0942-AD1E-888F80FD81F5}"/>
              </a:ext>
            </a:extLst>
          </p:cNvPr>
          <p:cNvGraphicFramePr/>
          <p:nvPr/>
        </p:nvGraphicFramePr>
        <p:xfrm>
          <a:off x="831266" y="1988119"/>
          <a:ext cx="6930247" cy="4717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Oval Callout 20">
            <a:extLst>
              <a:ext uri="{FF2B5EF4-FFF2-40B4-BE49-F238E27FC236}">
                <a16:creationId xmlns:a16="http://schemas.microsoft.com/office/drawing/2014/main" id="{8FEE0680-79FF-4740-B67C-9766E3412E4C}"/>
              </a:ext>
            </a:extLst>
          </p:cNvPr>
          <p:cNvSpPr/>
          <p:nvPr/>
        </p:nvSpPr>
        <p:spPr>
          <a:xfrm rot="20467116" flipH="1">
            <a:off x="6459054" y="2101087"/>
            <a:ext cx="2512711" cy="1259751"/>
          </a:xfrm>
          <a:prstGeom prst="wedgeEllipseCallout">
            <a:avLst/>
          </a:prstGeom>
          <a:solidFill>
            <a:srgbClr val="00A3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dirty="0">
                <a:latin typeface="Comic Sans MS" panose="030F0702030302020204" pitchFamily="66" charset="0"/>
              </a:rPr>
              <a:t>What questions would you like to ask? </a:t>
            </a:r>
          </a:p>
        </p:txBody>
      </p:sp>
      <p:sp>
        <p:nvSpPr>
          <p:cNvPr id="19" name="Cloud Callout 18">
            <a:extLst>
              <a:ext uri="{FF2B5EF4-FFF2-40B4-BE49-F238E27FC236}">
                <a16:creationId xmlns:a16="http://schemas.microsoft.com/office/drawing/2014/main" id="{42AEC07B-9CEA-C844-B256-1FC8DDCD361A}"/>
              </a:ext>
            </a:extLst>
          </p:cNvPr>
          <p:cNvSpPr/>
          <p:nvPr/>
        </p:nvSpPr>
        <p:spPr>
          <a:xfrm>
            <a:off x="8461828" y="1821923"/>
            <a:ext cx="2060658" cy="1365817"/>
          </a:xfrm>
          <a:prstGeom prst="cloudCallout">
            <a:avLst/>
          </a:prstGeom>
          <a:solidFill>
            <a:srgbClr val="9020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Comic Sans MS" panose="030F0702030302020204" pitchFamily="66" charset="0"/>
              </a:rPr>
              <a:t>What do you notice?</a:t>
            </a:r>
          </a:p>
        </p:txBody>
      </p:sp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2202AB45-FA23-4555-BAFA-8D957656455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9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37"/>
    </mc:Choice>
    <mc:Fallback xmlns="">
      <p:transition spd="slow" advTm="55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6D47CFE-93AF-EB48-B22E-1A2990026F45}"/>
              </a:ext>
            </a:extLst>
          </p:cNvPr>
          <p:cNvSpPr/>
          <p:nvPr/>
        </p:nvSpPr>
        <p:spPr>
          <a:xfrm>
            <a:off x="7964529" y="2036857"/>
            <a:ext cx="2541859" cy="3455140"/>
          </a:xfrm>
          <a:prstGeom prst="rect">
            <a:avLst/>
          </a:prstGeom>
          <a:solidFill>
            <a:srgbClr val="00A3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A723EFD-F626-5D4C-B128-E6DF28B8A1C8}"/>
              </a:ext>
            </a:extLst>
          </p:cNvPr>
          <p:cNvSpPr txBox="1"/>
          <p:nvPr/>
        </p:nvSpPr>
        <p:spPr>
          <a:xfrm>
            <a:off x="8114702" y="2058774"/>
            <a:ext cx="2241511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defTabSz="180000">
              <a:spcAft>
                <a:spcPts val="1200"/>
              </a:spcAft>
            </a:pPr>
            <a:r>
              <a:rPr lang="en-GB" sz="1300" b="1" dirty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.Why are there so many more people aged 45 – 64 in 2011 than 2001?</a:t>
            </a:r>
          </a:p>
          <a:p>
            <a:pPr marL="177800" indent="-177800" defTabSz="180000">
              <a:spcAft>
                <a:spcPts val="1200"/>
              </a:spcAft>
            </a:pP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2.What happens when</a:t>
            </a:r>
            <a:b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	people get to age 65 in this area?</a:t>
            </a:r>
          </a:p>
          <a:p>
            <a:pPr marL="177800" indent="-177800" defTabSz="180000">
              <a:spcAft>
                <a:spcPts val="1200"/>
              </a:spcAft>
            </a:pP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3. Can we say that most</a:t>
            </a:r>
            <a:b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	people who live here in 2011 are between 30 and 64?</a:t>
            </a:r>
          </a:p>
          <a:p>
            <a:pPr marL="177800" indent="-177800" defTabSz="180000">
              <a:spcAft>
                <a:spcPts val="1200"/>
              </a:spcAft>
            </a:pP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4. What happens when</a:t>
            </a:r>
            <a:b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	people get to 18 here?</a:t>
            </a:r>
          </a:p>
          <a:p>
            <a:pPr marL="177800" indent="-177800" defTabSz="180000">
              <a:spcAft>
                <a:spcPts val="1200"/>
              </a:spcAft>
            </a:pP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5. What sort of place</a:t>
            </a:r>
            <a:b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	do you think this</a:t>
            </a:r>
            <a:b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	might be?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2E2DF9C-A525-5C48-A88D-FEB6BC523749}"/>
              </a:ext>
            </a:extLst>
          </p:cNvPr>
          <p:cNvSpPr txBox="1">
            <a:spLocks/>
          </p:cNvSpPr>
          <p:nvPr/>
        </p:nvSpPr>
        <p:spPr>
          <a:xfrm>
            <a:off x="356460" y="1102466"/>
            <a:ext cx="7904137" cy="8856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Let’s use census 2011 data</a:t>
            </a:r>
            <a:r>
              <a:rPr lang="en-GB" sz="1800" b="1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to create charts and graphs</a:t>
            </a:r>
            <a:r>
              <a:rPr lang="en-GB" sz="1800" b="1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.</a:t>
            </a:r>
            <a:r>
              <a:rPr lang="en-GB" sz="1800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E51859-08B3-3E47-9ECE-1AD9769E013C}"/>
              </a:ext>
            </a:extLst>
          </p:cNvPr>
          <p:cNvSpPr txBox="1">
            <a:spLocks/>
          </p:cNvSpPr>
          <p:nvPr/>
        </p:nvSpPr>
        <p:spPr>
          <a:xfrm>
            <a:off x="356460" y="601858"/>
            <a:ext cx="7904137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023F71-DFBE-3C4B-94FD-E9B4F83ABC6E}"/>
              </a:ext>
            </a:extLst>
          </p:cNvPr>
          <p:cNvSpPr/>
          <p:nvPr/>
        </p:nvSpPr>
        <p:spPr>
          <a:xfrm>
            <a:off x="725263" y="1862254"/>
            <a:ext cx="7133263" cy="4939990"/>
          </a:xfrm>
          <a:prstGeom prst="rect">
            <a:avLst/>
          </a:prstGeom>
          <a:noFill/>
          <a:ln w="38100">
            <a:solidFill>
              <a:srgbClr val="EC72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AF269133-E271-8241-A4C4-49FDD749E6D6}"/>
              </a:ext>
            </a:extLst>
          </p:cNvPr>
          <p:cNvGraphicFramePr/>
          <p:nvPr/>
        </p:nvGraphicFramePr>
        <p:xfrm>
          <a:off x="831266" y="1988119"/>
          <a:ext cx="6930247" cy="4717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Picture 1" descr="A picture containing logo&#10;&#10;Description automatically generated">
            <a:extLst>
              <a:ext uri="{FF2B5EF4-FFF2-40B4-BE49-F238E27FC236}">
                <a16:creationId xmlns:a16="http://schemas.microsoft.com/office/drawing/2014/main" id="{BC738338-E5DB-4CA5-8B93-90F4ABB65DE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06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05"/>
    </mc:Choice>
    <mc:Fallback xmlns="">
      <p:transition spd="slow" advTm="99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B053680-AA34-714B-8845-3475C783FA5A}"/>
              </a:ext>
            </a:extLst>
          </p:cNvPr>
          <p:cNvSpPr txBox="1"/>
          <p:nvPr/>
        </p:nvSpPr>
        <p:spPr>
          <a:xfrm>
            <a:off x="882646" y="1770122"/>
            <a:ext cx="5578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spcBef>
                <a:spcPts val="600"/>
              </a:spcBef>
              <a:spcAft>
                <a:spcPts val="800"/>
              </a:spcAft>
              <a:buSzPct val="120000"/>
              <a:buBlip>
                <a:blip r:embed="rId4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Write a letter explaining what changes will be needed in the next 10 years.</a:t>
            </a:r>
          </a:p>
        </p:txBody>
      </p:sp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3AD78F8D-EFAD-FD4D-ACDD-FFDA22BE547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68D2B74-E147-A946-BAAC-50A1EB476A7C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0AD1632-7D76-874E-AE98-D3A3A74363E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24" t="19032" r="7713" b="15045"/>
          <a:stretch/>
        </p:blipFill>
        <p:spPr>
          <a:xfrm>
            <a:off x="6761385" y="2096724"/>
            <a:ext cx="2980350" cy="28308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071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796"/>
    </mc:Choice>
    <mc:Fallback xmlns="">
      <p:transition spd="slow" advTm="11179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3A14F1F-828B-4A47-92F0-5EAD4D68B3EC}"/>
              </a:ext>
            </a:extLst>
          </p:cNvPr>
          <p:cNvSpPr txBox="1"/>
          <p:nvPr/>
        </p:nvSpPr>
        <p:spPr>
          <a:xfrm>
            <a:off x="1534058" y="2126238"/>
            <a:ext cx="492014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  <a:buSzPct val="120000"/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In your research and writing, remember to:</a:t>
            </a:r>
          </a:p>
          <a:p>
            <a:pPr marL="360363" indent="-360363">
              <a:spcBef>
                <a:spcPts val="600"/>
              </a:spcBef>
              <a:spcAft>
                <a:spcPts val="1200"/>
              </a:spcAft>
              <a:buSzPct val="120000"/>
              <a:buBlip>
                <a:blip r:embed="rId2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Identify the audience for and purpose of the writing.</a:t>
            </a:r>
          </a:p>
          <a:p>
            <a:pPr marL="360363" indent="-360363">
              <a:spcBef>
                <a:spcPts val="600"/>
              </a:spcBef>
              <a:spcAft>
                <a:spcPts val="1200"/>
              </a:spcAft>
              <a:buSzPct val="120000"/>
              <a:buBlip>
                <a:blip r:embed="rId2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Select the appropriate form and use other similar writing as models for</a:t>
            </a:r>
            <a:b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your own.</a:t>
            </a:r>
          </a:p>
          <a:p>
            <a:pPr marL="360363" indent="-360363">
              <a:spcBef>
                <a:spcPts val="600"/>
              </a:spcBef>
              <a:spcAft>
                <a:spcPts val="1200"/>
              </a:spcAft>
              <a:buSzPct val="120000"/>
              <a:buBlip>
                <a:blip r:embed="rId2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Select appropriate grammar and vocabulary, and understand how your choices can change and enhance meaning.</a:t>
            </a:r>
          </a:p>
          <a:p>
            <a:pPr marL="360363" indent="-360363">
              <a:spcBef>
                <a:spcPts val="600"/>
              </a:spcBef>
              <a:spcAft>
                <a:spcPts val="1200"/>
              </a:spcAft>
              <a:buSzPct val="120000"/>
              <a:buBlip>
                <a:blip r:embed="rId2"/>
              </a:buBlip>
            </a:pPr>
            <a:r>
              <a:rPr lang="en-GB" dirty="0">
                <a:solidFill>
                  <a:srgbClr val="27262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Use a wide range of devices to build cohesion within and across paragraphs.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6577F962-B04D-2C4A-AF64-20123A8E86E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20" y="585045"/>
            <a:ext cx="1379199" cy="107271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2B1E820-012B-0548-856D-5DDDD9C56068}"/>
              </a:ext>
            </a:extLst>
          </p:cNvPr>
          <p:cNvSpPr txBox="1">
            <a:spLocks/>
          </p:cNvSpPr>
          <p:nvPr/>
        </p:nvSpPr>
        <p:spPr>
          <a:xfrm>
            <a:off x="0" y="964586"/>
            <a:ext cx="10691812" cy="4299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272626"/>
                </a:solidFill>
                <a:latin typeface="Comic Sans MS" panose="030F0702030302020204" pitchFamily="66" charset="0"/>
              </a:rPr>
              <a:t>What is the census?</a:t>
            </a:r>
          </a:p>
        </p:txBody>
      </p:sp>
      <p:pic>
        <p:nvPicPr>
          <p:cNvPr id="9" name="Picture 8" descr="A close up of a toy&#10;&#10;Description automatically generated">
            <a:extLst>
              <a:ext uri="{FF2B5EF4-FFF2-40B4-BE49-F238E27FC236}">
                <a16:creationId xmlns:a16="http://schemas.microsoft.com/office/drawing/2014/main" id="{9B5AD015-CDCA-4640-B7E8-504CEE1DCE6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945" y="1960158"/>
            <a:ext cx="2409855" cy="348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8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20"/>
    </mc:Choice>
    <mc:Fallback xmlns="">
      <p:transition spd="slow" advTm="596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4.8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4|0.5|0.4|0.3|0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item1.xml><?xml version="1.0" encoding="utf-8"?>
<?mso-contentType ?>
<spe:Receivers xmlns:spe="http://schemas.microsoft.com/sharepoint/events">
  <Receiver>
    <Name>Microsoft.Office.RecordsManagement.PolicyFeatures.ExpirationEventReceiver</Name>
    <Synchronization>Synchronous</Synchronization>
    <Type>10001</Type>
    <SequenceNumber>101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10002</Type>
    <SequenceNumber>102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10004</Type>
    <SequenceNumber>103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10006</Type>
    <SequenceNumber>104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10009</Type>
    <SequenceNumber>105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ONS Document" ma:contentTypeID="0x01010035E33599CC8D1E47A037F474646B1D58007917D11D75BAA746BCAFC6D11E569B48" ma:contentTypeVersion="111" ma:contentTypeDescription="" ma:contentTypeScope="" ma:versionID="97ee9affab6032834c830548a8db60a3">
  <xsd:schema xmlns:xsd="http://www.w3.org/2001/XMLSchema" xmlns:xs="http://www.w3.org/2001/XMLSchema" xmlns:p="http://schemas.microsoft.com/office/2006/metadata/properties" xmlns:ns1="http://schemas.microsoft.com/sharepoint/v3" xmlns:ns3="e14115de-03ae-49b5-af01-31035404c456" xmlns:ns4="797d01ea-dbdd-4c78-9485-c2c916ba85b6" xmlns:ns6="a0476314-f03c-430e-9769-a13e77a4dd6f" targetNamespace="http://schemas.microsoft.com/office/2006/metadata/properties" ma:root="true" ma:fieldsID="375f0f1530c2462447705c7046da1a72" ns1:_="" ns3:_="" ns4:_="" ns6:_="">
    <xsd:import namespace="http://schemas.microsoft.com/sharepoint/v3"/>
    <xsd:import namespace="e14115de-03ae-49b5-af01-31035404c456"/>
    <xsd:import namespace="797d01ea-dbdd-4c78-9485-c2c916ba85b6"/>
    <xsd:import namespace="a0476314-f03c-430e-9769-a13e77a4dd6f"/>
    <xsd:element name="properties">
      <xsd:complexType>
        <xsd:sequence>
          <xsd:element name="documentManagement">
            <xsd:complexType>
              <xsd:all>
                <xsd:element ref="ns3:o5359087ad404c199aee74686ab194d3" minOccurs="0"/>
                <xsd:element ref="ns4:RetentionDate" minOccurs="0"/>
                <xsd:element ref="ns4:Retention" minOccurs="0"/>
                <xsd:element ref="ns4:EDRMSOwner" minOccurs="0"/>
                <xsd:element ref="ns4:RetentionType" minOccurs="0"/>
                <xsd:element ref="ns3:TaxKeywordTaxHTField" minOccurs="0"/>
                <xsd:element ref="ns1:_dlc_Exempt" minOccurs="0"/>
                <xsd:element ref="ns1:_dlc_ExpireDateSaved" minOccurs="0"/>
                <xsd:element ref="ns1:_dlc_ExpireDate" minOccurs="0"/>
                <xsd:element ref="ns6:_dlc_DocId" minOccurs="0"/>
                <xsd:element ref="ns6:_dlc_DocIdUrl" minOccurs="0"/>
                <xsd:element ref="ns6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dlc_Exempt" ma:index="17" nillable="true" ma:displayName="Exempt from Policy" ma:hidden="true" ma:internalName="_dlc_Exempt" ma:readOnly="true">
      <xsd:simpleType>
        <xsd:restriction base="dms:Unknown"/>
      </xsd:simpleType>
    </xsd:element>
    <xsd:element name="_dlc_ExpireDateSaved" ma:index="18" nillable="true" ma:displayName="Original Expiration Date" ma:hidden="true" ma:internalName="_dlc_ExpireDateSaved" ma:readOnly="true">
      <xsd:simpleType>
        <xsd:restriction base="dms:DateTime"/>
      </xsd:simpleType>
    </xsd:element>
    <xsd:element name="_dlc_ExpireDate" ma:index="19" nillable="true" ma:displayName="Expiration Date" ma:description="" ma:hidden="true" ma:indexed="true" ma:internalName="_dlc_ExpireDat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4115de-03ae-49b5-af01-31035404c456" elementFormDefault="qualified">
    <xsd:import namespace="http://schemas.microsoft.com/office/2006/documentManagement/types"/>
    <xsd:import namespace="http://schemas.microsoft.com/office/infopath/2007/PartnerControls"/>
    <xsd:element name="o5359087ad404c199aee74686ab194d3" ma:index="7" ma:taxonomy="true" ma:internalName="o5359087ad404c199aee74686ab194d3" ma:taxonomyFieldName="RecordType" ma:displayName="Record Type" ma:readOnly="false" ma:default="" ma:fieldId="{85359087-ad40-4c19-9aee-74686ab194d3}" ma:sspId="a7dd7a64-f5c5-4f30-b8c4-f5626f639d1b" ma:termSetId="b7884471-767e-4886-9e04-df700fa96fc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14" nillable="true" ma:taxonomy="true" ma:internalName="TaxKeywordTaxHTField" ma:taxonomyFieldName="TaxKeyword" ma:displayName="Enterprise Keywords" ma:fieldId="{23f27201-bee3-471e-b2e7-b64fd8b7ca38}" ma:taxonomyMulti="true" ma:sspId="a7dd7a64-f5c5-4f30-b8c4-f5626f639d1b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d01ea-dbdd-4c78-9485-c2c916ba85b6" elementFormDefault="qualified">
    <xsd:import namespace="http://schemas.microsoft.com/office/2006/documentManagement/types"/>
    <xsd:import namespace="http://schemas.microsoft.com/office/infopath/2007/PartnerControls"/>
    <xsd:element name="RetentionDate" ma:index="10" nillable="true" ma:displayName="Retention Date" ma:format="DateOnly" ma:internalName="Retention_x0020_Date" ma:readOnly="false">
      <xsd:simpleType>
        <xsd:restriction base="dms:DateTime"/>
      </xsd:simpleType>
    </xsd:element>
    <xsd:element name="Retention" ma:index="11" nillable="true" ma:displayName="Retention" ma:default="0" ma:internalName="Retention" ma:readOnly="false">
      <xsd:simpleType>
        <xsd:restriction base="dms:Number"/>
      </xsd:simpleType>
    </xsd:element>
    <xsd:element name="EDRMSOwner" ma:index="12" nillable="true" ma:displayName="EDRMSOwner" ma:hidden="true" ma:internalName="EDRMSOwner" ma:readOnly="false">
      <xsd:simpleType>
        <xsd:restriction base="dms:Text"/>
      </xsd:simpleType>
    </xsd:element>
    <xsd:element name="RetentionType" ma:index="13" nillable="true" ma:displayName="Retention Type" ma:default="Notify" ma:internalName="Retention_x0020_Type" ma:readOnly="false">
      <xsd:simpleType>
        <xsd:restriction base="dms:Choice">
          <xsd:enumeration value="Notify"/>
          <xsd:enumeration value="Delete"/>
          <xsd:enumeration value="Declare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476314-f03c-430e-9769-a13e77a4dd6f" elementFormDefault="qualified">
    <xsd:import namespace="http://schemas.microsoft.com/office/2006/documentManagement/types"/>
    <xsd:import namespace="http://schemas.microsoft.com/office/infopath/2007/PartnerControls"/>
    <xsd:element name="_dlc_DocId" ma:index="20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1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2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9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p:Policy xmlns:p="office.server.policy" id="" local="true">
  <p:Name>ONS Document</p:Name>
  <p:Description/>
  <p:Statement/>
  <p:PolicyItems>
    <p:PolicyItem featureId="Microsoft.Office.RecordsManagement.PolicyFeatures.Expiration" staticId="0x01010035E33599CC8D1E47A037F474646B1D58|2057524105" UniqueId="d097a687-1114-45fc-89d8-799351d0ef20">
      <p:Name>Retention</p:Name>
      <p:Description>Automatic scheduling of content for processing, and performing a retention action on content that has reached its due date.</p:Description>
      <p:CustomData>
        <Schedules nextStageId="2">
          <Schedule type="Default">
            <stages>
              <data stageId="1">
                <formula id="Microsoft.Office.RecordsManagement.PolicyFeatures.Expiration.Formula.BuiltIn">
                  <number>100</number>
                  <property>Retention_x0020_Date</property>
                  <period>years</period>
                </formula>
                <action type="action" id="ONS-RetentionAction"/>
              </data>
            </stages>
          </Schedule>
        </Schedules>
      </p:CustomData>
    </p:PolicyItem>
  </p:PolicyItems>
</p:Policy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5359087ad404c199aee74686ab194d3 xmlns="e14115de-03ae-49b5-af01-31035404c456">
      <Terms xmlns="http://schemas.microsoft.com/office/infopath/2007/PartnerControls"/>
    </o5359087ad404c199aee74686ab194d3>
    <Retention xmlns="797d01ea-dbdd-4c78-9485-c2c916ba85b6" xsi:nil="true"/>
    <TaxKeywordTaxHTField xmlns="e14115de-03ae-49b5-af01-31035404c456">
      <Terms xmlns="http://schemas.microsoft.com/office/infopath/2007/PartnerControls"/>
    </TaxKeywordTaxHTField>
    <EDRMSOwner xmlns="797d01ea-dbdd-4c78-9485-c2c916ba85b6" xsi:nil="true"/>
    <RetentionDate xmlns="797d01ea-dbdd-4c78-9485-c2c916ba85b6" xsi:nil="true"/>
    <RetentionType xmlns="797d01ea-dbdd-4c78-9485-c2c916ba85b6" xsi:nil="true"/>
    <_dlc_DocId xmlns="a0476314-f03c-430e-9769-a13e77a4dd6f" xsi:nil="true"/>
    <_dlc_DocIdUrl xmlns="a0476314-f03c-430e-9769-a13e77a4dd6f">
      <Url xsi:nil="true"/>
      <Description xsi:nil="true"/>
    </_dlc_DocIdUrl>
  </documentManagement>
</p:properties>
</file>

<file path=customXml/item6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7.xml><?xml version="1.0" encoding="utf-8"?>
<?mso-contentType ?>
<SharedContentType xmlns="Microsoft.SharePoint.Taxonomy.ContentTypeSync" SourceId="a7dd7a64-f5c5-4f30-b8c4-f5626f639d1b" ContentTypeId="0x01010035E33599CC8D1E47A037F474646B1D58" PreviousValue="false"/>
</file>

<file path=customXml/itemProps1.xml><?xml version="1.0" encoding="utf-8"?>
<ds:datastoreItem xmlns:ds="http://schemas.openxmlformats.org/officeDocument/2006/customXml" ds:itemID="{609DB556-834E-49E5-91DA-9331F7452F85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B95898BF-0317-441B-A015-F8EDB2B981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B7EA34-4FEB-484A-BDE2-BDA0C2AB38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e14115de-03ae-49b5-af01-31035404c456"/>
    <ds:schemaRef ds:uri="797d01ea-dbdd-4c78-9485-c2c916ba85b6"/>
    <ds:schemaRef ds:uri="a0476314-f03c-430e-9769-a13e77a4dd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EF259259-B77A-43D8-BB69-0AB4849F2C96}">
  <ds:schemaRefs>
    <ds:schemaRef ds:uri="office.server.policy"/>
  </ds:schemaRefs>
</ds:datastoreItem>
</file>

<file path=customXml/itemProps5.xml><?xml version="1.0" encoding="utf-8"?>
<ds:datastoreItem xmlns:ds="http://schemas.openxmlformats.org/officeDocument/2006/customXml" ds:itemID="{2DEA72F6-1F03-4553-B48F-67CB5F522260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e14115de-03ae-49b5-af01-31035404c456"/>
    <ds:schemaRef ds:uri="http://schemas.microsoft.com/sharepoint/v3"/>
    <ds:schemaRef ds:uri="a0476314-f03c-430e-9769-a13e77a4dd6f"/>
    <ds:schemaRef ds:uri="http://purl.org/dc/terms/"/>
    <ds:schemaRef ds:uri="http://schemas.microsoft.com/office/infopath/2007/PartnerControls"/>
    <ds:schemaRef ds:uri="797d01ea-dbdd-4c78-9485-c2c916ba85b6"/>
    <ds:schemaRef ds:uri="http://www.w3.org/XML/1998/namespace"/>
  </ds:schemaRefs>
</ds:datastoreItem>
</file>

<file path=customXml/itemProps6.xml><?xml version="1.0" encoding="utf-8"?>
<ds:datastoreItem xmlns:ds="http://schemas.openxmlformats.org/officeDocument/2006/customXml" ds:itemID="{F2B6D5E2-8660-4266-9E1E-14C77C7407B6}">
  <ds:schemaRefs>
    <ds:schemaRef ds:uri="http://schemas.microsoft.com/office/2006/metadata/customXsn"/>
  </ds:schemaRefs>
</ds:datastoreItem>
</file>

<file path=customXml/itemProps7.xml><?xml version="1.0" encoding="utf-8"?>
<ds:datastoreItem xmlns:ds="http://schemas.openxmlformats.org/officeDocument/2006/customXml" ds:itemID="{FBE7026D-5CA5-44D1-92B8-407080A4C356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4419</TotalTime>
  <Words>925</Words>
  <Application>Microsoft Office PowerPoint</Application>
  <PresentationFormat>Custom</PresentationFormat>
  <Paragraphs>130</Paragraphs>
  <Slides>17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1_Office Theme</vt:lpstr>
      <vt:lpstr>Custom Design</vt:lpstr>
      <vt:lpstr>1_Custom Design</vt:lpstr>
      <vt:lpstr>2_Custom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 moyes</dc:creator>
  <cp:lastModifiedBy>Hayley Excell</cp:lastModifiedBy>
  <cp:revision>548</cp:revision>
  <dcterms:created xsi:type="dcterms:W3CDTF">2018-12-11T09:15:20Z</dcterms:created>
  <dcterms:modified xsi:type="dcterms:W3CDTF">2021-03-21T15:35:58Z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0x01010035E33599CC8D1E47A037F474646B1D58007917D11D75BAA746BCAFC6D11E569B48</vt:lpwstr>
  </property>
  <property fmtid="{D5CDD505-2E9C-101B-9397-08002B2CF9AE}" pid="3" name="_dlc_policyId">
    <vt:lpwstr>0x01010035E33599CC8D1E47A037F474646B1D58|2057524105</vt:lpwstr>
  </property>
  <property fmtid="{D5CDD505-2E9C-101B-9397-08002B2CF9AE}" pid="4" name="ItemRetentionFormula">
    <vt:lpwstr>&lt;formula id="Microsoft.Office.RecordsManagement.PolicyFeatures.Expiration.Formula.BuiltIn"&gt;&lt;number&gt;100&lt;/number&gt;&lt;property&gt;Retention_x005f_x0020_Date&lt;/property&gt;&lt;period&gt;years&lt;/period&gt;&lt;/formula&gt;</vt:lpwstr>
  </property>
  <property fmtid="{D5CDD505-2E9C-101B-9397-08002B2CF9AE}" pid="5" name="_dlc_DocIdItemGuid">
    <vt:lpwstr>98b87c77-38d7-42ee-9a3c-285564d5cfea</vt:lpwstr>
  </property>
  <property fmtid="{D5CDD505-2E9C-101B-9397-08002B2CF9AE}" pid="6" name="TaxKeyword">
    <vt:lpwstr/>
  </property>
  <property fmtid="{D5CDD505-2E9C-101B-9397-08002B2CF9AE}" pid="7" name="RecordType">
    <vt:lpwstr>1;#Programme and Project|96356c75-f26d-45f0-a4b1-e809250f704c</vt:lpwstr>
  </property>
  <property fmtid="{D5CDD505-2E9C-101B-9397-08002B2CF9AE}" pid="8" name="TaxCatchAll">
    <vt:lpwstr>1;#Programme and Project|96356c75-f26d-45f0-a4b1-e809250f704c</vt:lpwstr>
  </property>
</Properties>
</file>