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7" r:id="rId2"/>
    <p:sldId id="260" r:id="rId3"/>
    <p:sldId id="258" r:id="rId4"/>
    <p:sldId id="261" r:id="rId5"/>
    <p:sldId id="271" r:id="rId6"/>
    <p:sldId id="272" r:id="rId7"/>
    <p:sldId id="264"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8" autoAdjust="0"/>
    <p:restoredTop sz="94660"/>
  </p:normalViewPr>
  <p:slideViewPr>
    <p:cSldViewPr snapToGrid="0">
      <p:cViewPr varScale="1">
        <p:scale>
          <a:sx n="72" d="100"/>
          <a:sy n="72" d="100"/>
        </p:scale>
        <p:origin x="696" y="72"/>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3A45BA1-980A-4507-BE5A-5C1E7C2FFD8F}" type="datetimeFigureOut">
              <a:rPr lang="en-US"/>
              <a:t>1/31/2021</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3416D-7FED-43BC-AA7C-D92DBA01ED64}" type="datetimeFigureOut">
              <a:rPr lang="en-US"/>
              <a:t>1/31/2021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1/31/2021</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1/31/2021</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4CF99945-0A15-4715-AB6C-F5E56CF20F70}" type="datetimeFigureOut">
              <a:rPr lang="en-US"/>
              <a:t>1/31/2021</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4CF99945-0A15-4715-AB6C-F5E56CF20F70}" type="datetimeFigureOut">
              <a:rPr lang="en-US"/>
              <a:t>1/31/2021</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22B156B-59AE-415F-B24B-8756D48BB977}" type="slidenum">
              <a:rPr/>
              <a:t>‹#›</a:t>
            </a:fld>
            <a:endParaRPr/>
          </a:p>
        </p:txBody>
      </p:sp>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4CF99945-0A15-4715-AB6C-F5E56CF20F70}" type="datetimeFigureOut">
              <a:rPr lang="en-US"/>
              <a:t>1/31/2021</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a:lstStyle>
            <a:lvl1pPr>
              <a:defRPr/>
            </a:lvl1pPr>
          </a:lstStyle>
          <a:p>
            <a:r>
              <a:rPr lang="en-US"/>
              <a:t>Click to edit Master title style</a:t>
            </a:r>
            <a:endParaRPr lang="en-US" dirty="0"/>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1/31/2021</a:t>
            </a:fld>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1/31/2021</a:t>
            </a:fld>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a:t>Click to edit Master title style</a:t>
            </a:r>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126" name="Text Placeholder 3"/>
          <p:cNvSpPr>
            <a:spLocks noGrp="1"/>
          </p:cNvSpPr>
          <p:nvPr>
            <p:ph type="body" sz="half" idx="21"/>
          </p:nvPr>
        </p:nvSpPr>
        <p:spPr>
          <a:xfrm>
            <a:off x="9066214" y="2484992"/>
            <a:ext cx="2286000" cy="3248729"/>
          </a:xfrm>
        </p:spPr>
        <p:txBody>
          <a:bodyPr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1/31/2021</a:t>
            </a:fld>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a:t>Click to edit Master title style</a:t>
            </a:r>
            <a:endParaRPr dirty="0"/>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1/31/2021</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a:t>Click to edit Master title style</a:t>
            </a:r>
            <a:endParaRPr dirty="0"/>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1/31/2021</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1/31/2021</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1/31/2021</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fld id="{022B156B-59AE-415F-B24B-8756D48BB977}" type="slidenum">
              <a:rPr lang="en-US" smtClean="0"/>
              <a:pPr/>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fld id="{4CF99945-0A15-4715-AB6C-F5E56CF20F70}" type="datetimeFigureOut">
              <a:rPr lang="en-US" smtClean="0"/>
              <a:pPr/>
              <a:t>1/31/2021</a:t>
            </a:fld>
            <a:endParaRPr lang="en-US"/>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west-malling.kent.sch.uk/music-2/"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microsoft.com/office/2007/relationships/hdphoto" Target="../media/hdphoto3.wdp"/><Relationship Id="rId3" Type="http://schemas.microsoft.com/office/2007/relationships/hdphoto" Target="../media/hdphoto1.wdp"/><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hyperlink" Target="https://www.west-malling.kent.sch.uk/music-2/" TargetMode="External"/><Relationship Id="rId5" Type="http://schemas.microsoft.com/office/2007/relationships/hdphoto" Target="../media/hdphoto2.wdp"/><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bbc.co.uk/bitesize/topics/zcbkcj6/articles/zc7m7p3" TargetMode="Externa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hyperlink" Target="https://www.west-malling.kent.sch.uk/music-2/" TargetMode="Externa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8" Type="http://schemas.microsoft.com/office/2007/relationships/hdphoto" Target="../media/hdphoto6.wdp"/><Relationship Id="rId3" Type="http://schemas.microsoft.com/office/2007/relationships/hdphoto" Target="../media/hdphoto4.wdp"/><Relationship Id="rId7" Type="http://schemas.openxmlformats.org/officeDocument/2006/relationships/image" Target="../media/image16.png"/><Relationship Id="rId12" Type="http://schemas.microsoft.com/office/2007/relationships/hdphoto" Target="../media/hdphoto8.wdp"/><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image" Target="../media/image18.png"/><Relationship Id="rId5" Type="http://schemas.microsoft.com/office/2007/relationships/hdphoto" Target="../media/hdphoto5.wdp"/><Relationship Id="rId10" Type="http://schemas.microsoft.com/office/2007/relationships/hdphoto" Target="../media/hdphoto7.wdp"/><Relationship Id="rId4" Type="http://schemas.openxmlformats.org/officeDocument/2006/relationships/image" Target="../media/image14.pn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20279" y="927652"/>
            <a:ext cx="8340656" cy="3554895"/>
          </a:xfrm>
        </p:spPr>
        <p:txBody>
          <a:bodyPr>
            <a:noAutofit/>
          </a:bodyPr>
          <a:lstStyle/>
          <a:p>
            <a:pPr algn="ctr"/>
            <a:r>
              <a:rPr lang="en-US" sz="8000" b="1" dirty="0">
                <a:solidFill>
                  <a:schemeClr val="tx2">
                    <a:lumMod val="95000"/>
                    <a:lumOff val="5000"/>
                  </a:schemeClr>
                </a:solidFill>
              </a:rPr>
              <a:t>How does music make you feel?</a:t>
            </a:r>
          </a:p>
        </p:txBody>
      </p:sp>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u="sng" dirty="0">
                <a:solidFill>
                  <a:srgbClr val="00B050"/>
                </a:solidFill>
              </a:rPr>
              <a:t>Emotions</a:t>
            </a:r>
          </a:p>
        </p:txBody>
      </p:sp>
      <p:sp>
        <p:nvSpPr>
          <p:cNvPr id="3" name="Content Placeholder 2"/>
          <p:cNvSpPr>
            <a:spLocks noGrp="1"/>
          </p:cNvSpPr>
          <p:nvPr>
            <p:ph sz="half" idx="1"/>
          </p:nvPr>
        </p:nvSpPr>
        <p:spPr>
          <a:xfrm>
            <a:off x="1065212" y="1775791"/>
            <a:ext cx="4954588" cy="4489577"/>
          </a:xfrm>
        </p:spPr>
        <p:txBody>
          <a:bodyPr>
            <a:normAutofit fontScale="92500" lnSpcReduction="20000"/>
          </a:bodyPr>
          <a:lstStyle/>
          <a:p>
            <a:pPr marL="0" indent="0">
              <a:buNone/>
            </a:pPr>
            <a:r>
              <a:rPr lang="en-US" sz="2600" u="sng" dirty="0">
                <a:solidFill>
                  <a:schemeClr val="tx2">
                    <a:lumMod val="95000"/>
                    <a:lumOff val="5000"/>
                  </a:schemeClr>
                </a:solidFill>
              </a:rPr>
              <a:t>Talk to your adult</a:t>
            </a:r>
          </a:p>
          <a:p>
            <a:pPr marL="0" indent="0">
              <a:buNone/>
            </a:pPr>
            <a:endParaRPr lang="en-US" u="sng" dirty="0">
              <a:solidFill>
                <a:schemeClr val="tx2">
                  <a:lumMod val="95000"/>
                  <a:lumOff val="5000"/>
                </a:schemeClr>
              </a:solidFill>
            </a:endParaRPr>
          </a:p>
          <a:p>
            <a:pPr marL="0" indent="0">
              <a:buNone/>
            </a:pPr>
            <a:r>
              <a:rPr lang="en-US" dirty="0">
                <a:solidFill>
                  <a:schemeClr val="tx2">
                    <a:lumMod val="95000"/>
                    <a:lumOff val="5000"/>
                  </a:schemeClr>
                </a:solidFill>
              </a:rPr>
              <a:t>What are emotions or feelings?</a:t>
            </a:r>
          </a:p>
          <a:p>
            <a:pPr marL="0" indent="0">
              <a:buNone/>
            </a:pPr>
            <a:endParaRPr lang="en-US" dirty="0">
              <a:solidFill>
                <a:schemeClr val="tx2">
                  <a:lumMod val="95000"/>
                  <a:lumOff val="5000"/>
                </a:schemeClr>
              </a:solidFill>
            </a:endParaRPr>
          </a:p>
          <a:p>
            <a:pPr marL="0" indent="0">
              <a:buNone/>
            </a:pPr>
            <a:r>
              <a:rPr lang="en-US" dirty="0">
                <a:solidFill>
                  <a:schemeClr val="tx2">
                    <a:lumMod val="95000"/>
                    <a:lumOff val="5000"/>
                  </a:schemeClr>
                </a:solidFill>
              </a:rPr>
              <a:t>How do you feel when you are happy, sad, cross or worried?</a:t>
            </a:r>
          </a:p>
          <a:p>
            <a:pPr marL="0" indent="0">
              <a:buNone/>
            </a:pPr>
            <a:endParaRPr lang="en-US" dirty="0">
              <a:solidFill>
                <a:schemeClr val="tx2">
                  <a:lumMod val="95000"/>
                  <a:lumOff val="5000"/>
                </a:schemeClr>
              </a:solidFill>
            </a:endParaRPr>
          </a:p>
          <a:p>
            <a:pPr marL="0" indent="0">
              <a:buNone/>
            </a:pPr>
            <a:r>
              <a:rPr lang="en-US" dirty="0">
                <a:solidFill>
                  <a:schemeClr val="tx2">
                    <a:lumMod val="95000"/>
                    <a:lumOff val="5000"/>
                  </a:schemeClr>
                </a:solidFill>
              </a:rPr>
              <a:t>Do you think different emotions and feelings have different </a:t>
            </a:r>
            <a:r>
              <a:rPr lang="en-US" dirty="0" err="1">
                <a:solidFill>
                  <a:schemeClr val="tx2">
                    <a:lumMod val="95000"/>
                    <a:lumOff val="5000"/>
                  </a:schemeClr>
                </a:solidFill>
              </a:rPr>
              <a:t>colours</a:t>
            </a:r>
            <a:r>
              <a:rPr lang="en-US" dirty="0">
                <a:solidFill>
                  <a:schemeClr val="tx2">
                    <a:lumMod val="95000"/>
                    <a:lumOff val="5000"/>
                  </a:schemeClr>
                </a:solidFill>
              </a:rPr>
              <a:t>?</a:t>
            </a:r>
          </a:p>
        </p:txBody>
      </p:sp>
      <p:pic>
        <p:nvPicPr>
          <p:cNvPr id="1026" name="Picture 2">
            <a:hlinkClick r:id="rId2"/>
            <a:extLst>
              <a:ext uri="{FF2B5EF4-FFF2-40B4-BE49-F238E27FC236}">
                <a16:creationId xmlns:a16="http://schemas.microsoft.com/office/drawing/2014/main" id="{43AAA7C0-2230-46F2-B32E-0A5D7F6571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1582" y="2680315"/>
            <a:ext cx="4408091" cy="2478571"/>
          </a:xfrm>
          <a:prstGeom prst="rect">
            <a:avLst/>
          </a:prstGeom>
          <a:noFill/>
          <a:extLst>
            <a:ext uri="{909E8E84-426E-40DD-AFC4-6F175D3DCCD1}">
              <a14:hiddenFill xmlns:a14="http://schemas.microsoft.com/office/drawing/2010/main">
                <a:solidFill>
                  <a:srgbClr val="FFFFFF"/>
                </a:solidFill>
              </a14:hiddenFill>
            </a:ext>
          </a:extLst>
        </p:spPr>
      </p:pic>
      <p:sp>
        <p:nvSpPr>
          <p:cNvPr id="9" name="Callout: Down Arrow 8">
            <a:extLst>
              <a:ext uri="{FF2B5EF4-FFF2-40B4-BE49-F238E27FC236}">
                <a16:creationId xmlns:a16="http://schemas.microsoft.com/office/drawing/2014/main" id="{065CE19B-B9BE-4077-95A9-8728F4DB9781}"/>
              </a:ext>
            </a:extLst>
          </p:cNvPr>
          <p:cNvSpPr/>
          <p:nvPr/>
        </p:nvSpPr>
        <p:spPr>
          <a:xfrm>
            <a:off x="7288696" y="1623390"/>
            <a:ext cx="3114261" cy="904524"/>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access this clip on the class page</a:t>
            </a:r>
          </a:p>
        </p:txBody>
      </p:sp>
    </p:spTree>
    <p:extLst>
      <p:ext uri="{BB962C8B-B14F-4D97-AF65-F5344CB8AC3E}">
        <p14:creationId xmlns:p14="http://schemas.microsoft.com/office/powerpoint/2010/main" val="92330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pPr algn="ctr"/>
            <a:r>
              <a:rPr lang="en-GB" sz="5400" dirty="0">
                <a:solidFill>
                  <a:srgbClr val="00B050"/>
                </a:solidFill>
              </a:rPr>
              <a:t>Mood of the Music</a:t>
            </a:r>
          </a:p>
        </p:txBody>
      </p:sp>
      <p:sp>
        <p:nvSpPr>
          <p:cNvPr id="14" name="Content Placeholder 13"/>
          <p:cNvSpPr>
            <a:spLocks noGrp="1"/>
          </p:cNvSpPr>
          <p:nvPr>
            <p:ph idx="1"/>
          </p:nvPr>
        </p:nvSpPr>
        <p:spPr>
          <a:xfrm>
            <a:off x="990793" y="1693241"/>
            <a:ext cx="10058400" cy="4229100"/>
          </a:xfrm>
        </p:spPr>
        <p:txBody>
          <a:bodyPr>
            <a:noAutofit/>
          </a:bodyPr>
          <a:lstStyle/>
          <a:p>
            <a:pPr marL="0" indent="0">
              <a:buNone/>
            </a:pPr>
            <a:r>
              <a:rPr lang="en-GB" sz="2000" dirty="0">
                <a:solidFill>
                  <a:srgbClr val="7030A0"/>
                </a:solidFill>
                <a:latin typeface="Comic Sans MS" panose="030F0702030302020204" pitchFamily="66" charset="0"/>
                <a:ea typeface="Times New Roman" panose="02020603050405020304" pitchFamily="18" charset="0"/>
              </a:rPr>
              <a:t>Music </a:t>
            </a:r>
            <a:r>
              <a:rPr lang="en-GB" sz="2000" dirty="0">
                <a:solidFill>
                  <a:srgbClr val="7030A0"/>
                </a:solidFill>
                <a:effectLst/>
                <a:latin typeface="Comic Sans MS" panose="030F0702030302020204" pitchFamily="66" charset="0"/>
                <a:ea typeface="Times New Roman" panose="02020603050405020304" pitchFamily="18" charset="0"/>
              </a:rPr>
              <a:t>can make you </a:t>
            </a:r>
            <a:r>
              <a:rPr lang="en-GB" sz="2000" b="1" dirty="0">
                <a:solidFill>
                  <a:srgbClr val="7030A0"/>
                </a:solidFill>
                <a:effectLst/>
                <a:latin typeface="Comic Sans MS" panose="030F0702030302020204" pitchFamily="66" charset="0"/>
                <a:ea typeface="Times New Roman" panose="02020603050405020304" pitchFamily="18" charset="0"/>
              </a:rPr>
              <a:t>feel different emotions.</a:t>
            </a:r>
            <a:r>
              <a:rPr lang="en-GB" sz="2000" dirty="0">
                <a:solidFill>
                  <a:srgbClr val="7030A0"/>
                </a:solidFill>
                <a:effectLst/>
                <a:latin typeface="Comic Sans MS" panose="030F0702030302020204" pitchFamily="66" charset="0"/>
                <a:ea typeface="Times New Roman" panose="02020603050405020304" pitchFamily="18" charset="0"/>
              </a:rPr>
              <a:t> Some songs make you feel happy or excited, while others make you feel sad or scared. </a:t>
            </a:r>
          </a:p>
          <a:p>
            <a:pPr marL="0" indent="0">
              <a:buNone/>
            </a:pPr>
            <a:r>
              <a:rPr lang="en-GB" sz="2000" dirty="0">
                <a:solidFill>
                  <a:srgbClr val="7030A0"/>
                </a:solidFill>
                <a:effectLst/>
                <a:latin typeface="Comic Sans MS" panose="030F0702030302020204" pitchFamily="66" charset="0"/>
                <a:ea typeface="Times New Roman" panose="02020603050405020304" pitchFamily="18" charset="0"/>
              </a:rPr>
              <a:t>These feelings come from how the song is composed, the instruments used and how performers play them. To be able to achieve a particular mood, composers also have to consider the following musical elements: tempo (speed), dynamics (volume) and pitch (high/low).</a:t>
            </a:r>
          </a:p>
          <a:p>
            <a:pPr marL="0" indent="0">
              <a:buNone/>
            </a:pPr>
            <a:r>
              <a:rPr lang="en-GB" sz="2000" dirty="0">
                <a:solidFill>
                  <a:srgbClr val="7030A0"/>
                </a:solidFill>
                <a:latin typeface="Comic Sans MS" panose="030F0702030302020204" pitchFamily="66" charset="0"/>
                <a:ea typeface="Times New Roman" panose="02020603050405020304" pitchFamily="18" charset="0"/>
              </a:rPr>
              <a:t>Listening to a happy piece of music</a:t>
            </a:r>
            <a:r>
              <a:rPr lang="en-GB" sz="2000" dirty="0">
                <a:solidFill>
                  <a:srgbClr val="7030A0"/>
                </a:solidFill>
                <a:effectLst/>
                <a:latin typeface="Comic Sans MS" panose="030F0702030302020204" pitchFamily="66" charset="0"/>
                <a:ea typeface="Times New Roman" panose="02020603050405020304" pitchFamily="18" charset="0"/>
              </a:rPr>
              <a:t> can be a good way of cheering </a:t>
            </a:r>
            <a:r>
              <a:rPr lang="en-GB" sz="2000" dirty="0">
                <a:solidFill>
                  <a:srgbClr val="7030A0"/>
                </a:solidFill>
                <a:latin typeface="Comic Sans MS" panose="030F0702030302020204" pitchFamily="66" charset="0"/>
                <a:ea typeface="Times New Roman" panose="02020603050405020304" pitchFamily="18" charset="0"/>
              </a:rPr>
              <a:t>you </a:t>
            </a:r>
            <a:r>
              <a:rPr lang="en-GB" sz="2000" dirty="0">
                <a:solidFill>
                  <a:srgbClr val="7030A0"/>
                </a:solidFill>
                <a:effectLst/>
                <a:latin typeface="Comic Sans MS" panose="030F0702030302020204" pitchFamily="66" charset="0"/>
                <a:ea typeface="Times New Roman" panose="02020603050405020304" pitchFamily="18" charset="0"/>
              </a:rPr>
              <a:t>up when you are feeling sad! Can you think of any songs which make you feel cheerful and happy?</a:t>
            </a:r>
          </a:p>
          <a:p>
            <a:pPr marL="0" indent="0">
              <a:buNone/>
            </a:pPr>
            <a:endParaRPr lang="en-GB" sz="2000" dirty="0">
              <a:solidFill>
                <a:srgbClr val="7030A0"/>
              </a:solidFill>
              <a:effectLst/>
              <a:latin typeface="Comic Sans MS" panose="030F0702030302020204" pitchFamily="66" charset="0"/>
              <a:ea typeface="Times New Roman" panose="02020603050405020304" pitchFamily="18" charset="0"/>
            </a:endParaRPr>
          </a:p>
          <a:p>
            <a:pPr marL="0" indent="0">
              <a:buNone/>
            </a:pPr>
            <a:r>
              <a:rPr lang="en-GB" sz="2000" dirty="0">
                <a:solidFill>
                  <a:srgbClr val="7030A0"/>
                </a:solidFill>
                <a:effectLst/>
                <a:latin typeface="Comic Sans MS" panose="030F0702030302020204" pitchFamily="66" charset="0"/>
                <a:ea typeface="Times New Roman" panose="02020603050405020304" pitchFamily="18" charset="0"/>
              </a:rPr>
              <a:t>This song always make</a:t>
            </a:r>
            <a:r>
              <a:rPr lang="en-GB" sz="2000" dirty="0">
                <a:solidFill>
                  <a:srgbClr val="7030A0"/>
                </a:solidFill>
                <a:latin typeface="Comic Sans MS" panose="030F0702030302020204" pitchFamily="66" charset="0"/>
                <a:ea typeface="Times New Roman" panose="02020603050405020304" pitchFamily="18" charset="0"/>
              </a:rPr>
              <a:t>s Mrs Cripps feel happy! </a:t>
            </a:r>
            <a:endParaRPr lang="en-GB" sz="2000" dirty="0">
              <a:solidFill>
                <a:srgbClr val="7030A0"/>
              </a:solidFill>
              <a:effectLst/>
              <a:latin typeface="Comic Sans MS" panose="030F0702030302020204" pitchFamily="66" charset="0"/>
              <a:ea typeface="Times New Roman" panose="02020603050405020304" pitchFamily="18" charset="0"/>
            </a:endParaRPr>
          </a:p>
        </p:txBody>
      </p:sp>
      <p:pic>
        <p:nvPicPr>
          <p:cNvPr id="2050" name="Picture 2">
            <a:extLst>
              <a:ext uri="{FF2B5EF4-FFF2-40B4-BE49-F238E27FC236}">
                <a16:creationId xmlns:a16="http://schemas.microsoft.com/office/drawing/2014/main" id="{83F63AD9-EEB1-4BEC-9367-883988244A01}"/>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99891" l="0" r="100000"/>
                    </a14:imgEffect>
                  </a14:imgLayer>
                </a14:imgProps>
              </a:ext>
              <a:ext uri="{28A0092B-C50C-407E-A947-70E740481C1C}">
                <a14:useLocalDpi xmlns:a14="http://schemas.microsoft.com/office/drawing/2010/main" val="0"/>
              </a:ext>
            </a:extLst>
          </a:blip>
          <a:srcRect/>
          <a:stretch>
            <a:fillRect/>
          </a:stretch>
        </p:blipFill>
        <p:spPr bwMode="auto">
          <a:xfrm>
            <a:off x="519222" y="78322"/>
            <a:ext cx="1677573" cy="167215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EEF4CEF1-F1EE-4DD9-A3B7-FA82CF54CE92}"/>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 b="100000" l="0" r="98264"/>
                    </a14:imgEffect>
                  </a14:imgLayer>
                </a14:imgProps>
              </a:ext>
              <a:ext uri="{28A0092B-C50C-407E-A947-70E740481C1C}">
                <a14:useLocalDpi xmlns:a14="http://schemas.microsoft.com/office/drawing/2010/main" val="0"/>
              </a:ext>
            </a:extLst>
          </a:blip>
          <a:srcRect/>
          <a:stretch>
            <a:fillRect/>
          </a:stretch>
        </p:blipFill>
        <p:spPr bwMode="auto">
          <a:xfrm>
            <a:off x="9843190" y="-152039"/>
            <a:ext cx="1826414" cy="19025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6"/>
            <a:extLst>
              <a:ext uri="{FF2B5EF4-FFF2-40B4-BE49-F238E27FC236}">
                <a16:creationId xmlns:a16="http://schemas.microsoft.com/office/drawing/2014/main" id="{41307F10-8F97-4AD7-8C22-C66A0289402E}"/>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0" b="100000" l="0" r="100000">
                        <a14:foregroundMark x1="62060" y1="41960" x2="62060" y2="41960"/>
                        <a14:foregroundMark x1="62060" y1="41960" x2="50251" y2="30151"/>
                        <a14:foregroundMark x1="53015" y1="63568" x2="58543" y2="82663"/>
                        <a14:foregroundMark x1="63065" y1="73618" x2="59296" y2="63568"/>
                        <a14:foregroundMark x1="57538" y1="48241" x2="66583" y2="43719"/>
                        <a14:foregroundMark x1="75628" y1="62814" x2="81156" y2="68090"/>
                        <a14:foregroundMark x1="85427" y1="63568" x2="89950" y2="72613"/>
                        <a14:foregroundMark x1="19598" y1="69095" x2="24121" y2="69095"/>
                        <a14:foregroundMark x1="19598" y1="65327" x2="13317" y2="76382"/>
                        <a14:foregroundMark x1="27638" y1="79899" x2="28643" y2="85427"/>
                      </a14:backgroundRemoval>
                    </a14:imgEffect>
                  </a14:imgLayer>
                </a14:imgProps>
              </a:ext>
              <a:ext uri="{28A0092B-C50C-407E-A947-70E740481C1C}">
                <a14:useLocalDpi xmlns:a14="http://schemas.microsoft.com/office/drawing/2010/main" val="0"/>
              </a:ext>
            </a:extLst>
          </a:blip>
          <a:stretch>
            <a:fillRect/>
          </a:stretch>
        </p:blipFill>
        <p:spPr>
          <a:xfrm>
            <a:off x="6981775" y="4887291"/>
            <a:ext cx="1970709" cy="1970709"/>
          </a:xfrm>
          <a:prstGeom prst="rect">
            <a:avLst/>
          </a:prstGeom>
        </p:spPr>
      </p:pic>
      <p:sp>
        <p:nvSpPr>
          <p:cNvPr id="5" name="Callout: Left Arrow 4">
            <a:extLst>
              <a:ext uri="{FF2B5EF4-FFF2-40B4-BE49-F238E27FC236}">
                <a16:creationId xmlns:a16="http://schemas.microsoft.com/office/drawing/2014/main" id="{53784B85-90A7-4550-99FB-1243C1D207A8}"/>
              </a:ext>
            </a:extLst>
          </p:cNvPr>
          <p:cNvSpPr/>
          <p:nvPr/>
        </p:nvSpPr>
        <p:spPr>
          <a:xfrm>
            <a:off x="9122009" y="5353878"/>
            <a:ext cx="2712182" cy="1199322"/>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access this clip on the class page</a:t>
            </a:r>
          </a:p>
        </p:txBody>
      </p:sp>
    </p:spTree>
    <p:extLst>
      <p:ext uri="{BB962C8B-B14F-4D97-AF65-F5344CB8AC3E}">
        <p14:creationId xmlns:p14="http://schemas.microsoft.com/office/powerpoint/2010/main" val="30810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4E985B-0FCE-4F6B-B384-90B4190F010F}"/>
              </a:ext>
            </a:extLst>
          </p:cNvPr>
          <p:cNvSpPr>
            <a:spLocks noGrp="1"/>
          </p:cNvSpPr>
          <p:nvPr>
            <p:ph sz="half" idx="2"/>
          </p:nvPr>
        </p:nvSpPr>
        <p:spPr>
          <a:xfrm>
            <a:off x="2448339" y="632930"/>
            <a:ext cx="4951414" cy="798305"/>
          </a:xfrm>
        </p:spPr>
        <p:txBody>
          <a:bodyPr>
            <a:noAutofit/>
          </a:bodyPr>
          <a:lstStyle/>
          <a:p>
            <a:pPr marL="0" indent="0" algn="ctr">
              <a:buNone/>
            </a:pPr>
            <a:r>
              <a:rPr lang="en-GB" sz="6000" b="1" u="sng" dirty="0">
                <a:solidFill>
                  <a:srgbClr val="00B050"/>
                </a:solidFill>
              </a:rPr>
              <a:t>Task 1</a:t>
            </a:r>
          </a:p>
        </p:txBody>
      </p:sp>
      <p:sp>
        <p:nvSpPr>
          <p:cNvPr id="13" name="TextBox 12">
            <a:extLst>
              <a:ext uri="{FF2B5EF4-FFF2-40B4-BE49-F238E27FC236}">
                <a16:creationId xmlns:a16="http://schemas.microsoft.com/office/drawing/2014/main" id="{656D604D-21F4-43B4-A7B4-A684A2F83599}"/>
              </a:ext>
            </a:extLst>
          </p:cNvPr>
          <p:cNvSpPr txBox="1"/>
          <p:nvPr/>
        </p:nvSpPr>
        <p:spPr>
          <a:xfrm>
            <a:off x="673290" y="1705969"/>
            <a:ext cx="10263116" cy="1146211"/>
          </a:xfrm>
          <a:prstGeom prst="rect">
            <a:avLst/>
          </a:prstGeom>
          <a:noFill/>
        </p:spPr>
        <p:txBody>
          <a:bodyPr wrap="square" rtlCol="0">
            <a:spAutoFit/>
          </a:bodyPr>
          <a:lstStyle/>
          <a:p>
            <a:pPr algn="ctr">
              <a:lnSpc>
                <a:spcPct val="107000"/>
              </a:lnSpc>
              <a:spcAft>
                <a:spcPts val="800"/>
              </a:spcAft>
            </a:pPr>
            <a:r>
              <a:rPr lang="en-GB" sz="3200" dirty="0">
                <a:solidFill>
                  <a:schemeClr val="tx2">
                    <a:lumMod val="95000"/>
                    <a:lumOff val="5000"/>
                  </a:schemeClr>
                </a:solidFill>
                <a:effectLst/>
                <a:ea typeface="Calibri" panose="020F0502020204030204" pitchFamily="34" charset="0"/>
                <a:cs typeface="Times New Roman" panose="02020603050405020304" pitchFamily="18" charset="0"/>
              </a:rPr>
              <a:t>Watch the following video. How do you feel when you hear the music?</a:t>
            </a:r>
          </a:p>
        </p:txBody>
      </p:sp>
      <p:pic>
        <p:nvPicPr>
          <p:cNvPr id="15" name="Picture 14">
            <a:hlinkClick r:id="rId2"/>
            <a:extLst>
              <a:ext uri="{FF2B5EF4-FFF2-40B4-BE49-F238E27FC236}">
                <a16:creationId xmlns:a16="http://schemas.microsoft.com/office/drawing/2014/main" id="{986E8C43-7C58-4193-B517-6EC8757C665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357350" y="3429000"/>
            <a:ext cx="4158520" cy="2542181"/>
          </a:xfrm>
          <a:prstGeom prst="rect">
            <a:avLst/>
          </a:prstGeom>
          <a:noFill/>
          <a:ln>
            <a:noFill/>
          </a:ln>
        </p:spPr>
      </p:pic>
    </p:spTree>
    <p:extLst>
      <p:ext uri="{BB962C8B-B14F-4D97-AF65-F5344CB8AC3E}">
        <p14:creationId xmlns:p14="http://schemas.microsoft.com/office/powerpoint/2010/main" val="2024694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4E985B-0FCE-4F6B-B384-90B4190F010F}"/>
              </a:ext>
            </a:extLst>
          </p:cNvPr>
          <p:cNvSpPr>
            <a:spLocks noGrp="1"/>
          </p:cNvSpPr>
          <p:nvPr>
            <p:ph sz="half" idx="2"/>
          </p:nvPr>
        </p:nvSpPr>
        <p:spPr>
          <a:xfrm>
            <a:off x="2953306" y="483862"/>
            <a:ext cx="4951414" cy="798305"/>
          </a:xfrm>
        </p:spPr>
        <p:txBody>
          <a:bodyPr>
            <a:noAutofit/>
          </a:bodyPr>
          <a:lstStyle/>
          <a:p>
            <a:pPr marL="0" indent="0" algn="ctr">
              <a:buNone/>
            </a:pPr>
            <a:r>
              <a:rPr lang="en-GB" sz="6000" b="1" u="sng" dirty="0">
                <a:solidFill>
                  <a:srgbClr val="00B050"/>
                </a:solidFill>
              </a:rPr>
              <a:t>Task 2</a:t>
            </a:r>
          </a:p>
        </p:txBody>
      </p:sp>
      <p:graphicFrame>
        <p:nvGraphicFramePr>
          <p:cNvPr id="2" name="Table 1">
            <a:extLst>
              <a:ext uri="{FF2B5EF4-FFF2-40B4-BE49-F238E27FC236}">
                <a16:creationId xmlns:a16="http://schemas.microsoft.com/office/drawing/2014/main" id="{E31AA2A5-267A-46F8-89A9-BC332B2945E8}"/>
              </a:ext>
            </a:extLst>
          </p:cNvPr>
          <p:cNvGraphicFramePr>
            <a:graphicFrameLocks noGrp="1"/>
          </p:cNvGraphicFramePr>
          <p:nvPr>
            <p:extLst>
              <p:ext uri="{D42A27DB-BD31-4B8C-83A1-F6EECF244321}">
                <p14:modId xmlns:p14="http://schemas.microsoft.com/office/powerpoint/2010/main" val="3332822401"/>
              </p:ext>
            </p:extLst>
          </p:nvPr>
        </p:nvGraphicFramePr>
        <p:xfrm>
          <a:off x="1413474" y="2873393"/>
          <a:ext cx="9365052" cy="2673891"/>
        </p:xfrm>
        <a:graphic>
          <a:graphicData uri="http://schemas.openxmlformats.org/drawingml/2006/table">
            <a:tbl>
              <a:tblPr firstRow="1" firstCol="1" bandRow="1">
                <a:tableStyleId>{F5AB1C69-6EDB-4FF4-983F-18BD219EF322}</a:tableStyleId>
              </a:tblPr>
              <a:tblGrid>
                <a:gridCol w="2341263">
                  <a:extLst>
                    <a:ext uri="{9D8B030D-6E8A-4147-A177-3AD203B41FA5}">
                      <a16:colId xmlns:a16="http://schemas.microsoft.com/office/drawing/2014/main" val="542184704"/>
                    </a:ext>
                  </a:extLst>
                </a:gridCol>
                <a:gridCol w="2341263">
                  <a:extLst>
                    <a:ext uri="{9D8B030D-6E8A-4147-A177-3AD203B41FA5}">
                      <a16:colId xmlns:a16="http://schemas.microsoft.com/office/drawing/2014/main" val="718987277"/>
                    </a:ext>
                  </a:extLst>
                </a:gridCol>
                <a:gridCol w="2341263">
                  <a:extLst>
                    <a:ext uri="{9D8B030D-6E8A-4147-A177-3AD203B41FA5}">
                      <a16:colId xmlns:a16="http://schemas.microsoft.com/office/drawing/2014/main" val="3340814638"/>
                    </a:ext>
                  </a:extLst>
                </a:gridCol>
                <a:gridCol w="2341263">
                  <a:extLst>
                    <a:ext uri="{9D8B030D-6E8A-4147-A177-3AD203B41FA5}">
                      <a16:colId xmlns:a16="http://schemas.microsoft.com/office/drawing/2014/main" val="1003868795"/>
                    </a:ext>
                  </a:extLst>
                </a:gridCol>
              </a:tblGrid>
              <a:tr h="1404313">
                <a:tc>
                  <a:txBody>
                    <a:bodyPr/>
                    <a:lstStyle/>
                    <a:p>
                      <a:pPr algn="ctr">
                        <a:lnSpc>
                          <a:spcPct val="107000"/>
                        </a:lnSpc>
                        <a:spcAft>
                          <a:spcPts val="800"/>
                        </a:spcAft>
                      </a:pPr>
                      <a:r>
                        <a:rPr lang="en-GB" sz="2800" dirty="0">
                          <a:solidFill>
                            <a:srgbClr val="002060"/>
                          </a:solidFill>
                          <a:effectLst/>
                        </a:rPr>
                        <a:t> </a:t>
                      </a:r>
                    </a:p>
                    <a:p>
                      <a:pPr algn="ctr">
                        <a:lnSpc>
                          <a:spcPct val="107000"/>
                        </a:lnSpc>
                        <a:spcAft>
                          <a:spcPts val="800"/>
                        </a:spcAft>
                      </a:pPr>
                      <a:r>
                        <a:rPr lang="en-GB" sz="2800" dirty="0">
                          <a:solidFill>
                            <a:srgbClr val="002060"/>
                          </a:solidFill>
                          <a:effectLst/>
                        </a:rPr>
                        <a:t>Emotion</a:t>
                      </a:r>
                      <a:endParaRPr lang="en-GB"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endParaRPr lang="en-GB" sz="2400" dirty="0">
                        <a:solidFill>
                          <a:srgbClr val="002060"/>
                        </a:solidFill>
                        <a:effectLst/>
                      </a:endParaRPr>
                    </a:p>
                    <a:p>
                      <a:pPr algn="ctr">
                        <a:lnSpc>
                          <a:spcPct val="107000"/>
                        </a:lnSpc>
                        <a:spcAft>
                          <a:spcPts val="800"/>
                        </a:spcAft>
                      </a:pPr>
                      <a:endParaRPr lang="en-GB" sz="2400" dirty="0">
                        <a:solidFill>
                          <a:srgbClr val="002060"/>
                        </a:solidFill>
                        <a:effectLst/>
                      </a:endParaRPr>
                    </a:p>
                    <a:p>
                      <a:pPr algn="ctr">
                        <a:lnSpc>
                          <a:spcPct val="107000"/>
                        </a:lnSpc>
                        <a:spcAft>
                          <a:spcPts val="800"/>
                        </a:spcAft>
                      </a:pPr>
                      <a:r>
                        <a:rPr lang="en-GB" sz="2400" dirty="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rPr>
                        <a:t>Excited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endParaRPr lang="en-GB" sz="2400" dirty="0">
                        <a:solidFill>
                          <a:srgbClr val="002060"/>
                        </a:solidFill>
                        <a:effectLst/>
                      </a:endParaRPr>
                    </a:p>
                    <a:p>
                      <a:pPr algn="ctr">
                        <a:lnSpc>
                          <a:spcPct val="107000"/>
                        </a:lnSpc>
                        <a:spcAft>
                          <a:spcPts val="800"/>
                        </a:spcAft>
                      </a:pPr>
                      <a:endParaRPr lang="en-GB" sz="2400" dirty="0">
                        <a:solidFill>
                          <a:srgbClr val="002060"/>
                        </a:solidFill>
                        <a:effectLst/>
                      </a:endParaRPr>
                    </a:p>
                    <a:p>
                      <a:pPr algn="ctr">
                        <a:lnSpc>
                          <a:spcPct val="107000"/>
                        </a:lnSpc>
                        <a:spcAft>
                          <a:spcPts val="800"/>
                        </a:spcAft>
                      </a:pPr>
                      <a:r>
                        <a:rPr lang="en-GB" sz="2400" dirty="0">
                          <a:solidFill>
                            <a:srgbClr val="0070C0"/>
                          </a:solidFill>
                          <a:effectLst/>
                          <a:latin typeface="Aharoni" panose="02010803020104030203" pitchFamily="2" charset="-79"/>
                          <a:cs typeface="Aharoni" panose="02010803020104030203" pitchFamily="2" charset="-79"/>
                        </a:rPr>
                        <a:t>Miserable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endParaRPr lang="en-GB" sz="2400" dirty="0">
                        <a:solidFill>
                          <a:srgbClr val="002060"/>
                        </a:solidFill>
                        <a:effectLst/>
                      </a:endParaRPr>
                    </a:p>
                    <a:p>
                      <a:pPr algn="ctr">
                        <a:lnSpc>
                          <a:spcPct val="107000"/>
                        </a:lnSpc>
                        <a:spcAft>
                          <a:spcPts val="800"/>
                        </a:spcAft>
                      </a:pPr>
                      <a:endParaRPr lang="en-GB" sz="2400" dirty="0">
                        <a:solidFill>
                          <a:srgbClr val="002060"/>
                        </a:solidFill>
                        <a:effectLst/>
                      </a:endParaRPr>
                    </a:p>
                    <a:p>
                      <a:pPr algn="ctr">
                        <a:lnSpc>
                          <a:spcPct val="107000"/>
                        </a:lnSpc>
                        <a:spcAft>
                          <a:spcPts val="800"/>
                        </a:spcAft>
                      </a:pPr>
                      <a:r>
                        <a:rPr lang="en-GB" sz="2400" dirty="0">
                          <a:solidFill>
                            <a:srgbClr val="92D050"/>
                          </a:solidFill>
                          <a:effectLst/>
                          <a:latin typeface="Aharoni" panose="02010803020104030203" pitchFamily="2" charset="-79"/>
                          <a:cs typeface="Aharoni" panose="02010803020104030203" pitchFamily="2" charset="-79"/>
                        </a:rPr>
                        <a:t>Calm</a:t>
                      </a:r>
                      <a:endParaRPr lang="en-GB" sz="2400" dirty="0">
                        <a:solidFill>
                          <a:srgbClr val="92D050"/>
                        </a:solidFill>
                        <a:effectLst/>
                        <a:latin typeface="Aharoni" panose="02010803020104030203" pitchFamily="2" charset="-79"/>
                        <a:ea typeface="Calibri" panose="020F0502020204030204" pitchFamily="34" charset="0"/>
                        <a:cs typeface="Aharoni" panose="02010803020104030203"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70240096"/>
                  </a:ext>
                </a:extLst>
              </a:tr>
              <a:tr h="1269578">
                <a:tc>
                  <a:txBody>
                    <a:bodyPr/>
                    <a:lstStyle/>
                    <a:p>
                      <a:pPr algn="ctr">
                        <a:lnSpc>
                          <a:spcPct val="107000"/>
                        </a:lnSpc>
                        <a:spcAft>
                          <a:spcPts val="800"/>
                        </a:spcAft>
                      </a:pPr>
                      <a:r>
                        <a:rPr lang="en-GB" sz="2800" dirty="0">
                          <a:solidFill>
                            <a:srgbClr val="002060"/>
                          </a:solidFill>
                          <a:effectLst/>
                        </a:rPr>
                        <a:t>Song Title</a:t>
                      </a:r>
                      <a:endParaRPr lang="en-GB"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GB" sz="2200" dirty="0">
                          <a:effectLst/>
                        </a:rPr>
                        <a:t> </a:t>
                      </a:r>
                      <a:endParaRPr lang="en-GB" sz="1100" dirty="0">
                        <a:effectLst/>
                      </a:endParaRPr>
                    </a:p>
                    <a:p>
                      <a:pPr algn="ctr">
                        <a:lnSpc>
                          <a:spcPct val="107000"/>
                        </a:lnSpc>
                        <a:spcAft>
                          <a:spcPts val="800"/>
                        </a:spcAft>
                      </a:pPr>
                      <a:r>
                        <a:rPr lang="en-GB" sz="2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GB" sz="2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GB" sz="2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0106753"/>
                  </a:ext>
                </a:extLst>
              </a:tr>
            </a:tbl>
          </a:graphicData>
        </a:graphic>
      </p:graphicFrame>
      <p:pic>
        <p:nvPicPr>
          <p:cNvPr id="4099" name="Picture 5">
            <a:extLst>
              <a:ext uri="{FF2B5EF4-FFF2-40B4-BE49-F238E27FC236}">
                <a16:creationId xmlns:a16="http://schemas.microsoft.com/office/drawing/2014/main" id="{D4CD1796-43A4-483F-A003-3785EA1CFF7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4712740" y="3123460"/>
            <a:ext cx="422610" cy="48577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7">
            <a:extLst>
              <a:ext uri="{FF2B5EF4-FFF2-40B4-BE49-F238E27FC236}">
                <a16:creationId xmlns:a16="http://schemas.microsoft.com/office/drawing/2014/main" id="{550B7F31-7EE9-4FD0-9B4C-CEB86E4B66C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056651" y="3066310"/>
            <a:ext cx="472329" cy="542925"/>
          </a:xfrm>
          <a:prstGeom prst="rect">
            <a:avLst/>
          </a:prstGeom>
          <a:noFill/>
          <a:extLst>
            <a:ext uri="{909E8E84-426E-40DD-AFC4-6F175D3DCCD1}">
              <a14:hiddenFill xmlns:a14="http://schemas.microsoft.com/office/drawing/2010/main">
                <a:solidFill>
                  <a:srgbClr val="FFFFFF"/>
                </a:solidFill>
              </a14:hiddenFill>
            </a:ext>
          </a:extLst>
        </p:spPr>
      </p:pic>
      <p:pic>
        <p:nvPicPr>
          <p:cNvPr id="4097" name="Picture 2">
            <a:extLst>
              <a:ext uri="{FF2B5EF4-FFF2-40B4-BE49-F238E27FC236}">
                <a16:creationId xmlns:a16="http://schemas.microsoft.com/office/drawing/2014/main" id="{854C6A32-B3D9-402C-B0BC-9D978583AA4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37988" y="3056785"/>
            <a:ext cx="480615" cy="5524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4">
            <a:extLst>
              <a:ext uri="{FF2B5EF4-FFF2-40B4-BE49-F238E27FC236}">
                <a16:creationId xmlns:a16="http://schemas.microsoft.com/office/drawing/2014/main" id="{A940DBEC-53DA-4B17-86A3-F98B9255843D}"/>
              </a:ext>
            </a:extLst>
          </p:cNvPr>
          <p:cNvSpPr>
            <a:spLocks noChangeArrowheads="1"/>
          </p:cNvSpPr>
          <p:nvPr/>
        </p:nvSpPr>
        <p:spPr bwMode="auto">
          <a:xfrm>
            <a:off x="659641" y="1617133"/>
            <a:ext cx="10606679"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bg2">
                    <a:lumMod val="10000"/>
                  </a:schemeClr>
                </a:solidFill>
                <a:effectLst/>
                <a:ea typeface="Calibri" panose="020F0502020204030204" pitchFamily="34" charset="0"/>
                <a:cs typeface="Aharoni" panose="02010803020104030203" pitchFamily="2" charset="-79"/>
              </a:rPr>
              <a:t>Can you think of any of your favourite songs which make you feel these emotions?</a:t>
            </a:r>
            <a:endParaRPr kumimoji="0" lang="en-GB" altLang="en-US" sz="2800" b="0" i="0" u="none" strike="noStrike" cap="none" normalizeH="0" baseline="0" dirty="0">
              <a:ln>
                <a:noFill/>
              </a:ln>
              <a:solidFill>
                <a:schemeClr val="bg2">
                  <a:lumMod val="10000"/>
                </a:schemeClr>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17971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8793" y="-78580"/>
            <a:ext cx="10058402" cy="1219200"/>
          </a:xfrm>
        </p:spPr>
        <p:txBody>
          <a:bodyPr>
            <a:normAutofit/>
          </a:bodyPr>
          <a:lstStyle/>
          <a:p>
            <a:pPr algn="ctr"/>
            <a:r>
              <a:rPr lang="en-GB" sz="5400" u="sng" dirty="0">
                <a:solidFill>
                  <a:srgbClr val="00B050"/>
                </a:solidFill>
              </a:rPr>
              <a:t>Task 3</a:t>
            </a:r>
          </a:p>
        </p:txBody>
      </p:sp>
      <p:sp>
        <p:nvSpPr>
          <p:cNvPr id="14" name="Content Placeholder 13"/>
          <p:cNvSpPr>
            <a:spLocks noGrp="1"/>
          </p:cNvSpPr>
          <p:nvPr>
            <p:ph idx="1"/>
          </p:nvPr>
        </p:nvSpPr>
        <p:spPr>
          <a:xfrm>
            <a:off x="981036" y="1140620"/>
            <a:ext cx="10058400" cy="1672154"/>
          </a:xfrm>
        </p:spPr>
        <p:txBody>
          <a:bodyPr>
            <a:normAutofit fontScale="25000" lnSpcReduction="20000"/>
          </a:bodyPr>
          <a:lstStyle/>
          <a:p>
            <a:pPr marL="0" indent="0">
              <a:buNone/>
            </a:pPr>
            <a:endParaRPr lang="en-GB" dirty="0">
              <a:solidFill>
                <a:srgbClr val="7030A0"/>
              </a:solidFill>
              <a:effectLst/>
              <a:latin typeface="Comic Sans MS" panose="030F0702030302020204" pitchFamily="66" charset="0"/>
              <a:ea typeface="Times New Roman" panose="02020603050405020304" pitchFamily="18" charset="0"/>
            </a:endParaRPr>
          </a:p>
          <a:p>
            <a:pPr marL="0" indent="0">
              <a:buNone/>
            </a:pPr>
            <a:r>
              <a:rPr lang="en-GB" sz="9600"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rPr>
              <a:t>We are going to listen carefull</a:t>
            </a:r>
            <a:r>
              <a:rPr lang="en-GB" sz="9600" dirty="0">
                <a:solidFill>
                  <a:srgbClr val="7030A0"/>
                </a:solidFill>
                <a:latin typeface="Aharoni" panose="02010803020104030203" pitchFamily="2" charset="-79"/>
                <a:ea typeface="Times New Roman" panose="02020603050405020304" pitchFamily="18" charset="0"/>
                <a:cs typeface="Aharoni" panose="02010803020104030203" pitchFamily="2" charset="-79"/>
              </a:rPr>
              <a:t>y to some pieces of classical music and think about the emotions we feel when we are listening to them. </a:t>
            </a:r>
          </a:p>
          <a:p>
            <a:pPr marL="0" indent="0">
              <a:buNone/>
            </a:pPr>
            <a:endParaRPr lang="en-GB" sz="9600" dirty="0">
              <a:solidFill>
                <a:srgbClr val="7030A0"/>
              </a:solidFill>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GB" sz="9600" dirty="0">
                <a:solidFill>
                  <a:srgbClr val="7030A0"/>
                </a:solidFill>
                <a:latin typeface="Aharoni" panose="02010803020104030203" pitchFamily="2" charset="-79"/>
                <a:ea typeface="Times New Roman" panose="02020603050405020304" pitchFamily="18" charset="0"/>
                <a:cs typeface="Aharoni" panose="02010803020104030203" pitchFamily="2" charset="-79"/>
              </a:rPr>
              <a:t>Try to describe how the music makes you feel. What instruments can you hear being played? Consider how musical elements have been used to help create a certain mood such as the tempo (speed), dynamics (volume) and pitch (high/low).</a:t>
            </a:r>
          </a:p>
          <a:p>
            <a:pPr marL="0" indent="0">
              <a:buNone/>
            </a:pPr>
            <a:endParaRPr lang="en-GB" sz="9600" dirty="0">
              <a:solidFill>
                <a:srgbClr val="7030A0"/>
              </a:solidFill>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GB" sz="9600" dirty="0">
                <a:solidFill>
                  <a:srgbClr val="7030A0"/>
                </a:solidFill>
                <a:latin typeface="Aharoni" panose="02010803020104030203" pitchFamily="2" charset="-79"/>
                <a:ea typeface="Times New Roman" panose="02020603050405020304" pitchFamily="18" charset="0"/>
                <a:cs typeface="Aharoni" panose="02010803020104030203" pitchFamily="2" charset="-79"/>
              </a:rPr>
              <a:t>Fill in the chart on the following page. The first example has been done for you! Click on the titles which will take you to the class page then follow the links to hear each song!</a:t>
            </a:r>
            <a:endParaRPr lang="en-GB" sz="9600" dirty="0">
              <a:solidFill>
                <a:srgbClr val="7030A0"/>
              </a:solidFill>
              <a:effectLst/>
              <a:latin typeface="Aharoni" panose="02010803020104030203" pitchFamily="2" charset="-79"/>
              <a:ea typeface="Times New Roman" panose="02020603050405020304" pitchFamily="18" charset="0"/>
              <a:cs typeface="Aharoni" panose="02010803020104030203" pitchFamily="2" charset="-79"/>
            </a:endParaRPr>
          </a:p>
        </p:txBody>
      </p:sp>
      <p:pic>
        <p:nvPicPr>
          <p:cNvPr id="2050" name="Picture 2">
            <a:extLst>
              <a:ext uri="{FF2B5EF4-FFF2-40B4-BE49-F238E27FC236}">
                <a16:creationId xmlns:a16="http://schemas.microsoft.com/office/drawing/2014/main" id="{83F63AD9-EEB1-4BEC-9367-883988244A01}"/>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99891" l="0" r="100000"/>
                    </a14:imgEffect>
                  </a14:imgLayer>
                </a14:imgProps>
              </a:ext>
              <a:ext uri="{28A0092B-C50C-407E-A947-70E740481C1C}">
                <a14:useLocalDpi xmlns:a14="http://schemas.microsoft.com/office/drawing/2010/main" val="0"/>
              </a:ext>
            </a:extLst>
          </a:blip>
          <a:srcRect/>
          <a:stretch>
            <a:fillRect/>
          </a:stretch>
        </p:blipFill>
        <p:spPr bwMode="auto">
          <a:xfrm>
            <a:off x="2523367" y="93992"/>
            <a:ext cx="1107730" cy="110415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EEF4CEF1-F1EE-4DD9-A3B7-FA82CF54CE92}"/>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1000" b="100000" l="0" r="98264"/>
                    </a14:imgEffect>
                  </a14:imgLayer>
                </a14:imgProps>
              </a:ext>
              <a:ext uri="{28A0092B-C50C-407E-A947-70E740481C1C}">
                <a14:useLocalDpi xmlns:a14="http://schemas.microsoft.com/office/drawing/2010/main" val="0"/>
              </a:ext>
            </a:extLst>
          </a:blip>
          <a:srcRect/>
          <a:stretch>
            <a:fillRect/>
          </a:stretch>
        </p:blipFill>
        <p:spPr bwMode="auto">
          <a:xfrm>
            <a:off x="7593877" y="-43609"/>
            <a:ext cx="1170433" cy="1219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870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DD6F0C19-3FC0-4EAF-B17A-D4410A5C1B8C}"/>
              </a:ext>
            </a:extLst>
          </p:cNvPr>
          <p:cNvGraphicFramePr>
            <a:graphicFrameLocks noGrp="1"/>
          </p:cNvGraphicFramePr>
          <p:nvPr>
            <p:extLst>
              <p:ext uri="{D42A27DB-BD31-4B8C-83A1-F6EECF244321}">
                <p14:modId xmlns:p14="http://schemas.microsoft.com/office/powerpoint/2010/main" val="580607371"/>
              </p:ext>
            </p:extLst>
          </p:nvPr>
        </p:nvGraphicFramePr>
        <p:xfrm>
          <a:off x="240499" y="180265"/>
          <a:ext cx="11447920" cy="6638039"/>
        </p:xfrm>
        <a:graphic>
          <a:graphicData uri="http://schemas.openxmlformats.org/drawingml/2006/table">
            <a:tbl>
              <a:tblPr firstRow="1" firstCol="1" bandRow="1">
                <a:tableStyleId>{2D5ABB26-0587-4C30-8999-92F81FD0307C}</a:tableStyleId>
              </a:tblPr>
              <a:tblGrid>
                <a:gridCol w="2861980">
                  <a:extLst>
                    <a:ext uri="{9D8B030D-6E8A-4147-A177-3AD203B41FA5}">
                      <a16:colId xmlns:a16="http://schemas.microsoft.com/office/drawing/2014/main" val="679608014"/>
                    </a:ext>
                  </a:extLst>
                </a:gridCol>
                <a:gridCol w="2861980">
                  <a:extLst>
                    <a:ext uri="{9D8B030D-6E8A-4147-A177-3AD203B41FA5}">
                      <a16:colId xmlns:a16="http://schemas.microsoft.com/office/drawing/2014/main" val="569696331"/>
                    </a:ext>
                  </a:extLst>
                </a:gridCol>
                <a:gridCol w="2861980">
                  <a:extLst>
                    <a:ext uri="{9D8B030D-6E8A-4147-A177-3AD203B41FA5}">
                      <a16:colId xmlns:a16="http://schemas.microsoft.com/office/drawing/2014/main" val="2339160326"/>
                    </a:ext>
                  </a:extLst>
                </a:gridCol>
                <a:gridCol w="2861980">
                  <a:extLst>
                    <a:ext uri="{9D8B030D-6E8A-4147-A177-3AD203B41FA5}">
                      <a16:colId xmlns:a16="http://schemas.microsoft.com/office/drawing/2014/main" val="2041263509"/>
                    </a:ext>
                  </a:extLst>
                </a:gridCol>
              </a:tblGrid>
              <a:tr h="283456">
                <a:tc>
                  <a:txBody>
                    <a:bodyPr/>
                    <a:lstStyle/>
                    <a:p>
                      <a:pPr>
                        <a:lnSpc>
                          <a:spcPct val="107000"/>
                        </a:lnSpc>
                        <a:spcAft>
                          <a:spcPts val="800"/>
                        </a:spcAft>
                      </a:pPr>
                      <a:r>
                        <a:rPr lang="en-GB" sz="2000" b="1" dirty="0">
                          <a:solidFill>
                            <a:schemeClr val="bg2">
                              <a:lumMod val="10000"/>
                            </a:schemeClr>
                          </a:solidFill>
                          <a:effectLst/>
                          <a:latin typeface="Aharoni" panose="02010803020104030203" pitchFamily="2" charset="-79"/>
                          <a:cs typeface="Aharoni" panose="02010803020104030203" pitchFamily="2" charset="-79"/>
                        </a:rPr>
                        <a:t>Song Title</a:t>
                      </a:r>
                      <a:endParaRPr lang="en-GB" sz="2000" b="1"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GB" sz="2000" b="1" dirty="0">
                          <a:solidFill>
                            <a:schemeClr val="bg2">
                              <a:lumMod val="10000"/>
                            </a:schemeClr>
                          </a:solidFill>
                          <a:effectLst/>
                          <a:latin typeface="Aharoni" panose="02010803020104030203" pitchFamily="2" charset="-79"/>
                          <a:cs typeface="Aharoni" panose="02010803020104030203" pitchFamily="2" charset="-79"/>
                        </a:rPr>
                        <a:t>Mood/Emotion</a:t>
                      </a:r>
                      <a:endParaRPr lang="en-GB" sz="2000" b="1"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GB" sz="2000" b="1" dirty="0">
                          <a:solidFill>
                            <a:schemeClr val="bg2">
                              <a:lumMod val="10000"/>
                            </a:schemeClr>
                          </a:solidFill>
                          <a:effectLst/>
                          <a:latin typeface="Aharoni" panose="02010803020104030203" pitchFamily="2" charset="-79"/>
                          <a:cs typeface="Aharoni" panose="02010803020104030203" pitchFamily="2" charset="-79"/>
                        </a:rPr>
                        <a:t>Instruments</a:t>
                      </a:r>
                      <a:endParaRPr lang="en-GB" sz="2000" b="1"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800"/>
                        </a:spcAft>
                      </a:pPr>
                      <a:r>
                        <a:rPr lang="en-GB" sz="2000" b="1"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rPr>
                        <a:t>Musical Elements</a:t>
                      </a: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18611750"/>
                  </a:ext>
                </a:extLst>
              </a:tr>
              <a:tr h="1436132">
                <a:tc>
                  <a:txBody>
                    <a:bodyPr/>
                    <a:lstStyle/>
                    <a:p>
                      <a:pPr>
                        <a:lnSpc>
                          <a:spcPct val="107000"/>
                        </a:lnSpc>
                        <a:spcAft>
                          <a:spcPts val="800"/>
                        </a:spcAft>
                      </a:pPr>
                      <a:r>
                        <a:rPr lang="en-GB" sz="2000" u="sng" dirty="0">
                          <a:solidFill>
                            <a:schemeClr val="bg2">
                              <a:lumMod val="10000"/>
                            </a:schemeClr>
                          </a:solidFill>
                          <a:effectLst/>
                          <a:latin typeface="Aharoni" panose="02010803020104030203" pitchFamily="2" charset="-79"/>
                          <a:cs typeface="Aharoni" panose="02010803020104030203" pitchFamily="2" charset="-79"/>
                          <a:hlinkClick r:id="rId2"/>
                        </a:rPr>
                        <a:t>Danse Macabre by Camille Saint </a:t>
                      </a:r>
                      <a:r>
                        <a:rPr lang="en-GB" sz="2000" u="sng" dirty="0" err="1">
                          <a:solidFill>
                            <a:schemeClr val="bg2">
                              <a:lumMod val="10000"/>
                            </a:schemeClr>
                          </a:solidFill>
                          <a:effectLst/>
                          <a:latin typeface="Aharoni" panose="02010803020104030203" pitchFamily="2" charset="-79"/>
                          <a:cs typeface="Aharoni" panose="02010803020104030203" pitchFamily="2" charset="-79"/>
                          <a:hlinkClick r:id="rId2"/>
                        </a:rPr>
                        <a:t>Saëns</a:t>
                      </a:r>
                      <a:endParaRPr lang="en-GB" sz="2000"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Frightened</a:t>
                      </a:r>
                    </a:p>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Nervous</a:t>
                      </a:r>
                    </a:p>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Eerie</a:t>
                      </a: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Violins</a:t>
                      </a:r>
                    </a:p>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Xylophone</a:t>
                      </a:r>
                    </a:p>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Trumpet</a:t>
                      </a: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The tempo was slow to start and then got faster. The dynamics also changed from quiet to loud.</a:t>
                      </a: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9269169"/>
                  </a:ext>
                </a:extLst>
              </a:tr>
              <a:tr h="2140787">
                <a:tc>
                  <a:txBody>
                    <a:bodyPr/>
                    <a:lstStyle/>
                    <a:p>
                      <a:pPr>
                        <a:lnSpc>
                          <a:spcPct val="107000"/>
                        </a:lnSpc>
                        <a:spcAft>
                          <a:spcPts val="800"/>
                        </a:spcAft>
                      </a:pPr>
                      <a:r>
                        <a:rPr lang="en-GB" sz="2000" u="sng" dirty="0">
                          <a:solidFill>
                            <a:schemeClr val="bg2">
                              <a:lumMod val="10000"/>
                            </a:schemeClr>
                          </a:solidFill>
                          <a:effectLst/>
                          <a:latin typeface="Aharoni" panose="02010803020104030203" pitchFamily="2" charset="-79"/>
                          <a:cs typeface="Aharoni" panose="02010803020104030203" pitchFamily="2" charset="-79"/>
                          <a:hlinkClick r:id="rId2"/>
                        </a:rPr>
                        <a:t>Tritsch-</a:t>
                      </a:r>
                      <a:r>
                        <a:rPr lang="en-GB" sz="2000" u="sng" dirty="0" err="1">
                          <a:solidFill>
                            <a:schemeClr val="bg2">
                              <a:lumMod val="10000"/>
                            </a:schemeClr>
                          </a:solidFill>
                          <a:effectLst/>
                          <a:latin typeface="Aharoni" panose="02010803020104030203" pitchFamily="2" charset="-79"/>
                          <a:cs typeface="Aharoni" panose="02010803020104030203" pitchFamily="2" charset="-79"/>
                          <a:hlinkClick r:id="rId2"/>
                        </a:rPr>
                        <a:t>Tratsch</a:t>
                      </a:r>
                      <a:r>
                        <a:rPr lang="en-GB" sz="2000" u="sng" dirty="0">
                          <a:solidFill>
                            <a:schemeClr val="bg2">
                              <a:lumMod val="10000"/>
                            </a:schemeClr>
                          </a:solidFill>
                          <a:effectLst/>
                          <a:latin typeface="Aharoni" panose="02010803020104030203" pitchFamily="2" charset="-79"/>
                          <a:cs typeface="Aharoni" panose="02010803020104030203" pitchFamily="2" charset="-79"/>
                          <a:hlinkClick r:id="rId2"/>
                        </a:rPr>
                        <a:t>-Polka by Johann Strauss II</a:t>
                      </a:r>
                      <a:endParaRPr lang="en-GB" sz="2000"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 </a:t>
                      </a:r>
                    </a:p>
                    <a:p>
                      <a:pPr>
                        <a:lnSpc>
                          <a:spcPct val="107000"/>
                        </a:lnSpc>
                        <a:spcAft>
                          <a:spcPts val="800"/>
                        </a:spcAft>
                      </a:pPr>
                      <a:endParaRPr lang="en-GB" sz="2000" dirty="0">
                        <a:solidFill>
                          <a:schemeClr val="bg2">
                            <a:lumMod val="10000"/>
                          </a:schemeClr>
                        </a:solidFill>
                        <a:effectLst/>
                        <a:latin typeface="Aharoni" panose="02010803020104030203" pitchFamily="2" charset="-79"/>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 </a:t>
                      </a:r>
                      <a:endParaRPr lang="en-GB" sz="2000"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pPr>
                      <a:endParaRPr lang="en-GB" sz="200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58162676"/>
                  </a:ext>
                </a:extLst>
              </a:tr>
              <a:tr h="2551104">
                <a:tc>
                  <a:txBody>
                    <a:bodyPr/>
                    <a:lstStyle/>
                    <a:p>
                      <a:pPr>
                        <a:lnSpc>
                          <a:spcPct val="107000"/>
                        </a:lnSpc>
                        <a:spcAft>
                          <a:spcPts val="800"/>
                        </a:spcAft>
                      </a:pPr>
                      <a:r>
                        <a:rPr lang="en-GB" sz="2000" u="sng" dirty="0">
                          <a:solidFill>
                            <a:schemeClr val="bg2">
                              <a:lumMod val="10000"/>
                            </a:schemeClr>
                          </a:solidFill>
                          <a:effectLst/>
                          <a:latin typeface="Aharoni" panose="02010803020104030203" pitchFamily="2" charset="-79"/>
                          <a:cs typeface="Aharoni" panose="02010803020104030203" pitchFamily="2" charset="-79"/>
                          <a:hlinkClick r:id="rId2"/>
                        </a:rPr>
                        <a:t>Clair de lune</a:t>
                      </a:r>
                      <a:endParaRPr lang="en-GB" sz="2000" dirty="0">
                        <a:solidFill>
                          <a:schemeClr val="bg2">
                            <a:lumMod val="10000"/>
                          </a:schemeClr>
                        </a:solidFill>
                        <a:effectLst/>
                        <a:latin typeface="Aharoni" panose="02010803020104030203" pitchFamily="2" charset="-79"/>
                        <a:cs typeface="Aharoni" panose="02010803020104030203" pitchFamily="2" charset="-79"/>
                        <a:hlinkClick r:id="rId2"/>
                      </a:endParaRPr>
                    </a:p>
                    <a:p>
                      <a:pPr>
                        <a:lnSpc>
                          <a:spcPct val="107000"/>
                        </a:lnSpc>
                        <a:spcAft>
                          <a:spcPts val="800"/>
                        </a:spcAft>
                      </a:pPr>
                      <a:r>
                        <a:rPr lang="en-GB" sz="2000" u="sng" dirty="0">
                          <a:solidFill>
                            <a:schemeClr val="bg2">
                              <a:lumMod val="10000"/>
                            </a:schemeClr>
                          </a:solidFill>
                          <a:effectLst/>
                          <a:latin typeface="Aharoni" panose="02010803020104030203" pitchFamily="2" charset="-79"/>
                          <a:cs typeface="Aharoni" panose="02010803020104030203" pitchFamily="2" charset="-79"/>
                          <a:hlinkClick r:id="rId2"/>
                        </a:rPr>
                        <a:t>By Claude Debussy</a:t>
                      </a:r>
                      <a:endParaRPr lang="en-GB" sz="2000" dirty="0">
                        <a:solidFill>
                          <a:schemeClr val="bg2">
                            <a:lumMod val="10000"/>
                          </a:schemeClr>
                        </a:solidFill>
                        <a:effectLst/>
                        <a:latin typeface="Aharoni" panose="02010803020104030203" pitchFamily="2" charset="-79"/>
                        <a:cs typeface="Aharoni" panose="02010803020104030203" pitchFamily="2" charset="-79"/>
                      </a:endParaRPr>
                    </a:p>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 </a:t>
                      </a:r>
                    </a:p>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 </a:t>
                      </a:r>
                    </a:p>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 </a:t>
                      </a: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pPr>
                      <a:endParaRPr lang="en-GB" sz="2000"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pPr>
                      <a:r>
                        <a:rPr lang="en-GB" sz="2000" dirty="0">
                          <a:solidFill>
                            <a:schemeClr val="bg2">
                              <a:lumMod val="10000"/>
                            </a:schemeClr>
                          </a:solidFill>
                          <a:effectLst/>
                          <a:latin typeface="Aharoni" panose="02010803020104030203" pitchFamily="2" charset="-79"/>
                          <a:cs typeface="Aharoni" panose="02010803020104030203" pitchFamily="2" charset="-79"/>
                        </a:rPr>
                        <a:t> </a:t>
                      </a:r>
                      <a:endParaRPr lang="en-GB" sz="2000"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800"/>
                        </a:spcAft>
                      </a:pPr>
                      <a:endParaRPr lang="en-GB" sz="2000" dirty="0">
                        <a:solidFill>
                          <a:schemeClr val="bg2">
                            <a:lumMod val="10000"/>
                          </a:schemeClr>
                        </a:solidFill>
                        <a:effectLst/>
                        <a:latin typeface="Aharoni" panose="02010803020104030203" pitchFamily="2" charset="-79"/>
                        <a:ea typeface="Calibri" panose="020F0502020204030204" pitchFamily="34" charset="0"/>
                        <a:cs typeface="Aharoni" panose="02010803020104030203" pitchFamily="2" charset="-79"/>
                      </a:endParaRPr>
                    </a:p>
                  </a:txBody>
                  <a:tcPr marL="43243" marR="4324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04445761"/>
                  </a:ext>
                </a:extLst>
              </a:tr>
            </a:tbl>
          </a:graphicData>
        </a:graphic>
      </p:graphicFrame>
    </p:spTree>
    <p:extLst>
      <p:ext uri="{BB962C8B-B14F-4D97-AF65-F5344CB8AC3E}">
        <p14:creationId xmlns:p14="http://schemas.microsoft.com/office/powerpoint/2010/main" val="4017403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52B5989-A056-4A30-BE54-35B8775336E6}"/>
              </a:ext>
            </a:extLst>
          </p:cNvPr>
          <p:cNvSpPr txBox="1"/>
          <p:nvPr/>
        </p:nvSpPr>
        <p:spPr>
          <a:xfrm>
            <a:off x="2729742" y="369757"/>
            <a:ext cx="8110330" cy="4977453"/>
          </a:xfrm>
          <a:prstGeom prst="rect">
            <a:avLst/>
          </a:prstGeom>
          <a:noFill/>
        </p:spPr>
        <p:txBody>
          <a:bodyPr wrap="square">
            <a:spAutoFit/>
          </a:bodyPr>
          <a:lstStyle/>
          <a:p>
            <a:pPr algn="ctr">
              <a:lnSpc>
                <a:spcPct val="107000"/>
              </a:lnSpc>
              <a:spcAft>
                <a:spcPts val="800"/>
              </a:spcAft>
            </a:pPr>
            <a:r>
              <a:rPr lang="en-GB" sz="5400" b="1" u="sng" dirty="0">
                <a:solidFill>
                  <a:srgbClr val="00B050"/>
                </a:solidFill>
                <a:effectLst/>
                <a:latin typeface="+mj-lt"/>
                <a:ea typeface="Calibri" panose="020F0502020204030204" pitchFamily="34" charset="0"/>
                <a:cs typeface="Times New Roman" panose="02020603050405020304" pitchFamily="18" charset="0"/>
              </a:rPr>
              <a:t>Task 4</a:t>
            </a:r>
            <a:endParaRPr lang="en-GB" sz="5400" dirty="0">
              <a:solidFill>
                <a:srgbClr val="00B050"/>
              </a:solidFill>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en-GB" sz="2800" b="1" u="none" strike="noStrike" dirty="0">
                <a:effectLst/>
                <a:ea typeface="Calibri" panose="020F0502020204030204" pitchFamily="34" charset="0"/>
                <a:cs typeface="Times New Roman" panose="02020603050405020304" pitchFamily="18" charset="0"/>
              </a:rPr>
              <a:t> </a:t>
            </a:r>
            <a:endParaRPr lang="en-GB" sz="2800" dirty="0">
              <a:effectLst/>
              <a:ea typeface="Calibri" panose="020F0502020204030204" pitchFamily="34" charset="0"/>
              <a:cs typeface="Times New Roman" panose="02020603050405020304" pitchFamily="18" charset="0"/>
            </a:endParaRPr>
          </a:p>
          <a:p>
            <a:pPr algn="ctr">
              <a:lnSpc>
                <a:spcPct val="107000"/>
              </a:lnSpc>
              <a:spcAft>
                <a:spcPts val="800"/>
              </a:spcAft>
            </a:pPr>
            <a:r>
              <a:rPr lang="en-GB" sz="2800" dirty="0">
                <a:solidFill>
                  <a:schemeClr val="tx1">
                    <a:lumMod val="50000"/>
                  </a:schemeClr>
                </a:solidFill>
                <a:effectLst/>
                <a:ea typeface="Calibri" panose="020F0502020204030204" pitchFamily="34" charset="0"/>
                <a:cs typeface="Times New Roman" panose="02020603050405020304" pitchFamily="18" charset="0"/>
              </a:rPr>
              <a:t>Choose one of your favourite songs or a classical piece of music from Task 3. How does this piece of music make you feel? </a:t>
            </a:r>
          </a:p>
          <a:p>
            <a:pPr algn="ctr">
              <a:lnSpc>
                <a:spcPct val="107000"/>
              </a:lnSpc>
              <a:spcAft>
                <a:spcPts val="800"/>
              </a:spcAft>
            </a:pPr>
            <a:r>
              <a:rPr lang="en-GB" sz="2800" dirty="0">
                <a:solidFill>
                  <a:schemeClr val="tx1">
                    <a:lumMod val="50000"/>
                  </a:schemeClr>
                </a:solidFill>
                <a:effectLst/>
                <a:ea typeface="Calibri" panose="020F0502020204030204" pitchFamily="34" charset="0"/>
                <a:cs typeface="Times New Roman" panose="02020603050405020304" pitchFamily="18" charset="0"/>
              </a:rPr>
              <a:t>Draw pictures or create a scene to show your feelings and mood when you listen to your chosen song! What images do you creat</a:t>
            </a:r>
            <a:r>
              <a:rPr lang="en-GB" sz="2800" dirty="0">
                <a:solidFill>
                  <a:schemeClr val="tx1">
                    <a:lumMod val="50000"/>
                  </a:schemeClr>
                </a:solidFill>
                <a:ea typeface="Calibri" panose="020F0502020204030204" pitchFamily="34" charset="0"/>
                <a:cs typeface="Times New Roman" panose="02020603050405020304" pitchFamily="18" charset="0"/>
              </a:rPr>
              <a:t>e in your mind?</a:t>
            </a:r>
            <a:endParaRPr lang="en-GB" sz="2800" dirty="0">
              <a:solidFill>
                <a:schemeClr val="tx1">
                  <a:lumMod val="50000"/>
                </a:schemeClr>
              </a:solidFill>
              <a:effectLst/>
              <a:ea typeface="Calibri" panose="020F0502020204030204" pitchFamily="34" charset="0"/>
              <a:cs typeface="Times New Roman" panose="02020603050405020304" pitchFamily="18" charset="0"/>
            </a:endParaRPr>
          </a:p>
        </p:txBody>
      </p:sp>
      <p:pic>
        <p:nvPicPr>
          <p:cNvPr id="6146" name="Picture 2">
            <a:extLst>
              <a:ext uri="{FF2B5EF4-FFF2-40B4-BE49-F238E27FC236}">
                <a16:creationId xmlns:a16="http://schemas.microsoft.com/office/drawing/2014/main" id="{D3E7F42D-F731-41BC-A8EC-00B6EB73E00C}"/>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347" r="100000"/>
                    </a14:imgEffect>
                  </a14:imgLayer>
                </a14:imgProps>
              </a:ext>
              <a:ext uri="{28A0092B-C50C-407E-A947-70E740481C1C}">
                <a14:useLocalDpi xmlns:a14="http://schemas.microsoft.com/office/drawing/2010/main" val="0"/>
              </a:ext>
            </a:extLst>
          </a:blip>
          <a:srcRect/>
          <a:stretch>
            <a:fillRect/>
          </a:stretch>
        </p:blipFill>
        <p:spPr bwMode="auto">
          <a:xfrm>
            <a:off x="3147734" y="105057"/>
            <a:ext cx="274320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2625DF69-0BA3-4626-BE30-73A3512059E8}"/>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foregroundMark x1="20339" y1="81366" x2="20339" y2="81366"/>
                        <a14:foregroundMark x1="67119" y1="88199" x2="96610" y2="84472"/>
                        <a14:foregroundMark x1="81695" y1="85714" x2="83051" y2="70807"/>
                        <a14:foregroundMark x1="77966" y1="83851" x2="70169" y2="86335"/>
                        <a14:foregroundMark x1="73559" y1="92547" x2="90508" y2="92547"/>
                        <a14:foregroundMark x1="5085" y1="85714" x2="20339" y2="70807"/>
                        <a14:foregroundMark x1="2712" y1="85714" x2="11186" y2="95031"/>
                        <a14:foregroundMark x1="10847" y1="91925" x2="29153" y2="88820"/>
                        <a14:foregroundMark x1="17288" y1="83230" x2="32542" y2="87578"/>
                      </a14:backgroundRemoval>
                    </a14:imgEffect>
                  </a14:imgLayer>
                </a14:imgProps>
              </a:ext>
              <a:ext uri="{28A0092B-C50C-407E-A947-70E740481C1C}">
                <a14:useLocalDpi xmlns:a14="http://schemas.microsoft.com/office/drawing/2010/main" val="0"/>
              </a:ext>
            </a:extLst>
          </a:blip>
          <a:srcRect/>
          <a:stretch>
            <a:fillRect/>
          </a:stretch>
        </p:blipFill>
        <p:spPr bwMode="auto">
          <a:xfrm>
            <a:off x="298174" y="0"/>
            <a:ext cx="280987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a:extLst>
              <a:ext uri="{FF2B5EF4-FFF2-40B4-BE49-F238E27FC236}">
                <a16:creationId xmlns:a16="http://schemas.microsoft.com/office/drawing/2014/main" id="{DAEB268B-B12D-43F0-96CA-103BA3B365B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370943" y="105057"/>
            <a:ext cx="2522883" cy="1652488"/>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a:extLst>
              <a:ext uri="{FF2B5EF4-FFF2-40B4-BE49-F238E27FC236}">
                <a16:creationId xmlns:a16="http://schemas.microsoft.com/office/drawing/2014/main" id="{62B8E894-0901-432F-A0C6-7714F3E5193C}"/>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266660" y="4920697"/>
            <a:ext cx="1417360" cy="1592539"/>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a:extLst>
              <a:ext uri="{FF2B5EF4-FFF2-40B4-BE49-F238E27FC236}">
                <a16:creationId xmlns:a16="http://schemas.microsoft.com/office/drawing/2014/main" id="{B90C4F90-DDF3-4B53-AE8A-EF452FA0D027}"/>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0" b="100000" l="0" r="100000">
                        <a14:foregroundMark x1="54113" y1="23667" x2="54113" y2="23667"/>
                        <a14:foregroundMark x1="63203" y1="22333" x2="63203" y2="22333"/>
                      </a14:backgroundRemoval>
                    </a14:imgEffect>
                  </a14:imgLayer>
                </a14:imgProps>
              </a:ext>
              <a:ext uri="{28A0092B-C50C-407E-A947-70E740481C1C}">
                <a14:useLocalDpi xmlns:a14="http://schemas.microsoft.com/office/drawing/2010/main" val="0"/>
              </a:ext>
            </a:extLst>
          </a:blip>
          <a:srcRect/>
          <a:stretch>
            <a:fillRect/>
          </a:stretch>
        </p:blipFill>
        <p:spPr bwMode="auto">
          <a:xfrm>
            <a:off x="119527" y="4088702"/>
            <a:ext cx="1841652" cy="23917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18B8F9DD-53E5-48B2-9788-9A747DCCADCA}"/>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0" b="100000" l="0" r="100000">
                        <a14:foregroundMark x1="20101" y1="27136" x2="20101" y2="27136"/>
                        <a14:foregroundMark x1="19095" y1="26382" x2="21859" y2="27136"/>
                        <a14:foregroundMark x1="28392" y1="31156" x2="28643" y2="26633"/>
                        <a14:foregroundMark x1="32412" y1="15075" x2="32663" y2="13819"/>
                        <a14:foregroundMark x1="36432" y1="14824" x2="37940" y2="14824"/>
                        <a14:foregroundMark x1="70352" y1="19598" x2="72613" y2="18593"/>
                        <a14:foregroundMark x1="64573" y1="34422" x2="64070" y2="36432"/>
                        <a14:foregroundMark x1="80653" y1="19095" x2="80151" y2="15578"/>
                        <a14:foregroundMark x1="75377" y1="27136" x2="74874" y2="29397"/>
                        <a14:foregroundMark x1="90955" y1="24874" x2="89950" y2="28894"/>
                        <a14:foregroundMark x1="69849" y1="34925" x2="69849" y2="36432"/>
                        <a14:foregroundMark x1="73116" y1="34673" x2="73116" y2="36181"/>
                        <a14:foregroundMark x1="32663" y1="29397" x2="32412" y2="31658"/>
                        <a14:foregroundMark x1="70101" y1="23116" x2="70101" y2="22362"/>
                        <a14:foregroundMark x1="72864" y1="22864" x2="73116" y2="23618"/>
                        <a14:foregroundMark x1="35176" y1="17839" x2="36181" y2="18090"/>
                        <a14:foregroundMark x1="38191" y1="18593" x2="37437" y2="17337"/>
                      </a14:backgroundRemoval>
                    </a14:imgEffect>
                  </a14:imgLayer>
                </a14:imgProps>
              </a:ext>
              <a:ext uri="{28A0092B-C50C-407E-A947-70E740481C1C}">
                <a14:useLocalDpi xmlns:a14="http://schemas.microsoft.com/office/drawing/2010/main" val="0"/>
              </a:ext>
            </a:extLst>
          </a:blip>
          <a:stretch>
            <a:fillRect/>
          </a:stretch>
        </p:blipFill>
        <p:spPr>
          <a:xfrm>
            <a:off x="9366202" y="3959422"/>
            <a:ext cx="2986038" cy="2986038"/>
          </a:xfrm>
          <a:prstGeom prst="rect">
            <a:avLst/>
          </a:prstGeom>
        </p:spPr>
      </p:pic>
    </p:spTree>
    <p:extLst>
      <p:ext uri="{BB962C8B-B14F-4D97-AF65-F5344CB8AC3E}">
        <p14:creationId xmlns:p14="http://schemas.microsoft.com/office/powerpoint/2010/main" val="1805748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Rainbow presentation</Template>
  <TotalTime>126</TotalTime>
  <Words>469</Words>
  <Application>Microsoft Office PowerPoint</Application>
  <PresentationFormat>Widescreen</PresentationFormat>
  <Paragraphs>69</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Aharoni</vt:lpstr>
      <vt:lpstr>Arial</vt:lpstr>
      <vt:lpstr>Calibri</vt:lpstr>
      <vt:lpstr>Comic Sans MS</vt:lpstr>
      <vt:lpstr>Segoe Print</vt:lpstr>
      <vt:lpstr>Nature Illustration 16x9</vt:lpstr>
      <vt:lpstr>How does music make you feel?</vt:lpstr>
      <vt:lpstr>Emotions</vt:lpstr>
      <vt:lpstr>Mood of the Music</vt:lpstr>
      <vt:lpstr>PowerPoint Presentation</vt:lpstr>
      <vt:lpstr>PowerPoint Presentation</vt:lpstr>
      <vt:lpstr>Task 3</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does music make you feel?</dc:title>
  <dc:creator>Joanne Cripps</dc:creator>
  <cp:lastModifiedBy>Julia LYALL</cp:lastModifiedBy>
  <cp:revision>30</cp:revision>
  <dcterms:created xsi:type="dcterms:W3CDTF">2021-01-29T15:49:02Z</dcterms:created>
  <dcterms:modified xsi:type="dcterms:W3CDTF">2021-01-31T19:20:06Z</dcterms:modified>
</cp:coreProperties>
</file>