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3" r:id="rId4"/>
    <p:sldId id="257" r:id="rId5"/>
    <p:sldId id="258" r:id="rId6"/>
    <p:sldId id="260" r:id="rId7"/>
    <p:sldId id="265" r:id="rId8"/>
    <p:sldId id="261" r:id="rId9"/>
    <p:sldId id="262"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5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23812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775933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1D1842-CCE4-4120-BF8D-6FDC8930509F}"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4125890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1D1842-CCE4-4120-BF8D-6FDC8930509F}"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203027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1D1842-CCE4-4120-BF8D-6FDC8930509F}" type="datetimeFigureOut">
              <a:rPr lang="en-GB" smtClean="0"/>
              <a:t>10/01/2021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33673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1D1842-CCE4-4120-BF8D-6FDC8930509F}" type="datetimeFigureOut">
              <a:rPr lang="en-GB" smtClean="0"/>
              <a:t>10/01/2021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317218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1D1842-CCE4-4120-BF8D-6FDC8930509F}" type="datetimeFigureOut">
              <a:rPr lang="en-GB" smtClean="0"/>
              <a:t>10/01/2021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592625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1D1842-CCE4-4120-BF8D-6FDC8930509F}"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457498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1D1842-CCE4-4120-BF8D-6FDC8930509F}"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171816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021624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202122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1D1842-CCE4-4120-BF8D-6FDC8930509F}" type="datetimeFigureOut">
              <a:rPr lang="en-GB" smtClean="0"/>
              <a:t>10/01/2021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95035-D165-4D07-A0A7-E3CF73A1C0AF}" type="slidenum">
              <a:rPr lang="en-GB" smtClean="0"/>
              <a:t>‹#›</a:t>
            </a:fld>
            <a:endParaRPr lang="en-GB"/>
          </a:p>
        </p:txBody>
      </p:sp>
    </p:spTree>
    <p:extLst>
      <p:ext uri="{BB962C8B-B14F-4D97-AF65-F5344CB8AC3E}">
        <p14:creationId xmlns:p14="http://schemas.microsoft.com/office/powerpoint/2010/main" val="1375930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2536"/>
          <a:stretch/>
        </p:blipFill>
        <p:spPr>
          <a:xfrm>
            <a:off x="0" y="0"/>
            <a:ext cx="12192000" cy="6857999"/>
          </a:xfrm>
          <a:prstGeom prst="rect">
            <a:avLst/>
          </a:prstGeom>
        </p:spPr>
      </p:pic>
    </p:spTree>
    <p:extLst>
      <p:ext uri="{BB962C8B-B14F-4D97-AF65-F5344CB8AC3E}">
        <p14:creationId xmlns:p14="http://schemas.microsoft.com/office/powerpoint/2010/main" val="4032712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Comic Sans MS" panose="030F0702030302020204" pitchFamily="66" charset="0"/>
              </a:rPr>
              <a:t>The changing River Indus</a:t>
            </a:r>
            <a:endParaRPr lang="en-GB" b="1" dirty="0">
              <a:solidFill>
                <a:schemeClr val="bg1"/>
              </a:solidFill>
              <a:latin typeface="Comic Sans MS" panose="030F0702030302020204" pitchFamily="66" charset="0"/>
            </a:endParaRPr>
          </a:p>
        </p:txBody>
      </p:sp>
      <p:sp>
        <p:nvSpPr>
          <p:cNvPr id="3" name="Content Placeholder 2"/>
          <p:cNvSpPr>
            <a:spLocks noGrp="1"/>
          </p:cNvSpPr>
          <p:nvPr>
            <p:ph idx="1"/>
          </p:nvPr>
        </p:nvSpPr>
        <p:spPr>
          <a:xfrm>
            <a:off x="838200" y="1825625"/>
            <a:ext cx="10515600" cy="3076575"/>
          </a:xfrm>
        </p:spPr>
        <p:txBody>
          <a:bodyPr/>
          <a:lstStyle/>
          <a:p>
            <a:pPr marL="0" indent="0">
              <a:buNone/>
            </a:pPr>
            <a:r>
              <a:rPr lang="en-GB" dirty="0"/>
              <a:t>L.I: </a:t>
            </a:r>
            <a:r>
              <a:rPr lang="en-GB" dirty="0" smtClean="0"/>
              <a:t>To learn and create how people used the Indus River.</a:t>
            </a:r>
            <a:endParaRPr lang="en-GB" dirty="0" smtClean="0"/>
          </a:p>
          <a:p>
            <a:pPr marL="0" indent="0">
              <a:buNone/>
            </a:pPr>
            <a:endParaRPr lang="en-GB" dirty="0" smtClean="0"/>
          </a:p>
          <a:p>
            <a:pPr marL="0" indent="0">
              <a:buNone/>
            </a:pPr>
            <a:r>
              <a:rPr lang="en-GB" dirty="0" smtClean="0"/>
              <a:t>	I </a:t>
            </a:r>
            <a:r>
              <a:rPr lang="en-GB" dirty="0"/>
              <a:t>can </a:t>
            </a:r>
            <a:r>
              <a:rPr lang="en-GB" dirty="0" smtClean="0"/>
              <a:t>name some of the things people used the river for.</a:t>
            </a:r>
            <a:endParaRPr lang="en-GB" dirty="0" smtClean="0"/>
          </a:p>
          <a:p>
            <a:pPr marL="0" indent="0">
              <a:buNone/>
            </a:pPr>
            <a:r>
              <a:rPr lang="en-GB" dirty="0" smtClean="0"/>
              <a:t>	I can </a:t>
            </a:r>
            <a:r>
              <a:rPr lang="en-GB" dirty="0" smtClean="0"/>
              <a:t>make a part of the Indus river and grow a crop.</a:t>
            </a:r>
            <a:endParaRPr lang="en-GB" dirty="0"/>
          </a:p>
        </p:txBody>
      </p:sp>
    </p:spTree>
    <p:extLst>
      <p:ext uri="{BB962C8B-B14F-4D97-AF65-F5344CB8AC3E}">
        <p14:creationId xmlns:p14="http://schemas.microsoft.com/office/powerpoint/2010/main" val="1937326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409" y="18255"/>
            <a:ext cx="10515600" cy="1325563"/>
          </a:xfrm>
        </p:spPr>
        <p:txBody>
          <a:bodyPr/>
          <a:lstStyle/>
          <a:p>
            <a:r>
              <a:rPr lang="en-GB" u="sng" dirty="0" smtClean="0">
                <a:solidFill>
                  <a:schemeClr val="bg1"/>
                </a:solidFill>
              </a:rPr>
              <a:t>Key vocabulary</a:t>
            </a:r>
            <a:endParaRPr lang="en-GB" u="sng" dirty="0">
              <a:solidFill>
                <a:schemeClr val="bg1"/>
              </a:solidFill>
            </a:endParaRPr>
          </a:p>
        </p:txBody>
      </p:sp>
      <p:sp>
        <p:nvSpPr>
          <p:cNvPr id="3" name="Content Placeholder 2"/>
          <p:cNvSpPr>
            <a:spLocks noGrp="1"/>
          </p:cNvSpPr>
          <p:nvPr>
            <p:ph idx="1"/>
          </p:nvPr>
        </p:nvSpPr>
        <p:spPr>
          <a:xfrm>
            <a:off x="602901" y="1185705"/>
            <a:ext cx="11274251" cy="5308229"/>
          </a:xfrm>
        </p:spPr>
        <p:txBody>
          <a:bodyPr>
            <a:normAutofit fontScale="70000" lnSpcReduction="20000"/>
          </a:bodyPr>
          <a:lstStyle/>
          <a:p>
            <a:pPr marL="0" indent="0">
              <a:lnSpc>
                <a:spcPct val="150000"/>
              </a:lnSpc>
              <a:spcBef>
                <a:spcPts val="0"/>
              </a:spcBef>
              <a:spcAft>
                <a:spcPts val="600"/>
              </a:spcAft>
              <a:buNone/>
            </a:pPr>
            <a:r>
              <a:rPr lang="en-GB" sz="2600" b="1" dirty="0">
                <a:solidFill>
                  <a:schemeClr val="bg1"/>
                </a:solidFill>
                <a:latin typeface="Comic Sans MS" panose="030F0702030302020204" pitchFamily="66" charset="0"/>
              </a:rPr>
              <a:t>river </a:t>
            </a:r>
            <a:r>
              <a:rPr lang="en-GB" sz="2600" b="1" dirty="0" smtClean="0">
                <a:solidFill>
                  <a:schemeClr val="bg1"/>
                </a:solidFill>
                <a:latin typeface="Comic Sans MS" panose="030F0702030302020204" pitchFamily="66" charset="0"/>
              </a:rPr>
              <a:t>levels </a:t>
            </a:r>
            <a:r>
              <a:rPr lang="en-GB" sz="2600" dirty="0" smtClean="0">
                <a:solidFill>
                  <a:schemeClr val="bg1"/>
                </a:solidFill>
                <a:latin typeface="Comic Sans MS" panose="030F0702030302020204" pitchFamily="66" charset="0"/>
              </a:rPr>
              <a:t>– The depth of the river compared to the banks of the river</a:t>
            </a:r>
            <a:endParaRPr lang="en-GB" sz="2600" dirty="0" smtClean="0">
              <a:solidFill>
                <a:schemeClr val="bg1"/>
              </a:solidFill>
              <a:latin typeface="Comic Sans MS" panose="030F0702030302020204" pitchFamily="66" charset="0"/>
            </a:endParaRP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Banks </a:t>
            </a:r>
            <a:r>
              <a:rPr lang="en-GB" sz="2600" dirty="0" smtClean="0">
                <a:solidFill>
                  <a:schemeClr val="bg1"/>
                </a:solidFill>
                <a:latin typeface="Comic Sans MS" panose="030F0702030302020204" pitchFamily="66" charset="0"/>
              </a:rPr>
              <a:t>- </a:t>
            </a:r>
            <a:r>
              <a:rPr lang="en-GB" sz="2600" dirty="0">
                <a:solidFill>
                  <a:schemeClr val="bg1"/>
                </a:solidFill>
                <a:latin typeface="Comic Sans MS" panose="030F0702030302020204" pitchFamily="66" charset="0"/>
              </a:rPr>
              <a:t>The ground at the side of a </a:t>
            </a:r>
            <a:r>
              <a:rPr lang="en-GB" sz="2600" dirty="0" smtClean="0">
                <a:solidFill>
                  <a:schemeClr val="bg1"/>
                </a:solidFill>
                <a:latin typeface="Comic Sans MS" panose="030F0702030302020204" pitchFamily="66" charset="0"/>
              </a:rPr>
              <a:t>river.</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Dams </a:t>
            </a:r>
            <a:r>
              <a:rPr lang="en-GB" sz="2600" dirty="0" smtClean="0">
                <a:solidFill>
                  <a:schemeClr val="bg1"/>
                </a:solidFill>
                <a:latin typeface="Comic Sans MS" panose="030F0702030302020204" pitchFamily="66" charset="0"/>
              </a:rPr>
              <a:t>- </a:t>
            </a:r>
            <a:r>
              <a:rPr lang="en-GB" sz="2600" dirty="0">
                <a:solidFill>
                  <a:schemeClr val="bg1"/>
                </a:solidFill>
                <a:latin typeface="Comic Sans MS" panose="030F0702030302020204" pitchFamily="66" charset="0"/>
              </a:rPr>
              <a:t>a wall that is built across a river in order to stop the water flowing and to make a lake</a:t>
            </a:r>
            <a:r>
              <a:rPr lang="en-GB" sz="2600" dirty="0" smtClean="0">
                <a:solidFill>
                  <a:schemeClr val="bg1"/>
                </a:solidFill>
                <a:latin typeface="Comic Sans MS" panose="030F0702030302020204" pitchFamily="66" charset="0"/>
              </a:rPr>
              <a:t>.</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Reservoirs</a:t>
            </a:r>
            <a:r>
              <a:rPr lang="en-GB" sz="2600" dirty="0" smtClean="0">
                <a:solidFill>
                  <a:schemeClr val="bg1"/>
                </a:solidFill>
                <a:latin typeface="Comic Sans MS" panose="030F0702030302020204" pitchFamily="66" charset="0"/>
              </a:rPr>
              <a:t> </a:t>
            </a:r>
            <a:r>
              <a:rPr lang="en-GB" sz="2600" dirty="0">
                <a:solidFill>
                  <a:schemeClr val="bg1"/>
                </a:solidFill>
                <a:latin typeface="Comic Sans MS" panose="030F0702030302020204" pitchFamily="66" charset="0"/>
              </a:rPr>
              <a:t>- is a lake that is used for storing water before it is supplied to people. </a:t>
            </a:r>
            <a:endParaRPr lang="en-GB" sz="2600" dirty="0" smtClean="0">
              <a:solidFill>
                <a:schemeClr val="bg1"/>
              </a:solidFill>
              <a:latin typeface="Comic Sans MS" panose="030F0702030302020204" pitchFamily="66" charset="0"/>
            </a:endParaRP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Canals</a:t>
            </a:r>
            <a:r>
              <a:rPr lang="en-GB" sz="2600" dirty="0" smtClean="0">
                <a:solidFill>
                  <a:schemeClr val="bg1"/>
                </a:solidFill>
                <a:latin typeface="Comic Sans MS" panose="030F0702030302020204" pitchFamily="66" charset="0"/>
              </a:rPr>
              <a:t> - </a:t>
            </a:r>
            <a:r>
              <a:rPr lang="en-GB" sz="2600" dirty="0">
                <a:solidFill>
                  <a:schemeClr val="bg1"/>
                </a:solidFill>
                <a:latin typeface="Comic Sans MS" panose="030F0702030302020204" pitchFamily="66" charset="0"/>
              </a:rPr>
              <a:t>is a long, narrow stretch of water that has </a:t>
            </a:r>
            <a:r>
              <a:rPr lang="en-GB" sz="2600" dirty="0" smtClean="0">
                <a:solidFill>
                  <a:schemeClr val="bg1"/>
                </a:solidFill>
                <a:latin typeface="Comic Sans MS" panose="030F0702030302020204" pitchFamily="66" charset="0"/>
              </a:rPr>
              <a:t>been manmade to </a:t>
            </a:r>
            <a:r>
              <a:rPr lang="en-GB" sz="2600" dirty="0">
                <a:solidFill>
                  <a:schemeClr val="bg1"/>
                </a:solidFill>
                <a:latin typeface="Comic Sans MS" panose="030F0702030302020204" pitchFamily="66" charset="0"/>
              </a:rPr>
              <a:t>bring water to a particular area</a:t>
            </a:r>
            <a:r>
              <a:rPr lang="en-GB" sz="2600" dirty="0" smtClean="0">
                <a:solidFill>
                  <a:schemeClr val="bg1"/>
                </a:solidFill>
                <a:latin typeface="Comic Sans MS" panose="030F0702030302020204" pitchFamily="66" charset="0"/>
              </a:rPr>
              <a:t>.</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Irrigation (Irrigate) </a:t>
            </a:r>
            <a:r>
              <a:rPr lang="en-GB" sz="2600" dirty="0">
                <a:solidFill>
                  <a:schemeClr val="bg1"/>
                </a:solidFill>
                <a:latin typeface="Comic Sans MS" panose="030F0702030302020204" pitchFamily="66" charset="0"/>
              </a:rPr>
              <a:t>- </a:t>
            </a:r>
            <a:r>
              <a:rPr lang="en-GB" sz="2600" dirty="0">
                <a:solidFill>
                  <a:schemeClr val="bg1"/>
                </a:solidFill>
                <a:latin typeface="Comic Sans MS" panose="030F0702030302020204" pitchFamily="66" charset="0"/>
              </a:rPr>
              <a:t>The supply of water to farmland so that crops can grow in </a:t>
            </a:r>
            <a:r>
              <a:rPr lang="en-GB" sz="2600" dirty="0" smtClean="0">
                <a:solidFill>
                  <a:schemeClr val="bg1"/>
                </a:solidFill>
                <a:latin typeface="Comic Sans MS" panose="030F0702030302020204" pitchFamily="66" charset="0"/>
              </a:rPr>
              <a:t>areas</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Channels</a:t>
            </a:r>
            <a:r>
              <a:rPr lang="en-GB" sz="2600" dirty="0" smtClean="0">
                <a:solidFill>
                  <a:schemeClr val="bg1"/>
                </a:solidFill>
                <a:latin typeface="Comic Sans MS" panose="030F0702030302020204" pitchFamily="66" charset="0"/>
              </a:rPr>
              <a:t> </a:t>
            </a:r>
            <a:r>
              <a:rPr lang="en-GB" sz="2600" dirty="0" smtClean="0">
                <a:solidFill>
                  <a:schemeClr val="bg1"/>
                </a:solidFill>
                <a:latin typeface="Comic Sans MS" panose="030F0702030302020204" pitchFamily="66" charset="0"/>
              </a:rPr>
              <a:t>– A</a:t>
            </a:r>
            <a:r>
              <a:rPr lang="en-GB" sz="2600" dirty="0" smtClean="0">
                <a:solidFill>
                  <a:schemeClr val="bg1"/>
                </a:solidFill>
                <a:latin typeface="Comic Sans MS" panose="030F0702030302020204" pitchFamily="66" charset="0"/>
              </a:rPr>
              <a:t> </a:t>
            </a:r>
            <a:r>
              <a:rPr lang="en-GB" sz="2600" dirty="0">
                <a:solidFill>
                  <a:schemeClr val="bg1"/>
                </a:solidFill>
                <a:latin typeface="Comic Sans MS" panose="030F0702030302020204" pitchFamily="66" charset="0"/>
              </a:rPr>
              <a:t>groove in the land that a river flows along</a:t>
            </a:r>
            <a:r>
              <a:rPr lang="en-GB" sz="2600" dirty="0" smtClean="0">
                <a:solidFill>
                  <a:schemeClr val="bg1"/>
                </a:solidFill>
                <a:latin typeface="Comic Sans MS" panose="030F0702030302020204" pitchFamily="66" charset="0"/>
              </a:rPr>
              <a:t>.</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Turbine</a:t>
            </a:r>
            <a:r>
              <a:rPr lang="en-GB" sz="2600" dirty="0" smtClean="0">
                <a:solidFill>
                  <a:schemeClr val="bg1"/>
                </a:solidFill>
                <a:latin typeface="Comic Sans MS" panose="030F0702030302020204" pitchFamily="66" charset="0"/>
              </a:rPr>
              <a:t> – Is an engine </a:t>
            </a:r>
            <a:r>
              <a:rPr lang="en-GB" sz="2600" dirty="0">
                <a:solidFill>
                  <a:schemeClr val="bg1"/>
                </a:solidFill>
                <a:latin typeface="Comic Sans MS" panose="030F0702030302020204" pitchFamily="66" charset="0"/>
              </a:rPr>
              <a:t>that takes energy from moving </a:t>
            </a:r>
            <a:r>
              <a:rPr lang="en-GB" sz="2600" dirty="0" smtClean="0">
                <a:solidFill>
                  <a:schemeClr val="bg1"/>
                </a:solidFill>
                <a:latin typeface="Comic Sans MS" panose="030F0702030302020204" pitchFamily="66" charset="0"/>
              </a:rPr>
              <a:t>water.</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hydro-power</a:t>
            </a:r>
            <a:r>
              <a:rPr lang="en-GB" sz="2600" dirty="0" smtClean="0">
                <a:solidFill>
                  <a:schemeClr val="bg1"/>
                </a:solidFill>
                <a:latin typeface="Comic Sans MS" panose="030F0702030302020204" pitchFamily="66" charset="0"/>
              </a:rPr>
              <a:t> - Is </a:t>
            </a:r>
            <a:r>
              <a:rPr lang="en-GB" sz="2600" dirty="0">
                <a:solidFill>
                  <a:schemeClr val="bg1"/>
                </a:solidFill>
                <a:latin typeface="Comic Sans MS" panose="030F0702030302020204" pitchFamily="66" charset="0"/>
              </a:rPr>
              <a:t>power that is generated from moving water such as rivers</a:t>
            </a:r>
            <a:r>
              <a:rPr lang="en-GB" sz="2600" dirty="0" smtClean="0">
                <a:solidFill>
                  <a:schemeClr val="bg1"/>
                </a:solidFill>
                <a:latin typeface="Comic Sans MS" panose="030F0702030302020204" pitchFamily="66" charset="0"/>
              </a:rPr>
              <a:t>.</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Parched</a:t>
            </a:r>
            <a:r>
              <a:rPr lang="en-GB" sz="2600" dirty="0" smtClean="0">
                <a:solidFill>
                  <a:schemeClr val="bg1"/>
                </a:solidFill>
                <a:latin typeface="Comic Sans MS" panose="030F0702030302020204" pitchFamily="66" charset="0"/>
              </a:rPr>
              <a:t> – Land dries out as they have no access to natural water.</a:t>
            </a:r>
          </a:p>
          <a:p>
            <a:pPr marL="0" indent="0">
              <a:lnSpc>
                <a:spcPct val="150000"/>
              </a:lnSpc>
              <a:spcBef>
                <a:spcPts val="0"/>
              </a:spcBef>
              <a:spcAft>
                <a:spcPts val="600"/>
              </a:spcAft>
              <a:buNone/>
            </a:pPr>
            <a:r>
              <a:rPr lang="en-GB" sz="2600" b="1" dirty="0" smtClean="0">
                <a:solidFill>
                  <a:schemeClr val="bg1"/>
                </a:solidFill>
                <a:latin typeface="Comic Sans MS" panose="030F0702030302020204" pitchFamily="66" charset="0"/>
              </a:rPr>
              <a:t>Palla</a:t>
            </a:r>
            <a:r>
              <a:rPr lang="en-GB" sz="2600" dirty="0" smtClean="0">
                <a:solidFill>
                  <a:schemeClr val="bg1"/>
                </a:solidFill>
                <a:latin typeface="Comic Sans MS" panose="030F0702030302020204" pitchFamily="66" charset="0"/>
              </a:rPr>
              <a:t> – </a:t>
            </a:r>
          </a:p>
          <a:p>
            <a:pPr marL="0" indent="0">
              <a:lnSpc>
                <a:spcPct val="150000"/>
              </a:lnSpc>
              <a:spcBef>
                <a:spcPts val="0"/>
              </a:spcBef>
              <a:spcAft>
                <a:spcPts val="600"/>
              </a:spcAft>
              <a:buNone/>
            </a:pPr>
            <a:r>
              <a:rPr lang="en-GB" sz="2600" b="1" dirty="0">
                <a:solidFill>
                  <a:schemeClr val="bg1"/>
                </a:solidFill>
                <a:latin typeface="Comic Sans MS" panose="030F0702030302020204" pitchFamily="66" charset="0"/>
              </a:rPr>
              <a:t>province of </a:t>
            </a:r>
            <a:r>
              <a:rPr lang="en-GB" sz="2600" b="1" dirty="0" smtClean="0">
                <a:solidFill>
                  <a:schemeClr val="bg1"/>
                </a:solidFill>
                <a:latin typeface="Comic Sans MS" panose="030F0702030302020204" pitchFamily="66" charset="0"/>
              </a:rPr>
              <a:t>Sindh </a:t>
            </a:r>
            <a:r>
              <a:rPr lang="en-GB" sz="2600" dirty="0" smtClean="0">
                <a:solidFill>
                  <a:schemeClr val="bg1"/>
                </a:solidFill>
                <a:latin typeface="Comic Sans MS" panose="030F0702030302020204" pitchFamily="66" charset="0"/>
              </a:rPr>
              <a:t>– Is the area  people settled and named after the river.</a:t>
            </a:r>
          </a:p>
        </p:txBody>
      </p:sp>
      <p:sp>
        <p:nvSpPr>
          <p:cNvPr id="4" name="Rectangle 3"/>
          <p:cNvSpPr/>
          <p:nvPr/>
        </p:nvSpPr>
        <p:spPr>
          <a:xfrm>
            <a:off x="8031313" y="496371"/>
            <a:ext cx="184731" cy="369332"/>
          </a:xfrm>
          <a:prstGeom prst="rect">
            <a:avLst/>
          </a:prstGeom>
        </p:spPr>
        <p:txBody>
          <a:bodyPr wrap="none">
            <a:spAutoFit/>
          </a:bodyPr>
          <a:lstStyle/>
          <a:p>
            <a:endParaRPr lang="en-GB" dirty="0"/>
          </a:p>
        </p:txBody>
      </p:sp>
      <p:sp>
        <p:nvSpPr>
          <p:cNvPr id="5" name="Rectangle 4"/>
          <p:cNvSpPr/>
          <p:nvPr/>
        </p:nvSpPr>
        <p:spPr>
          <a:xfrm>
            <a:off x="5872478" y="681037"/>
            <a:ext cx="184731" cy="369332"/>
          </a:xfrm>
          <a:prstGeom prst="rect">
            <a:avLst/>
          </a:prstGeom>
        </p:spPr>
        <p:txBody>
          <a:bodyPr wrap="none">
            <a:spAutoFit/>
          </a:bodyPr>
          <a:lstStyle/>
          <a:p>
            <a:endParaRPr lang="en-GB" dirty="0"/>
          </a:p>
        </p:txBody>
      </p:sp>
      <p:sp>
        <p:nvSpPr>
          <p:cNvPr id="6" name="Rectangle 5"/>
          <p:cNvSpPr/>
          <p:nvPr/>
        </p:nvSpPr>
        <p:spPr>
          <a:xfrm>
            <a:off x="5677840" y="3244334"/>
            <a:ext cx="184731" cy="369332"/>
          </a:xfrm>
          <a:prstGeom prst="rect">
            <a:avLst/>
          </a:prstGeom>
        </p:spPr>
        <p:txBody>
          <a:bodyPr wrap="none">
            <a:spAutoFit/>
          </a:bodyPr>
          <a:lstStyle/>
          <a:p>
            <a:endParaRPr lang="en-GB" dirty="0"/>
          </a:p>
        </p:txBody>
      </p:sp>
      <p:sp>
        <p:nvSpPr>
          <p:cNvPr id="7" name="Rectangle 6"/>
          <p:cNvSpPr/>
          <p:nvPr/>
        </p:nvSpPr>
        <p:spPr>
          <a:xfrm>
            <a:off x="5596248" y="2092880"/>
            <a:ext cx="184731" cy="369332"/>
          </a:xfrm>
          <a:prstGeom prst="rect">
            <a:avLst/>
          </a:prstGeom>
        </p:spPr>
        <p:txBody>
          <a:bodyPr wrap="none">
            <a:spAutoFit/>
          </a:bodyPr>
          <a:lstStyle/>
          <a:p>
            <a:endParaRPr lang="en-GB" dirty="0"/>
          </a:p>
        </p:txBody>
      </p:sp>
      <p:sp>
        <p:nvSpPr>
          <p:cNvPr id="8" name="Rectangle 7"/>
          <p:cNvSpPr/>
          <p:nvPr/>
        </p:nvSpPr>
        <p:spPr>
          <a:xfrm>
            <a:off x="6683760" y="2778668"/>
            <a:ext cx="184731" cy="369332"/>
          </a:xfrm>
          <a:prstGeom prst="rect">
            <a:avLst/>
          </a:prstGeom>
        </p:spPr>
        <p:txBody>
          <a:bodyPr wrap="none">
            <a:spAutoFit/>
          </a:bodyPr>
          <a:lstStyle/>
          <a:p>
            <a:endParaRPr lang="en-GB" dirty="0"/>
          </a:p>
        </p:txBody>
      </p:sp>
      <p:sp>
        <p:nvSpPr>
          <p:cNvPr id="9" name="Rectangle 8"/>
          <p:cNvSpPr/>
          <p:nvPr/>
        </p:nvSpPr>
        <p:spPr>
          <a:xfrm>
            <a:off x="5448194" y="3244334"/>
            <a:ext cx="184731" cy="369332"/>
          </a:xfrm>
          <a:prstGeom prst="rect">
            <a:avLst/>
          </a:prstGeom>
        </p:spPr>
        <p:txBody>
          <a:bodyPr wrap="none">
            <a:spAutoFit/>
          </a:bodyPr>
          <a:lstStyle/>
          <a:p>
            <a:endParaRPr lang="en-GB" dirty="0"/>
          </a:p>
        </p:txBody>
      </p:sp>
      <p:pic>
        <p:nvPicPr>
          <p:cNvPr id="10" name="Picture 9"/>
          <p:cNvPicPr>
            <a:picLocks noChangeAspect="1"/>
          </p:cNvPicPr>
          <p:nvPr/>
        </p:nvPicPr>
        <p:blipFill>
          <a:blip r:embed="rId2"/>
          <a:stretch>
            <a:fillRect/>
          </a:stretch>
        </p:blipFill>
        <p:spPr>
          <a:xfrm>
            <a:off x="1642746" y="5554889"/>
            <a:ext cx="1542581" cy="433617"/>
          </a:xfrm>
          <a:prstGeom prst="rect">
            <a:avLst/>
          </a:prstGeom>
        </p:spPr>
      </p:pic>
    </p:spTree>
    <p:extLst>
      <p:ext uri="{BB962C8B-B14F-4D97-AF65-F5344CB8AC3E}">
        <p14:creationId xmlns:p14="http://schemas.microsoft.com/office/powerpoint/2010/main" val="1919663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79701" y="-1"/>
            <a:ext cx="4212166" cy="461665"/>
          </a:xfrm>
          <a:prstGeom prst="rect">
            <a:avLst/>
          </a:prstGeom>
        </p:spPr>
        <p:txBody>
          <a:bodyPr wrap="square">
            <a:spAutoFit/>
          </a:bodyPr>
          <a:lstStyle/>
          <a:p>
            <a:r>
              <a:rPr lang="en-GB" sz="2400" dirty="0">
                <a:solidFill>
                  <a:schemeClr val="bg1"/>
                </a:solidFill>
                <a:latin typeface="Comic Sans MS" panose="030F0702030302020204" pitchFamily="66" charset="0"/>
              </a:rPr>
              <a:t>2</a:t>
            </a:r>
            <a:r>
              <a:rPr lang="en-GB" sz="2400" dirty="0" smtClean="0">
                <a:solidFill>
                  <a:schemeClr val="bg1"/>
                </a:solidFill>
                <a:latin typeface="Comic Sans MS" panose="030F0702030302020204" pitchFamily="66" charset="0"/>
              </a:rPr>
              <a:t>. </a:t>
            </a:r>
            <a:r>
              <a:rPr lang="en-GB" sz="2400" dirty="0">
                <a:solidFill>
                  <a:schemeClr val="bg1"/>
                </a:solidFill>
                <a:latin typeface="Comic Sans MS" panose="030F0702030302020204" pitchFamily="66" charset="0"/>
              </a:rPr>
              <a:t>The changing River Indus</a:t>
            </a:r>
            <a:endParaRPr lang="en-GB" sz="2400" dirty="0">
              <a:solidFill>
                <a:schemeClr val="bg1"/>
              </a:solidFill>
              <a:latin typeface="Comic Sans MS" panose="030F0702030302020204" pitchFamily="66" charset="0"/>
            </a:endParaRPr>
          </a:p>
        </p:txBody>
      </p:sp>
      <p:sp>
        <p:nvSpPr>
          <p:cNvPr id="4" name="Rectangle 3"/>
          <p:cNvSpPr/>
          <p:nvPr/>
        </p:nvSpPr>
        <p:spPr>
          <a:xfrm>
            <a:off x="7857066" y="620297"/>
            <a:ext cx="4334934" cy="6186309"/>
          </a:xfrm>
          <a:prstGeom prst="rect">
            <a:avLst/>
          </a:prstGeom>
        </p:spPr>
        <p:txBody>
          <a:bodyPr wrap="square">
            <a:spAutoFit/>
          </a:bodyPr>
          <a:lstStyle/>
          <a:p>
            <a:r>
              <a:rPr lang="en-GB" dirty="0">
                <a:solidFill>
                  <a:schemeClr val="bg1"/>
                </a:solidFill>
                <a:latin typeface="Comic Sans MS" panose="030F0702030302020204" pitchFamily="66" charset="0"/>
              </a:rPr>
              <a:t>What words could you use to describe the River Indus in the photograph? </a:t>
            </a:r>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It </a:t>
            </a:r>
            <a:r>
              <a:rPr lang="en-GB" dirty="0">
                <a:solidFill>
                  <a:schemeClr val="bg1"/>
                </a:solidFill>
                <a:latin typeface="Comic Sans MS" panose="030F0702030302020204" pitchFamily="66" charset="0"/>
              </a:rPr>
              <a:t>looks so peaceful, doesn’t it?  </a:t>
            </a:r>
            <a:r>
              <a:rPr lang="en-GB" dirty="0" smtClean="0">
                <a:solidFill>
                  <a:schemeClr val="bg1"/>
                </a:solidFill>
                <a:latin typeface="Comic Sans MS" panose="030F0702030302020204" pitchFamily="66" charset="0"/>
              </a:rPr>
              <a:t>It </a:t>
            </a:r>
            <a:r>
              <a:rPr lang="en-GB" dirty="0">
                <a:solidFill>
                  <a:schemeClr val="bg1"/>
                </a:solidFill>
                <a:latin typeface="Comic Sans MS" panose="030F0702030302020204" pitchFamily="66" charset="0"/>
              </a:rPr>
              <a:t>feels still. It seems quiet </a:t>
            </a:r>
            <a:r>
              <a:rPr lang="en-GB" dirty="0" smtClean="0">
                <a:solidFill>
                  <a:schemeClr val="bg1"/>
                </a:solidFill>
                <a:latin typeface="Comic Sans MS" panose="030F0702030302020204" pitchFamily="66" charset="0"/>
              </a:rPr>
              <a:t>and unchanging</a:t>
            </a:r>
            <a:r>
              <a:rPr lang="en-GB" dirty="0">
                <a:solidFill>
                  <a:schemeClr val="bg1"/>
                </a:solidFill>
                <a:latin typeface="Comic Sans MS" panose="030F0702030302020204" pitchFamily="66" charset="0"/>
              </a:rPr>
              <a:t>, as though nothing could disturb it. Does the River Indus </a:t>
            </a:r>
            <a:r>
              <a:rPr lang="en-GB" dirty="0" smtClean="0">
                <a:solidFill>
                  <a:schemeClr val="bg1"/>
                </a:solidFill>
                <a:latin typeface="Comic Sans MS" panose="030F0702030302020204" pitchFamily="66" charset="0"/>
              </a:rPr>
              <a:t>always look </a:t>
            </a:r>
            <a:r>
              <a:rPr lang="en-GB" dirty="0">
                <a:solidFill>
                  <a:schemeClr val="bg1"/>
                </a:solidFill>
                <a:latin typeface="Comic Sans MS" panose="030F0702030302020204" pitchFamily="66" charset="0"/>
              </a:rPr>
              <a:t>like this?</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No! The River Indus certainly does not stay the same! We have already </a:t>
            </a:r>
            <a:r>
              <a:rPr lang="en-GB" dirty="0" smtClean="0">
                <a:solidFill>
                  <a:schemeClr val="bg1"/>
                </a:solidFill>
                <a:latin typeface="Comic Sans MS" panose="030F0702030302020204" pitchFamily="66" charset="0"/>
              </a:rPr>
              <a:t>seen that </a:t>
            </a:r>
            <a:r>
              <a:rPr lang="en-GB" dirty="0">
                <a:solidFill>
                  <a:schemeClr val="bg1"/>
                </a:solidFill>
                <a:latin typeface="Comic Sans MS" panose="030F0702030302020204" pitchFamily="66" charset="0"/>
              </a:rPr>
              <a:t>it changes as it moves along its course. It also changes as the </a:t>
            </a:r>
            <a:r>
              <a:rPr lang="en-GB" dirty="0" smtClean="0">
                <a:solidFill>
                  <a:schemeClr val="bg1"/>
                </a:solidFill>
                <a:latin typeface="Comic Sans MS" panose="030F0702030302020204" pitchFamily="66" charset="0"/>
              </a:rPr>
              <a:t>seasons change</a:t>
            </a:r>
            <a:r>
              <a:rPr lang="en-GB" dirty="0">
                <a:solidFill>
                  <a:schemeClr val="bg1"/>
                </a:solidFill>
                <a:latin typeface="Comic Sans MS" panose="030F0702030302020204" pitchFamily="66" charset="0"/>
              </a:rPr>
              <a:t>. The </a:t>
            </a:r>
            <a:r>
              <a:rPr lang="en-GB" dirty="0" smtClean="0">
                <a:solidFill>
                  <a:schemeClr val="bg1"/>
                </a:solidFill>
                <a:latin typeface="Comic Sans MS" panose="030F0702030302020204" pitchFamily="66" charset="0"/>
              </a:rPr>
              <a:t>weather changes </a:t>
            </a:r>
            <a:r>
              <a:rPr lang="en-GB" dirty="0">
                <a:solidFill>
                  <a:schemeClr val="bg1"/>
                </a:solidFill>
                <a:latin typeface="Comic Sans MS" panose="030F0702030302020204" pitchFamily="66" charset="0"/>
              </a:rPr>
              <a:t>the shape and size of the </a:t>
            </a:r>
            <a:r>
              <a:rPr lang="en-GB" dirty="0" smtClean="0">
                <a:solidFill>
                  <a:schemeClr val="bg1"/>
                </a:solidFill>
                <a:latin typeface="Comic Sans MS" panose="030F0702030302020204" pitchFamily="66" charset="0"/>
              </a:rPr>
              <a:t>Indus. Moreover</a:t>
            </a:r>
            <a:r>
              <a:rPr lang="en-GB" dirty="0">
                <a:solidFill>
                  <a:schemeClr val="bg1"/>
                </a:solidFill>
                <a:latin typeface="Comic Sans MS" panose="030F0702030302020204" pitchFamily="66" charset="0"/>
              </a:rPr>
              <a:t>, as </a:t>
            </a:r>
            <a:r>
              <a:rPr lang="en-GB" dirty="0" smtClean="0">
                <a:solidFill>
                  <a:schemeClr val="bg1"/>
                </a:solidFill>
                <a:latin typeface="Comic Sans MS" panose="030F0702030302020204" pitchFamily="66" charset="0"/>
              </a:rPr>
              <a:t>it changes </a:t>
            </a:r>
            <a:r>
              <a:rPr lang="en-GB" dirty="0">
                <a:solidFill>
                  <a:schemeClr val="bg1"/>
                </a:solidFill>
                <a:latin typeface="Comic Sans MS" panose="030F0702030302020204" pitchFamily="66" charset="0"/>
              </a:rPr>
              <a:t>through the year, the Indus changes the land all around it as well. </a:t>
            </a:r>
            <a:r>
              <a:rPr lang="en-GB" dirty="0" smtClean="0">
                <a:solidFill>
                  <a:schemeClr val="bg1"/>
                </a:solidFill>
                <a:latin typeface="Comic Sans MS" panose="030F0702030302020204" pitchFamily="66" charset="0"/>
              </a:rPr>
              <a:t>It also </a:t>
            </a:r>
            <a:r>
              <a:rPr lang="en-GB" dirty="0">
                <a:solidFill>
                  <a:schemeClr val="bg1"/>
                </a:solidFill>
                <a:latin typeface="Comic Sans MS" panose="030F0702030302020204" pitchFamily="66" charset="0"/>
              </a:rPr>
              <a:t>changes the lives of people who live and work near it too. </a:t>
            </a:r>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The River Indus </a:t>
            </a:r>
            <a:r>
              <a:rPr lang="en-GB" dirty="0">
                <a:solidFill>
                  <a:schemeClr val="bg1"/>
                </a:solidFill>
                <a:latin typeface="Comic Sans MS" panose="030F0702030302020204" pitchFamily="66" charset="0"/>
              </a:rPr>
              <a:t>feels alive!</a:t>
            </a:r>
            <a:endParaRPr lang="en-GB" dirty="0">
              <a:solidFill>
                <a:schemeClr val="bg1"/>
              </a:solidFill>
              <a:latin typeface="Comic Sans MS" panose="030F0702030302020204" pitchFamily="66" charset="0"/>
            </a:endParaRPr>
          </a:p>
        </p:txBody>
      </p:sp>
      <p:grpSp>
        <p:nvGrpSpPr>
          <p:cNvPr id="8" name="Group 7"/>
          <p:cNvGrpSpPr/>
          <p:nvPr/>
        </p:nvGrpSpPr>
        <p:grpSpPr>
          <a:xfrm>
            <a:off x="118533" y="789382"/>
            <a:ext cx="7594600" cy="5602951"/>
            <a:chOff x="0" y="763983"/>
            <a:chExt cx="3483000" cy="2328866"/>
          </a:xfrm>
        </p:grpSpPr>
        <p:pic>
          <p:nvPicPr>
            <p:cNvPr id="5" name="Picture 4"/>
            <p:cNvPicPr>
              <a:picLocks noChangeAspect="1"/>
            </p:cNvPicPr>
            <p:nvPr/>
          </p:nvPicPr>
          <p:blipFill>
            <a:blip r:embed="rId2"/>
            <a:stretch>
              <a:fillRect/>
            </a:stretch>
          </p:blipFill>
          <p:spPr>
            <a:xfrm>
              <a:off x="0" y="763983"/>
              <a:ext cx="3483000" cy="1164433"/>
            </a:xfrm>
            <a:prstGeom prst="rect">
              <a:avLst/>
            </a:prstGeom>
          </p:spPr>
        </p:pic>
        <p:pic>
          <p:nvPicPr>
            <p:cNvPr id="6" name="Picture 5"/>
            <p:cNvPicPr>
              <a:picLocks noChangeAspect="1"/>
            </p:cNvPicPr>
            <p:nvPr/>
          </p:nvPicPr>
          <p:blipFill>
            <a:blip r:embed="rId3"/>
            <a:stretch>
              <a:fillRect/>
            </a:stretch>
          </p:blipFill>
          <p:spPr>
            <a:xfrm>
              <a:off x="0" y="1928416"/>
              <a:ext cx="3483000" cy="1164433"/>
            </a:xfrm>
            <a:prstGeom prst="rect">
              <a:avLst/>
            </a:prstGeom>
          </p:spPr>
        </p:pic>
      </p:grpSp>
    </p:spTree>
    <p:extLst>
      <p:ext uri="{BB962C8B-B14F-4D97-AF65-F5344CB8AC3E}">
        <p14:creationId xmlns:p14="http://schemas.microsoft.com/office/powerpoint/2010/main" val="233433654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5326" y="-23475"/>
            <a:ext cx="12066674" cy="2862322"/>
          </a:xfrm>
          <a:prstGeom prst="rect">
            <a:avLst/>
          </a:prstGeom>
        </p:spPr>
        <p:txBody>
          <a:bodyPr wrap="square">
            <a:spAutoFit/>
          </a:bodyPr>
          <a:lstStyle/>
          <a:p>
            <a:r>
              <a:rPr lang="en-GB" sz="2000" dirty="0">
                <a:solidFill>
                  <a:schemeClr val="bg1"/>
                </a:solidFill>
              </a:rPr>
              <a:t>During June, the snow melting in Pakistan’s northern mountains makes the </a:t>
            </a:r>
            <a:r>
              <a:rPr lang="en-GB" sz="2000" dirty="0" smtClean="0">
                <a:solidFill>
                  <a:srgbClr val="FFFF00"/>
                </a:solidFill>
              </a:rPr>
              <a:t>river levels </a:t>
            </a:r>
            <a:r>
              <a:rPr lang="en-GB" sz="2000" dirty="0">
                <a:solidFill>
                  <a:schemeClr val="bg1"/>
                </a:solidFill>
              </a:rPr>
              <a:t>rise. In July and August, the monsoon rains pour from the sky. In some places, the Indus river bursts its </a:t>
            </a:r>
            <a:r>
              <a:rPr lang="en-GB" sz="2000" dirty="0">
                <a:solidFill>
                  <a:srgbClr val="FFFF00"/>
                </a:solidFill>
              </a:rPr>
              <a:t>banks</a:t>
            </a:r>
            <a:r>
              <a:rPr lang="en-GB" sz="2000" dirty="0">
                <a:solidFill>
                  <a:schemeClr val="bg1"/>
                </a:solidFill>
              </a:rPr>
              <a:t> and flows into the fields. In other places, the extra water is captured by </a:t>
            </a:r>
            <a:r>
              <a:rPr lang="en-GB" sz="2000" dirty="0">
                <a:solidFill>
                  <a:srgbClr val="FFFF00"/>
                </a:solidFill>
              </a:rPr>
              <a:t>dams</a:t>
            </a:r>
            <a:r>
              <a:rPr lang="en-GB" sz="2000" dirty="0">
                <a:solidFill>
                  <a:schemeClr val="bg1"/>
                </a:solidFill>
              </a:rPr>
              <a:t> which make it flow into </a:t>
            </a:r>
            <a:r>
              <a:rPr lang="en-GB" sz="2000" dirty="0">
                <a:solidFill>
                  <a:srgbClr val="FFFF00"/>
                </a:solidFill>
              </a:rPr>
              <a:t>reservoirs</a:t>
            </a:r>
            <a:r>
              <a:rPr lang="en-GB" sz="2000" dirty="0">
                <a:solidFill>
                  <a:schemeClr val="bg1"/>
                </a:solidFill>
              </a:rPr>
              <a:t> and </a:t>
            </a:r>
            <a:r>
              <a:rPr lang="en-GB" sz="2000" dirty="0">
                <a:solidFill>
                  <a:srgbClr val="FFFF00"/>
                </a:solidFill>
              </a:rPr>
              <a:t>canals</a:t>
            </a:r>
            <a:r>
              <a:rPr lang="en-GB" sz="2000" dirty="0">
                <a:solidFill>
                  <a:schemeClr val="bg1"/>
                </a:solidFill>
              </a:rPr>
              <a:t>. The farmers use this water to make their crops grow. At the bottom of this page, you can see rice growing in a very wet field in Pakistan. Rice needs a lot of water to grow. All this water comes from the River Indus! When water is spread around the land to make crops grow, we call this </a:t>
            </a:r>
            <a:r>
              <a:rPr lang="en-GB" sz="2000" dirty="0">
                <a:solidFill>
                  <a:srgbClr val="FFFF00"/>
                </a:solidFill>
              </a:rPr>
              <a:t>irrigation</a:t>
            </a:r>
            <a:r>
              <a:rPr lang="en-GB" sz="2000" dirty="0">
                <a:solidFill>
                  <a:schemeClr val="bg1"/>
                </a:solidFill>
              </a:rPr>
              <a:t>. Farmers use the water to</a:t>
            </a:r>
            <a:r>
              <a:rPr lang="en-GB" sz="2000" dirty="0">
                <a:solidFill>
                  <a:srgbClr val="FFFF00"/>
                </a:solidFill>
              </a:rPr>
              <a:t> irrigate </a:t>
            </a:r>
            <a:r>
              <a:rPr lang="en-GB" sz="2000" dirty="0">
                <a:solidFill>
                  <a:schemeClr val="bg1"/>
                </a:solidFill>
              </a:rPr>
              <a:t>the land</a:t>
            </a:r>
            <a:r>
              <a:rPr lang="en-GB" sz="2000" dirty="0" smtClean="0">
                <a:solidFill>
                  <a:schemeClr val="bg1"/>
                </a:solidFill>
              </a:rPr>
              <a:t>.</a:t>
            </a:r>
          </a:p>
          <a:p>
            <a:endParaRPr lang="en-GB" sz="2000" dirty="0" smtClean="0">
              <a:solidFill>
                <a:schemeClr val="bg1"/>
              </a:solidFill>
            </a:endParaRPr>
          </a:p>
          <a:p>
            <a:r>
              <a:rPr lang="en-GB" sz="2000" dirty="0" smtClean="0">
                <a:solidFill>
                  <a:schemeClr val="bg1"/>
                </a:solidFill>
              </a:rPr>
              <a:t>As </a:t>
            </a:r>
            <a:r>
              <a:rPr lang="en-GB" sz="2000" dirty="0">
                <a:solidFill>
                  <a:schemeClr val="bg1"/>
                </a:solidFill>
              </a:rPr>
              <a:t>well as rice, the water from the River Indus makes it possible for many other crops to grow. Farmers in Pakistan grow rice, wheat, cotton and corn. The River Indus irrigates about 44 million acres of land!</a:t>
            </a:r>
            <a:endParaRPr lang="en-GB" sz="2000" dirty="0">
              <a:solidFill>
                <a:schemeClr val="bg1"/>
              </a:solidFill>
            </a:endParaRPr>
          </a:p>
        </p:txBody>
      </p:sp>
      <p:grpSp>
        <p:nvGrpSpPr>
          <p:cNvPr id="6" name="Group 5"/>
          <p:cNvGrpSpPr/>
          <p:nvPr/>
        </p:nvGrpSpPr>
        <p:grpSpPr>
          <a:xfrm>
            <a:off x="0" y="3064933"/>
            <a:ext cx="12192000" cy="3793066"/>
            <a:chOff x="4873452" y="441550"/>
            <a:chExt cx="3483000" cy="1891400"/>
          </a:xfrm>
        </p:grpSpPr>
        <p:pic>
          <p:nvPicPr>
            <p:cNvPr id="2" name="Picture 1"/>
            <p:cNvPicPr>
              <a:picLocks noChangeAspect="1"/>
            </p:cNvPicPr>
            <p:nvPr/>
          </p:nvPicPr>
          <p:blipFill>
            <a:blip r:embed="rId2"/>
            <a:stretch>
              <a:fillRect/>
            </a:stretch>
          </p:blipFill>
          <p:spPr>
            <a:xfrm>
              <a:off x="4873452" y="441550"/>
              <a:ext cx="3483000" cy="945700"/>
            </a:xfrm>
            <a:prstGeom prst="rect">
              <a:avLst/>
            </a:prstGeom>
          </p:spPr>
        </p:pic>
        <p:pic>
          <p:nvPicPr>
            <p:cNvPr id="3" name="Picture 2"/>
            <p:cNvPicPr>
              <a:picLocks noChangeAspect="1"/>
            </p:cNvPicPr>
            <p:nvPr/>
          </p:nvPicPr>
          <p:blipFill>
            <a:blip r:embed="rId3"/>
            <a:stretch>
              <a:fillRect/>
            </a:stretch>
          </p:blipFill>
          <p:spPr>
            <a:xfrm>
              <a:off x="4873452" y="1387250"/>
              <a:ext cx="3483000" cy="945700"/>
            </a:xfrm>
            <a:prstGeom prst="rect">
              <a:avLst/>
            </a:prstGeom>
          </p:spPr>
        </p:pic>
      </p:grpSp>
    </p:spTree>
    <p:extLst>
      <p:ext uri="{BB962C8B-B14F-4D97-AF65-F5344CB8AC3E}">
        <p14:creationId xmlns:p14="http://schemas.microsoft.com/office/powerpoint/2010/main" val="3190585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07249" y="636679"/>
            <a:ext cx="11177502" cy="1200329"/>
          </a:xfrm>
          <a:prstGeom prst="rect">
            <a:avLst/>
          </a:prstGeom>
        </p:spPr>
        <p:txBody>
          <a:bodyPr wrap="square">
            <a:spAutoFit/>
          </a:bodyPr>
          <a:lstStyle/>
          <a:p>
            <a:r>
              <a:rPr lang="en-GB" sz="2400" dirty="0">
                <a:solidFill>
                  <a:schemeClr val="bg1"/>
                </a:solidFill>
              </a:rPr>
              <a:t>Farmers irrigate the land by creating small </a:t>
            </a:r>
            <a:r>
              <a:rPr lang="en-GB" sz="2400" dirty="0">
                <a:solidFill>
                  <a:srgbClr val="FFFF00"/>
                </a:solidFill>
              </a:rPr>
              <a:t>channels</a:t>
            </a:r>
            <a:r>
              <a:rPr lang="en-GB" sz="2400" dirty="0">
                <a:solidFill>
                  <a:schemeClr val="bg1"/>
                </a:solidFill>
              </a:rPr>
              <a:t> of water through the fields like </a:t>
            </a:r>
            <a:r>
              <a:rPr lang="en-GB" sz="2400" dirty="0" smtClean="0">
                <a:solidFill>
                  <a:schemeClr val="bg1"/>
                </a:solidFill>
              </a:rPr>
              <a:t>the left one. Sometimes </a:t>
            </a:r>
            <a:r>
              <a:rPr lang="en-GB" sz="2400" dirty="0">
                <a:solidFill>
                  <a:schemeClr val="bg1"/>
                </a:solidFill>
              </a:rPr>
              <a:t>farmers channel the water into pipes which spray the land with water. In these ways, the farmers control how much water reaches the land</a:t>
            </a:r>
            <a:r>
              <a:rPr lang="en-GB" sz="2400" dirty="0" smtClean="0">
                <a:solidFill>
                  <a:schemeClr val="bg1"/>
                </a:solidFill>
              </a:rPr>
              <a:t>.</a:t>
            </a:r>
            <a:endParaRPr lang="en-GB" sz="2400" dirty="0">
              <a:solidFill>
                <a:schemeClr val="bg1"/>
              </a:solidFill>
            </a:endParaRPr>
          </a:p>
        </p:txBody>
      </p:sp>
      <p:pic>
        <p:nvPicPr>
          <p:cNvPr id="2" name="Picture 1"/>
          <p:cNvPicPr>
            <a:picLocks noChangeAspect="1"/>
          </p:cNvPicPr>
          <p:nvPr/>
        </p:nvPicPr>
        <p:blipFill>
          <a:blip r:embed="rId2"/>
          <a:stretch>
            <a:fillRect/>
          </a:stretch>
        </p:blipFill>
        <p:spPr>
          <a:xfrm>
            <a:off x="-1" y="2280031"/>
            <a:ext cx="6096001" cy="4577969"/>
          </a:xfrm>
          <a:prstGeom prst="rect">
            <a:avLst/>
          </a:prstGeom>
        </p:spPr>
      </p:pic>
      <p:pic>
        <p:nvPicPr>
          <p:cNvPr id="7" name="Picture 6"/>
          <p:cNvPicPr>
            <a:picLocks noChangeAspect="1"/>
          </p:cNvPicPr>
          <p:nvPr/>
        </p:nvPicPr>
        <p:blipFill>
          <a:blip r:embed="rId3"/>
          <a:stretch>
            <a:fillRect/>
          </a:stretch>
        </p:blipFill>
        <p:spPr>
          <a:xfrm>
            <a:off x="6096001" y="2280031"/>
            <a:ext cx="6096000" cy="4577969"/>
          </a:xfrm>
          <a:prstGeom prst="rect">
            <a:avLst/>
          </a:prstGeom>
        </p:spPr>
      </p:pic>
    </p:spTree>
    <p:extLst>
      <p:ext uri="{BB962C8B-B14F-4D97-AF65-F5344CB8AC3E}">
        <p14:creationId xmlns:p14="http://schemas.microsoft.com/office/powerpoint/2010/main" val="29963350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467" y="186267"/>
            <a:ext cx="11802533" cy="3785652"/>
          </a:xfrm>
          <a:prstGeom prst="rect">
            <a:avLst/>
          </a:prstGeom>
        </p:spPr>
        <p:txBody>
          <a:bodyPr wrap="square">
            <a:spAutoFit/>
          </a:bodyPr>
          <a:lstStyle/>
          <a:p>
            <a:pPr lvl="0"/>
            <a:r>
              <a:rPr lang="en-GB" sz="2000" dirty="0">
                <a:solidFill>
                  <a:prstClr val="white"/>
                </a:solidFill>
              </a:rPr>
              <a:t>Irrigation is even more important when the river levels fall and the rainfall stops! The river levels start falling in September when the monsoon ends. By January, the fields become dry and brown. But the many dams along the river, such as this one on the left, capture the water and store it in big reservoirs. Canals can then move this water from place to place</a:t>
            </a:r>
            <a:r>
              <a:rPr lang="en-GB" sz="2000" dirty="0" smtClean="0">
                <a:solidFill>
                  <a:prstClr val="white"/>
                </a:solidFill>
              </a:rPr>
              <a:t>.</a:t>
            </a:r>
          </a:p>
          <a:p>
            <a:pPr lvl="0"/>
            <a:endParaRPr lang="en-GB" sz="2000" dirty="0">
              <a:solidFill>
                <a:prstClr val="white"/>
              </a:solidFill>
            </a:endParaRPr>
          </a:p>
          <a:p>
            <a:pPr lvl="0"/>
            <a:r>
              <a:rPr lang="en-GB" sz="2000" dirty="0" smtClean="0">
                <a:solidFill>
                  <a:prstClr val="white"/>
                </a:solidFill>
              </a:rPr>
              <a:t>The </a:t>
            </a:r>
            <a:r>
              <a:rPr lang="en-GB" sz="2000" dirty="0">
                <a:solidFill>
                  <a:prstClr val="white"/>
                </a:solidFill>
              </a:rPr>
              <a:t>photograph </a:t>
            </a:r>
            <a:r>
              <a:rPr lang="en-GB" sz="2000" dirty="0" smtClean="0">
                <a:solidFill>
                  <a:prstClr val="white"/>
                </a:solidFill>
              </a:rPr>
              <a:t>on the right was </a:t>
            </a:r>
            <a:r>
              <a:rPr lang="en-GB" sz="2000" dirty="0">
                <a:solidFill>
                  <a:prstClr val="white"/>
                </a:solidFill>
              </a:rPr>
              <a:t>taken from the air. It shows a dam on the Indus. Can you see the two </a:t>
            </a:r>
            <a:r>
              <a:rPr lang="en-GB" sz="2000" dirty="0">
                <a:solidFill>
                  <a:srgbClr val="FFFF00"/>
                </a:solidFill>
              </a:rPr>
              <a:t>canals </a:t>
            </a:r>
            <a:r>
              <a:rPr lang="en-GB" sz="2000" dirty="0">
                <a:solidFill>
                  <a:prstClr val="white"/>
                </a:solidFill>
              </a:rPr>
              <a:t>flowing off it? These canals carry water to where it is needed</a:t>
            </a:r>
            <a:r>
              <a:rPr lang="en-GB" sz="2000" dirty="0" smtClean="0">
                <a:solidFill>
                  <a:prstClr val="white"/>
                </a:solidFill>
              </a:rPr>
              <a:t>.</a:t>
            </a:r>
          </a:p>
          <a:p>
            <a:pPr lvl="0"/>
            <a:endParaRPr lang="en-GB" sz="2000" dirty="0" smtClean="0">
              <a:solidFill>
                <a:prstClr val="white"/>
              </a:solidFill>
            </a:endParaRPr>
          </a:p>
          <a:p>
            <a:pPr lvl="0"/>
            <a:r>
              <a:rPr lang="en-GB" sz="2000" dirty="0" smtClean="0">
                <a:solidFill>
                  <a:prstClr val="white"/>
                </a:solidFill>
              </a:rPr>
              <a:t>The </a:t>
            </a:r>
            <a:r>
              <a:rPr lang="en-GB" sz="2000" dirty="0">
                <a:solidFill>
                  <a:prstClr val="white"/>
                </a:solidFill>
              </a:rPr>
              <a:t>people of India and Pakistan use the River Indus in other ways too. Fast flowing water is used to make power. The dams can make the rushing water pour into a </a:t>
            </a:r>
            <a:r>
              <a:rPr lang="en-GB" sz="2000" dirty="0">
                <a:solidFill>
                  <a:srgbClr val="FFFF00"/>
                </a:solidFill>
              </a:rPr>
              <a:t>turbine</a:t>
            </a:r>
            <a:r>
              <a:rPr lang="en-GB" sz="2000" dirty="0">
                <a:solidFill>
                  <a:prstClr val="white"/>
                </a:solidFill>
              </a:rPr>
              <a:t> which turns so fast that it creates power. We call this </a:t>
            </a:r>
            <a:r>
              <a:rPr lang="en-GB" sz="2000" dirty="0">
                <a:solidFill>
                  <a:srgbClr val="FFFF00"/>
                </a:solidFill>
              </a:rPr>
              <a:t>hydro-power</a:t>
            </a:r>
            <a:r>
              <a:rPr lang="en-GB" sz="2000" dirty="0">
                <a:solidFill>
                  <a:prstClr val="white"/>
                </a:solidFill>
              </a:rPr>
              <a:t>. ‘Hydro’ means ‘water’. The water from the River Indus is also used to cool down machinery in factories</a:t>
            </a:r>
            <a:r>
              <a:rPr lang="en-GB" sz="2000" dirty="0" smtClean="0">
                <a:solidFill>
                  <a:prstClr val="white"/>
                </a:solidFill>
              </a:rPr>
              <a:t>.</a:t>
            </a:r>
            <a:endParaRPr lang="en-GB" sz="2000" dirty="0">
              <a:solidFill>
                <a:prstClr val="white"/>
              </a:solidFill>
            </a:endParaRPr>
          </a:p>
        </p:txBody>
      </p:sp>
      <p:pic>
        <p:nvPicPr>
          <p:cNvPr id="3" name="Picture 2"/>
          <p:cNvPicPr>
            <a:picLocks noChangeAspect="1"/>
          </p:cNvPicPr>
          <p:nvPr/>
        </p:nvPicPr>
        <p:blipFill>
          <a:blip r:embed="rId2"/>
          <a:stretch>
            <a:fillRect/>
          </a:stretch>
        </p:blipFill>
        <p:spPr>
          <a:xfrm>
            <a:off x="732367" y="3947940"/>
            <a:ext cx="4385734" cy="2920940"/>
          </a:xfrm>
          <a:prstGeom prst="rect">
            <a:avLst/>
          </a:prstGeom>
        </p:spPr>
      </p:pic>
      <p:pic>
        <p:nvPicPr>
          <p:cNvPr id="4" name="Picture 3"/>
          <p:cNvPicPr>
            <a:picLocks noChangeAspect="1"/>
          </p:cNvPicPr>
          <p:nvPr/>
        </p:nvPicPr>
        <p:blipFill>
          <a:blip r:embed="rId3"/>
          <a:stretch>
            <a:fillRect/>
          </a:stretch>
        </p:blipFill>
        <p:spPr>
          <a:xfrm>
            <a:off x="5715000" y="3947940"/>
            <a:ext cx="5630334" cy="2910060"/>
          </a:xfrm>
          <a:prstGeom prst="rect">
            <a:avLst/>
          </a:prstGeom>
        </p:spPr>
      </p:pic>
    </p:spTree>
    <p:extLst>
      <p:ext uri="{BB962C8B-B14F-4D97-AF65-F5344CB8AC3E}">
        <p14:creationId xmlns:p14="http://schemas.microsoft.com/office/powerpoint/2010/main" val="3576926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044" y="197145"/>
            <a:ext cx="8119533" cy="3231654"/>
          </a:xfrm>
          <a:prstGeom prst="rect">
            <a:avLst/>
          </a:prstGeom>
        </p:spPr>
        <p:txBody>
          <a:bodyPr wrap="square">
            <a:spAutoFit/>
          </a:bodyPr>
          <a:lstStyle/>
          <a:p>
            <a:r>
              <a:rPr lang="en-GB" sz="2000" dirty="0">
                <a:solidFill>
                  <a:schemeClr val="bg1"/>
                </a:solidFill>
              </a:rPr>
              <a:t>So far, we have seen how the people and the river work well together. Sometimes, things do not go so well. Sometimes, the River Indus fills with so much water that the floods are huge and dangerous. In 2010, terrible floods in Pakistan destroyed farms and took many lives. </a:t>
            </a:r>
            <a:r>
              <a:rPr lang="en-GB" sz="2000" dirty="0" smtClean="0">
                <a:solidFill>
                  <a:schemeClr val="bg1"/>
                </a:solidFill>
              </a:rPr>
              <a:t>The two </a:t>
            </a:r>
            <a:r>
              <a:rPr lang="en-GB" sz="2000" dirty="0">
                <a:solidFill>
                  <a:schemeClr val="bg1"/>
                </a:solidFill>
              </a:rPr>
              <a:t>images on the right were taken from space. In the lower image you can see how the Indus River poured into the surrounding land. The top image shows part of the Indus in July 2009. The lower image shows the same place in the 2010 floods. </a:t>
            </a:r>
            <a:endParaRPr lang="en-GB" sz="2000" dirty="0" smtClean="0">
              <a:solidFill>
                <a:schemeClr val="bg1"/>
              </a:solidFill>
            </a:endParaRPr>
          </a:p>
          <a:p>
            <a:endParaRPr lang="en-GB" sz="2000" dirty="0">
              <a:solidFill>
                <a:schemeClr val="bg1"/>
              </a:solidFill>
            </a:endParaRPr>
          </a:p>
          <a:p>
            <a:endParaRPr lang="en-GB" sz="2400" dirty="0">
              <a:solidFill>
                <a:schemeClr val="bg1"/>
              </a:solidFill>
            </a:endParaRPr>
          </a:p>
        </p:txBody>
      </p:sp>
      <p:pic>
        <p:nvPicPr>
          <p:cNvPr id="3" name="Picture 2"/>
          <p:cNvPicPr>
            <a:picLocks noChangeAspect="1"/>
          </p:cNvPicPr>
          <p:nvPr/>
        </p:nvPicPr>
        <p:blipFill>
          <a:blip r:embed="rId2"/>
          <a:stretch>
            <a:fillRect/>
          </a:stretch>
        </p:blipFill>
        <p:spPr>
          <a:xfrm>
            <a:off x="8267481" y="0"/>
            <a:ext cx="3932577" cy="2596785"/>
          </a:xfrm>
          <a:prstGeom prst="rect">
            <a:avLst/>
          </a:prstGeom>
        </p:spPr>
      </p:pic>
      <p:pic>
        <p:nvPicPr>
          <p:cNvPr id="6" name="Picture 5"/>
          <p:cNvPicPr>
            <a:picLocks noChangeAspect="1"/>
          </p:cNvPicPr>
          <p:nvPr/>
        </p:nvPicPr>
        <p:blipFill>
          <a:blip r:embed="rId3"/>
          <a:stretch>
            <a:fillRect/>
          </a:stretch>
        </p:blipFill>
        <p:spPr>
          <a:xfrm>
            <a:off x="8267481" y="2689360"/>
            <a:ext cx="3924519" cy="2627706"/>
          </a:xfrm>
          <a:prstGeom prst="rect">
            <a:avLst/>
          </a:prstGeom>
        </p:spPr>
      </p:pic>
      <p:pic>
        <p:nvPicPr>
          <p:cNvPr id="7" name="Picture 6"/>
          <p:cNvPicPr>
            <a:picLocks noChangeAspect="1"/>
          </p:cNvPicPr>
          <p:nvPr/>
        </p:nvPicPr>
        <p:blipFill>
          <a:blip r:embed="rId4"/>
          <a:stretch>
            <a:fillRect/>
          </a:stretch>
        </p:blipFill>
        <p:spPr>
          <a:xfrm>
            <a:off x="855133" y="2935294"/>
            <a:ext cx="4365986" cy="2650067"/>
          </a:xfrm>
          <a:prstGeom prst="rect">
            <a:avLst/>
          </a:prstGeom>
        </p:spPr>
      </p:pic>
      <p:sp>
        <p:nvSpPr>
          <p:cNvPr id="8" name="Rectangle 7"/>
          <p:cNvSpPr/>
          <p:nvPr/>
        </p:nvSpPr>
        <p:spPr>
          <a:xfrm>
            <a:off x="506593" y="5675855"/>
            <a:ext cx="5063066" cy="1015663"/>
          </a:xfrm>
          <a:prstGeom prst="rect">
            <a:avLst/>
          </a:prstGeom>
        </p:spPr>
        <p:txBody>
          <a:bodyPr wrap="square">
            <a:spAutoFit/>
          </a:bodyPr>
          <a:lstStyle/>
          <a:p>
            <a:r>
              <a:rPr lang="en-GB" sz="2000" dirty="0">
                <a:solidFill>
                  <a:prstClr val="white"/>
                </a:solidFill>
              </a:rPr>
              <a:t>This photograph shows people and animals stranded in the 2010 floods. They all had to be rescued by boats and by </a:t>
            </a:r>
            <a:r>
              <a:rPr lang="en-GB" sz="2000" dirty="0" smtClean="0">
                <a:solidFill>
                  <a:prstClr val="white"/>
                </a:solidFill>
              </a:rPr>
              <a:t>air.</a:t>
            </a:r>
            <a:endParaRPr lang="en-GB" dirty="0"/>
          </a:p>
        </p:txBody>
      </p:sp>
    </p:spTree>
    <p:extLst>
      <p:ext uri="{BB962C8B-B14F-4D97-AF65-F5344CB8AC3E}">
        <p14:creationId xmlns:p14="http://schemas.microsoft.com/office/powerpoint/2010/main" val="18711166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3928533"/>
          </a:xfrm>
          <a:prstGeom prst="rect">
            <a:avLst/>
          </a:prstGeom>
        </p:spPr>
      </p:pic>
      <p:sp>
        <p:nvSpPr>
          <p:cNvPr id="2" name="Rectangle 1"/>
          <p:cNvSpPr/>
          <p:nvPr/>
        </p:nvSpPr>
        <p:spPr>
          <a:xfrm>
            <a:off x="2985692" y="440267"/>
            <a:ext cx="6513908" cy="2554545"/>
          </a:xfrm>
          <a:prstGeom prst="rect">
            <a:avLst/>
          </a:prstGeom>
          <a:solidFill>
            <a:srgbClr val="0070C0">
              <a:alpha val="67000"/>
            </a:srgbClr>
          </a:solidFill>
        </p:spPr>
        <p:txBody>
          <a:bodyPr wrap="square">
            <a:spAutoFit/>
          </a:bodyPr>
          <a:lstStyle/>
          <a:p>
            <a:r>
              <a:rPr lang="en-GB" sz="2000" dirty="0">
                <a:solidFill>
                  <a:schemeClr val="bg1"/>
                </a:solidFill>
              </a:rPr>
              <a:t>Sometimes there is too much water, and sometimes not enough</a:t>
            </a:r>
            <a:r>
              <a:rPr lang="en-GB" sz="2000" dirty="0" smtClean="0">
                <a:solidFill>
                  <a:schemeClr val="bg1"/>
                </a:solidFill>
              </a:rPr>
              <a:t>! This </a:t>
            </a:r>
            <a:r>
              <a:rPr lang="en-GB" sz="2000" dirty="0">
                <a:solidFill>
                  <a:srgbClr val="FFFF00"/>
                </a:solidFill>
              </a:rPr>
              <a:t>parched</a:t>
            </a:r>
            <a:r>
              <a:rPr lang="en-GB" sz="2000" dirty="0">
                <a:solidFill>
                  <a:schemeClr val="bg1"/>
                </a:solidFill>
              </a:rPr>
              <a:t> ground is trying to grow rice, but the river’s water did not reach these fields.</a:t>
            </a:r>
          </a:p>
          <a:p>
            <a:r>
              <a:rPr lang="en-GB" sz="2000" dirty="0">
                <a:solidFill>
                  <a:schemeClr val="bg1"/>
                </a:solidFill>
              </a:rPr>
              <a:t>It isn’t just the weather that causes problems with the River Indus. Sometimes, the things that people do can make new problems. Using dams to control the flow of water in one part of the river can take water from other parts. Looking after the Indus River is complicated.</a:t>
            </a:r>
            <a:endParaRPr lang="en-GB" sz="2000" dirty="0">
              <a:solidFill>
                <a:schemeClr val="bg1"/>
              </a:solidFill>
            </a:endParaRPr>
          </a:p>
        </p:txBody>
      </p:sp>
      <p:sp>
        <p:nvSpPr>
          <p:cNvPr id="6" name="Rectangle 5"/>
          <p:cNvSpPr/>
          <p:nvPr/>
        </p:nvSpPr>
        <p:spPr>
          <a:xfrm>
            <a:off x="140677" y="4250080"/>
            <a:ext cx="8294382" cy="1938992"/>
          </a:xfrm>
          <a:prstGeom prst="rect">
            <a:avLst/>
          </a:prstGeom>
        </p:spPr>
        <p:txBody>
          <a:bodyPr wrap="square">
            <a:spAutoFit/>
          </a:bodyPr>
          <a:lstStyle/>
          <a:p>
            <a:r>
              <a:rPr lang="en-GB" sz="2000" dirty="0">
                <a:solidFill>
                  <a:schemeClr val="bg1"/>
                </a:solidFill>
              </a:rPr>
              <a:t>One group of people not happy about the way the water in the River Indus is managed are the fishermen who fish for the </a:t>
            </a:r>
            <a:r>
              <a:rPr lang="en-GB" sz="2000" dirty="0" err="1">
                <a:solidFill>
                  <a:srgbClr val="FFFF00"/>
                </a:solidFill>
              </a:rPr>
              <a:t>palla</a:t>
            </a:r>
            <a:r>
              <a:rPr lang="en-GB" sz="2000" dirty="0">
                <a:solidFill>
                  <a:schemeClr val="bg1"/>
                </a:solidFill>
              </a:rPr>
              <a:t> fish in the </a:t>
            </a:r>
            <a:r>
              <a:rPr lang="en-GB" sz="2000" dirty="0">
                <a:solidFill>
                  <a:srgbClr val="FFFF00"/>
                </a:solidFill>
              </a:rPr>
              <a:t>province </a:t>
            </a:r>
            <a:r>
              <a:rPr lang="en-GB" sz="2000" dirty="0">
                <a:solidFill>
                  <a:schemeClr val="bg1"/>
                </a:solidFill>
              </a:rPr>
              <a:t>of</a:t>
            </a:r>
            <a:r>
              <a:rPr lang="en-GB" sz="2000" dirty="0">
                <a:solidFill>
                  <a:srgbClr val="FFFF00"/>
                </a:solidFill>
              </a:rPr>
              <a:t> Sindh</a:t>
            </a:r>
            <a:r>
              <a:rPr lang="en-GB" sz="2000" dirty="0">
                <a:solidFill>
                  <a:schemeClr val="bg1"/>
                </a:solidFill>
              </a:rPr>
              <a:t>. On this map of Pakistan, Sindh province is in red. You can see that the River Indus flows through Sindh </a:t>
            </a:r>
            <a:r>
              <a:rPr lang="en-GB" sz="2000" dirty="0" smtClean="0">
                <a:solidFill>
                  <a:schemeClr val="bg1"/>
                </a:solidFill>
              </a:rPr>
              <a:t>province and </a:t>
            </a:r>
            <a:r>
              <a:rPr lang="en-GB" sz="2000" dirty="0">
                <a:solidFill>
                  <a:schemeClr val="bg1"/>
                </a:solidFill>
              </a:rPr>
              <a:t>into the sea. For hundreds of years, the fishermen of Sindh have caught the </a:t>
            </a:r>
            <a:r>
              <a:rPr lang="en-GB" sz="2000" dirty="0" err="1">
                <a:solidFill>
                  <a:schemeClr val="bg1"/>
                </a:solidFill>
              </a:rPr>
              <a:t>palla</a:t>
            </a:r>
            <a:r>
              <a:rPr lang="en-GB" sz="2000" dirty="0">
                <a:solidFill>
                  <a:schemeClr val="bg1"/>
                </a:solidFill>
              </a:rPr>
              <a:t> fish. The fishermen have made their living by selling it in the fish markets.</a:t>
            </a:r>
          </a:p>
        </p:txBody>
      </p:sp>
      <p:pic>
        <p:nvPicPr>
          <p:cNvPr id="7" name="Picture 6"/>
          <p:cNvPicPr>
            <a:picLocks noChangeAspect="1"/>
          </p:cNvPicPr>
          <p:nvPr/>
        </p:nvPicPr>
        <p:blipFill>
          <a:blip r:embed="rId3"/>
          <a:stretch>
            <a:fillRect/>
          </a:stretch>
        </p:blipFill>
        <p:spPr>
          <a:xfrm>
            <a:off x="8575736" y="3928533"/>
            <a:ext cx="3696651" cy="2946885"/>
          </a:xfrm>
          <a:prstGeom prst="rect">
            <a:avLst/>
          </a:prstGeom>
        </p:spPr>
      </p:pic>
    </p:spTree>
    <p:extLst>
      <p:ext uri="{BB962C8B-B14F-4D97-AF65-F5344CB8AC3E}">
        <p14:creationId xmlns:p14="http://schemas.microsoft.com/office/powerpoint/2010/main" val="38712058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56738" y="2327258"/>
            <a:ext cx="6501285" cy="4093428"/>
          </a:xfrm>
          <a:prstGeom prst="rect">
            <a:avLst/>
          </a:prstGeom>
        </p:spPr>
        <p:txBody>
          <a:bodyPr wrap="square">
            <a:spAutoFit/>
          </a:bodyPr>
          <a:lstStyle/>
          <a:p>
            <a:r>
              <a:rPr lang="en-GB" sz="2000" dirty="0">
                <a:solidFill>
                  <a:schemeClr val="bg1"/>
                </a:solidFill>
              </a:rPr>
              <a:t>The </a:t>
            </a:r>
            <a:r>
              <a:rPr lang="en-GB" sz="2000" dirty="0" err="1">
                <a:solidFill>
                  <a:schemeClr val="bg1"/>
                </a:solidFill>
              </a:rPr>
              <a:t>palla</a:t>
            </a:r>
            <a:r>
              <a:rPr lang="en-GB" sz="2000" dirty="0">
                <a:solidFill>
                  <a:schemeClr val="bg1"/>
                </a:solidFill>
              </a:rPr>
              <a:t> fish is a local </a:t>
            </a:r>
            <a:r>
              <a:rPr lang="en-GB" sz="2000" dirty="0">
                <a:solidFill>
                  <a:srgbClr val="FFFF00"/>
                </a:solidFill>
              </a:rPr>
              <a:t>delicacy</a:t>
            </a:r>
            <a:r>
              <a:rPr lang="en-GB" sz="2000" dirty="0">
                <a:solidFill>
                  <a:schemeClr val="bg1"/>
                </a:solidFill>
              </a:rPr>
              <a:t>. The people of Sindh love this fish. </a:t>
            </a:r>
            <a:endParaRPr lang="en-GB" sz="2000" dirty="0" smtClean="0">
              <a:solidFill>
                <a:schemeClr val="bg1"/>
              </a:solidFill>
            </a:endParaRPr>
          </a:p>
          <a:p>
            <a:endParaRPr lang="en-GB" sz="2000" dirty="0">
              <a:solidFill>
                <a:schemeClr val="bg1"/>
              </a:solidFill>
            </a:endParaRPr>
          </a:p>
          <a:p>
            <a:r>
              <a:rPr lang="en-GB" sz="2000" dirty="0" smtClean="0">
                <a:solidFill>
                  <a:schemeClr val="bg1"/>
                </a:solidFill>
              </a:rPr>
              <a:t>The </a:t>
            </a:r>
            <a:r>
              <a:rPr lang="en-GB" sz="2000" dirty="0">
                <a:solidFill>
                  <a:schemeClr val="bg1"/>
                </a:solidFill>
              </a:rPr>
              <a:t>photograph </a:t>
            </a:r>
            <a:r>
              <a:rPr lang="en-GB" sz="2000" dirty="0" smtClean="0">
                <a:solidFill>
                  <a:schemeClr val="bg1"/>
                </a:solidFill>
              </a:rPr>
              <a:t>at the bottom shows </a:t>
            </a:r>
            <a:r>
              <a:rPr lang="en-GB" sz="2000" dirty="0">
                <a:solidFill>
                  <a:schemeClr val="bg1"/>
                </a:solidFill>
              </a:rPr>
              <a:t>how fishermen used to catch the </a:t>
            </a:r>
            <a:r>
              <a:rPr lang="en-GB" sz="2000" dirty="0" err="1">
                <a:solidFill>
                  <a:schemeClr val="bg1"/>
                </a:solidFill>
              </a:rPr>
              <a:t>palla</a:t>
            </a:r>
            <a:r>
              <a:rPr lang="en-GB" sz="2000" dirty="0">
                <a:solidFill>
                  <a:schemeClr val="bg1"/>
                </a:solidFill>
              </a:rPr>
              <a:t> fish in the Indus. The photograph is over 100 years old! The fishermen used a large net shaped like a bag tied to a long pole, with a fork at the end. The fisherman floated downstream on a large </a:t>
            </a:r>
            <a:r>
              <a:rPr lang="en-GB" sz="2000" dirty="0">
                <a:solidFill>
                  <a:srgbClr val="FFFF00"/>
                </a:solidFill>
              </a:rPr>
              <a:t>earthen pot</a:t>
            </a:r>
            <a:r>
              <a:rPr lang="en-GB" sz="2000" dirty="0">
                <a:solidFill>
                  <a:schemeClr val="bg1"/>
                </a:solidFill>
              </a:rPr>
              <a:t>. The fish were caught in the net, stabbed with an iron spike and placed into the pot. But nowadays, the dams further up the river are stopping </a:t>
            </a:r>
            <a:r>
              <a:rPr lang="en-GB" sz="2000" dirty="0" smtClean="0">
                <a:solidFill>
                  <a:schemeClr val="bg1"/>
                </a:solidFill>
              </a:rPr>
              <a:t>the flow </a:t>
            </a:r>
            <a:r>
              <a:rPr lang="en-GB" sz="2000" dirty="0">
                <a:solidFill>
                  <a:schemeClr val="bg1"/>
                </a:solidFill>
              </a:rPr>
              <a:t>of water and so the fish </a:t>
            </a:r>
            <a:r>
              <a:rPr lang="en-GB" sz="2000" dirty="0" smtClean="0">
                <a:solidFill>
                  <a:schemeClr val="bg1"/>
                </a:solidFill>
              </a:rPr>
              <a:t>are disappearing</a:t>
            </a:r>
            <a:r>
              <a:rPr lang="en-GB" sz="2000" dirty="0">
                <a:solidFill>
                  <a:schemeClr val="bg1"/>
                </a:solidFill>
              </a:rPr>
              <a:t>. The fishermen have lost their livelihoods. What do the fishermen think about this</a:t>
            </a:r>
            <a:r>
              <a:rPr lang="en-GB" sz="2000" dirty="0" smtClean="0">
                <a:solidFill>
                  <a:schemeClr val="bg1"/>
                </a:solidFill>
              </a:rPr>
              <a:t>? Let </a:t>
            </a:r>
            <a:r>
              <a:rPr lang="en-GB" sz="2000" dirty="0">
                <a:solidFill>
                  <a:schemeClr val="bg1"/>
                </a:solidFill>
              </a:rPr>
              <a:t>us listen to some of them.</a:t>
            </a:r>
          </a:p>
        </p:txBody>
      </p:sp>
      <p:grpSp>
        <p:nvGrpSpPr>
          <p:cNvPr id="6" name="Group 5"/>
          <p:cNvGrpSpPr/>
          <p:nvPr/>
        </p:nvGrpSpPr>
        <p:grpSpPr>
          <a:xfrm>
            <a:off x="0" y="1"/>
            <a:ext cx="5556738" cy="3416439"/>
            <a:chOff x="2314685" y="-86618"/>
            <a:chExt cx="3483000" cy="2277399"/>
          </a:xfrm>
        </p:grpSpPr>
        <p:pic>
          <p:nvPicPr>
            <p:cNvPr id="3" name="Picture 2"/>
            <p:cNvPicPr>
              <a:picLocks noChangeAspect="1"/>
            </p:cNvPicPr>
            <p:nvPr/>
          </p:nvPicPr>
          <p:blipFill>
            <a:blip r:embed="rId2"/>
            <a:stretch>
              <a:fillRect/>
            </a:stretch>
          </p:blipFill>
          <p:spPr>
            <a:xfrm>
              <a:off x="2314685" y="1431648"/>
              <a:ext cx="3483000" cy="759133"/>
            </a:xfrm>
            <a:prstGeom prst="rect">
              <a:avLst/>
            </a:prstGeom>
          </p:spPr>
        </p:pic>
        <p:pic>
          <p:nvPicPr>
            <p:cNvPr id="4" name="Picture 3"/>
            <p:cNvPicPr>
              <a:picLocks noChangeAspect="1"/>
            </p:cNvPicPr>
            <p:nvPr/>
          </p:nvPicPr>
          <p:blipFill>
            <a:blip r:embed="rId3"/>
            <a:stretch>
              <a:fillRect/>
            </a:stretch>
          </p:blipFill>
          <p:spPr>
            <a:xfrm>
              <a:off x="2314685" y="672515"/>
              <a:ext cx="3483000" cy="759133"/>
            </a:xfrm>
            <a:prstGeom prst="rect">
              <a:avLst/>
            </a:prstGeom>
          </p:spPr>
        </p:pic>
        <p:pic>
          <p:nvPicPr>
            <p:cNvPr id="5" name="Picture 4"/>
            <p:cNvPicPr>
              <a:picLocks noChangeAspect="1"/>
            </p:cNvPicPr>
            <p:nvPr/>
          </p:nvPicPr>
          <p:blipFill>
            <a:blip r:embed="rId4"/>
            <a:stretch>
              <a:fillRect/>
            </a:stretch>
          </p:blipFill>
          <p:spPr>
            <a:xfrm>
              <a:off x="2314685" y="-86618"/>
              <a:ext cx="3483000" cy="759133"/>
            </a:xfrm>
            <a:prstGeom prst="rect">
              <a:avLst/>
            </a:prstGeom>
          </p:spPr>
        </p:pic>
      </p:grpSp>
      <p:pic>
        <p:nvPicPr>
          <p:cNvPr id="7" name="Picture 6"/>
          <p:cNvPicPr>
            <a:picLocks noChangeAspect="1"/>
          </p:cNvPicPr>
          <p:nvPr/>
        </p:nvPicPr>
        <p:blipFill>
          <a:blip r:embed="rId5"/>
          <a:stretch>
            <a:fillRect/>
          </a:stretch>
        </p:blipFill>
        <p:spPr>
          <a:xfrm>
            <a:off x="0" y="3416440"/>
            <a:ext cx="5556738" cy="3443610"/>
          </a:xfrm>
          <a:prstGeom prst="rect">
            <a:avLst/>
          </a:prstGeom>
        </p:spPr>
      </p:pic>
    </p:spTree>
    <p:extLst>
      <p:ext uri="{BB962C8B-B14F-4D97-AF65-F5344CB8AC3E}">
        <p14:creationId xmlns:p14="http://schemas.microsoft.com/office/powerpoint/2010/main" val="1711485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41795" y="0"/>
            <a:ext cx="12459957" cy="6912334"/>
          </a:xfrm>
          <a:prstGeom prst="rect">
            <a:avLst/>
          </a:prstGeom>
        </p:spPr>
      </p:pic>
      <p:sp>
        <p:nvSpPr>
          <p:cNvPr id="20" name="Rounded Rectangular Callout 19"/>
          <p:cNvSpPr/>
          <p:nvPr/>
        </p:nvSpPr>
        <p:spPr>
          <a:xfrm rot="225332">
            <a:off x="5888184" y="316535"/>
            <a:ext cx="4803262" cy="1463212"/>
          </a:xfrm>
          <a:prstGeom prst="wedgeRoundRectCallout">
            <a:avLst>
              <a:gd name="adj1" fmla="val -71853"/>
              <a:gd name="adj2" fmla="val 23027"/>
              <a:gd name="adj3" fmla="val 16667"/>
            </a:avLst>
          </a:prstGeom>
          <a:solidFill>
            <a:srgbClr val="FF7C80">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a:stretch>
            <a:fillRect/>
          </a:stretch>
        </p:blipFill>
        <p:spPr>
          <a:xfrm>
            <a:off x="2918311" y="1450431"/>
            <a:ext cx="1026408" cy="658632"/>
          </a:xfrm>
          <a:prstGeom prst="rect">
            <a:avLst/>
          </a:prstGeom>
        </p:spPr>
      </p:pic>
      <p:sp>
        <p:nvSpPr>
          <p:cNvPr id="2" name="Rectangle 1"/>
          <p:cNvSpPr/>
          <p:nvPr/>
        </p:nvSpPr>
        <p:spPr>
          <a:xfrm>
            <a:off x="804108" y="649061"/>
            <a:ext cx="3895411" cy="1200329"/>
          </a:xfrm>
          <a:prstGeom prst="rect">
            <a:avLst/>
          </a:prstGeom>
        </p:spPr>
        <p:txBody>
          <a:bodyPr wrap="square">
            <a:spAutoFit/>
          </a:bodyPr>
          <a:lstStyle/>
          <a:p>
            <a:r>
              <a:rPr lang="en-GB" sz="2400" dirty="0" smtClean="0">
                <a:solidFill>
                  <a:schemeClr val="bg1"/>
                </a:solidFill>
                <a:latin typeface="Comic Sans MS" panose="030F0702030302020204" pitchFamily="66" charset="0"/>
              </a:rPr>
              <a:t>Muhammad </a:t>
            </a:r>
            <a:r>
              <a:rPr lang="en-GB" sz="2400" dirty="0" err="1">
                <a:solidFill>
                  <a:schemeClr val="bg1"/>
                </a:solidFill>
                <a:latin typeface="Comic Sans MS" panose="030F0702030302020204" pitchFamily="66" charset="0"/>
              </a:rPr>
              <a:t>Mallah</a:t>
            </a:r>
            <a:r>
              <a:rPr lang="en-GB" sz="2400" dirty="0">
                <a:solidFill>
                  <a:schemeClr val="bg1"/>
                </a:solidFill>
                <a:latin typeface="Comic Sans MS" panose="030F0702030302020204" pitchFamily="66" charset="0"/>
              </a:rPr>
              <a:t>, one of the elders of the fishing community, </a:t>
            </a:r>
            <a:r>
              <a:rPr lang="en-GB" sz="2400" dirty="0" smtClean="0">
                <a:solidFill>
                  <a:schemeClr val="bg1"/>
                </a:solidFill>
                <a:latin typeface="Comic Sans MS" panose="030F0702030302020204" pitchFamily="66" charset="0"/>
              </a:rPr>
              <a:t>says :</a:t>
            </a:r>
            <a:endParaRPr lang="en-GB" sz="2400" dirty="0">
              <a:solidFill>
                <a:schemeClr val="bg1"/>
              </a:solidFill>
              <a:latin typeface="Comic Sans MS" panose="030F0702030302020204" pitchFamily="66" charset="0"/>
            </a:endParaRPr>
          </a:p>
        </p:txBody>
      </p:sp>
      <p:sp>
        <p:nvSpPr>
          <p:cNvPr id="7" name="TextBox 6"/>
          <p:cNvSpPr txBox="1"/>
          <p:nvPr/>
        </p:nvSpPr>
        <p:spPr>
          <a:xfrm rot="206955">
            <a:off x="5923849" y="453094"/>
            <a:ext cx="4579371" cy="1323439"/>
          </a:xfrm>
          <a:prstGeom prst="rect">
            <a:avLst/>
          </a:prstGeom>
          <a:noFill/>
        </p:spPr>
        <p:txBody>
          <a:bodyPr wrap="square" rtlCol="0">
            <a:spAutoFit/>
          </a:bodyPr>
          <a:lstStyle/>
          <a:p>
            <a:r>
              <a:rPr lang="en-GB" sz="2000" dirty="0" smtClean="0">
                <a:solidFill>
                  <a:schemeClr val="bg1"/>
                </a:solidFill>
                <a:latin typeface="Comic Sans MS" panose="030F0702030302020204" pitchFamily="66" charset="0"/>
              </a:rPr>
              <a:t>The </a:t>
            </a:r>
            <a:r>
              <a:rPr lang="en-GB" sz="2000" dirty="0" err="1" smtClean="0">
                <a:solidFill>
                  <a:schemeClr val="bg1"/>
                </a:solidFill>
                <a:latin typeface="Comic Sans MS" panose="030F0702030302020204" pitchFamily="66" charset="0"/>
              </a:rPr>
              <a:t>palla</a:t>
            </a:r>
            <a:r>
              <a:rPr lang="en-GB" sz="2000" dirty="0" smtClean="0">
                <a:solidFill>
                  <a:schemeClr val="bg1"/>
                </a:solidFill>
                <a:latin typeface="Comic Sans MS" panose="030F0702030302020204" pitchFamily="66" charset="0"/>
              </a:rPr>
              <a:t> used to bring so much joy to  the people that they always held their Children’s weddings during that time.</a:t>
            </a:r>
            <a:endParaRPr lang="en-GB" sz="2000" dirty="0">
              <a:solidFill>
                <a:schemeClr val="bg1"/>
              </a:solidFill>
              <a:latin typeface="Comic Sans MS" panose="030F0702030302020204" pitchFamily="66" charset="0"/>
            </a:endParaRPr>
          </a:p>
        </p:txBody>
      </p:sp>
      <p:sp>
        <p:nvSpPr>
          <p:cNvPr id="10" name="Rectangle 9"/>
          <p:cNvSpPr/>
          <p:nvPr/>
        </p:nvSpPr>
        <p:spPr>
          <a:xfrm>
            <a:off x="1383120" y="3021059"/>
            <a:ext cx="2353928" cy="1200329"/>
          </a:xfrm>
          <a:prstGeom prst="rect">
            <a:avLst/>
          </a:prstGeom>
        </p:spPr>
        <p:txBody>
          <a:bodyPr wrap="square">
            <a:spAutoFit/>
          </a:bodyPr>
          <a:lstStyle/>
          <a:p>
            <a:r>
              <a:rPr lang="en-GB" sz="2400" dirty="0">
                <a:solidFill>
                  <a:schemeClr val="bg1"/>
                </a:solidFill>
                <a:latin typeface="Comic Sans MS" panose="030F0702030302020204" pitchFamily="66" charset="0"/>
              </a:rPr>
              <a:t>One </a:t>
            </a:r>
            <a:r>
              <a:rPr lang="en-GB" sz="2400" dirty="0" smtClean="0">
                <a:solidFill>
                  <a:schemeClr val="bg1"/>
                </a:solidFill>
                <a:latin typeface="Comic Sans MS" panose="030F0702030302020204" pitchFamily="66" charset="0"/>
              </a:rPr>
              <a:t>fisherman </a:t>
            </a:r>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called Aslan says: </a:t>
            </a:r>
          </a:p>
        </p:txBody>
      </p:sp>
      <p:sp>
        <p:nvSpPr>
          <p:cNvPr id="22" name="Rounded Rectangular Callout 21"/>
          <p:cNvSpPr/>
          <p:nvPr/>
        </p:nvSpPr>
        <p:spPr>
          <a:xfrm rot="21387619">
            <a:off x="5127935" y="2602441"/>
            <a:ext cx="4803262" cy="1463212"/>
          </a:xfrm>
          <a:prstGeom prst="wedgeRoundRectCallout">
            <a:avLst>
              <a:gd name="adj1" fmla="val -70542"/>
              <a:gd name="adj2" fmla="val -13173"/>
              <a:gd name="adj3" fmla="val 16667"/>
            </a:avLst>
          </a:prstGeom>
          <a:solidFill>
            <a:srgbClr val="FF7C80">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rot="21419096">
            <a:off x="5385171" y="2780496"/>
            <a:ext cx="4288791" cy="1200329"/>
          </a:xfrm>
          <a:prstGeom prst="rect">
            <a:avLst/>
          </a:prstGeom>
        </p:spPr>
        <p:txBody>
          <a:bodyPr wrap="square">
            <a:spAutoFit/>
          </a:bodyPr>
          <a:lstStyle/>
          <a:p>
            <a:pPr lvl="0"/>
            <a:r>
              <a:rPr lang="en-GB" dirty="0" smtClean="0">
                <a:solidFill>
                  <a:prstClr val="white"/>
                </a:solidFill>
                <a:latin typeface="Comic Sans MS" panose="030F0702030302020204" pitchFamily="66" charset="0"/>
              </a:rPr>
              <a:t>Now we rarely get </a:t>
            </a:r>
            <a:r>
              <a:rPr lang="en-GB" dirty="0" err="1" smtClean="0">
                <a:solidFill>
                  <a:prstClr val="white"/>
                </a:solidFill>
                <a:latin typeface="Comic Sans MS" panose="030F0702030302020204" pitchFamily="66" charset="0"/>
              </a:rPr>
              <a:t>palla</a:t>
            </a:r>
            <a:r>
              <a:rPr lang="en-GB" dirty="0" smtClean="0">
                <a:solidFill>
                  <a:prstClr val="white"/>
                </a:solidFill>
                <a:latin typeface="Comic Sans MS" panose="030F0702030302020204" pitchFamily="66" charset="0"/>
              </a:rPr>
              <a:t> </a:t>
            </a:r>
            <a:r>
              <a:rPr lang="en-GB" dirty="0" err="1" smtClean="0">
                <a:solidFill>
                  <a:prstClr val="white"/>
                </a:solidFill>
                <a:latin typeface="Comic Sans MS" panose="030F0702030302020204" pitchFamily="66" charset="0"/>
              </a:rPr>
              <a:t>fom</a:t>
            </a:r>
            <a:r>
              <a:rPr lang="en-GB" dirty="0" smtClean="0">
                <a:solidFill>
                  <a:prstClr val="white"/>
                </a:solidFill>
                <a:latin typeface="Comic Sans MS" panose="030F0702030302020204" pitchFamily="66" charset="0"/>
              </a:rPr>
              <a:t> the Indus river. We often return with empty nets. If the river doesn’t flow, we cannot get fish.</a:t>
            </a:r>
            <a:endParaRPr lang="en-GB" dirty="0">
              <a:solidFill>
                <a:prstClr val="white"/>
              </a:solidFill>
              <a:latin typeface="Comic Sans MS" panose="030F0702030302020204" pitchFamily="66" charset="0"/>
            </a:endParaRPr>
          </a:p>
        </p:txBody>
      </p:sp>
      <p:sp>
        <p:nvSpPr>
          <p:cNvPr id="17" name="Rectangle 16"/>
          <p:cNvSpPr/>
          <p:nvPr/>
        </p:nvSpPr>
        <p:spPr>
          <a:xfrm>
            <a:off x="1125416" y="4823483"/>
            <a:ext cx="3574104" cy="1569660"/>
          </a:xfrm>
          <a:prstGeom prst="rect">
            <a:avLst/>
          </a:prstGeom>
        </p:spPr>
        <p:txBody>
          <a:bodyPr wrap="square">
            <a:spAutoFit/>
          </a:bodyPr>
          <a:lstStyle/>
          <a:p>
            <a:r>
              <a:rPr lang="en-GB" sz="2400" dirty="0">
                <a:solidFill>
                  <a:schemeClr val="bg1"/>
                </a:solidFill>
                <a:latin typeface="Comic Sans MS" panose="030F0702030302020204" pitchFamily="66" charset="0"/>
              </a:rPr>
              <a:t>Muhammad Ali Shah, Chairman of the Pakistan </a:t>
            </a:r>
            <a:r>
              <a:rPr lang="en-GB" sz="2400" dirty="0" smtClean="0">
                <a:solidFill>
                  <a:schemeClr val="bg1"/>
                </a:solidFill>
                <a:latin typeface="Comic Sans MS" panose="030F0702030302020204" pitchFamily="66" charset="0"/>
              </a:rPr>
              <a:t>Fisher folk Forum, says:</a:t>
            </a:r>
            <a:endParaRPr lang="en-GB" sz="2400" dirty="0"/>
          </a:p>
        </p:txBody>
      </p:sp>
      <p:sp>
        <p:nvSpPr>
          <p:cNvPr id="23" name="Rounded Rectangular Callout 22"/>
          <p:cNvSpPr/>
          <p:nvPr/>
        </p:nvSpPr>
        <p:spPr>
          <a:xfrm rot="225332">
            <a:off x="5499491" y="4580962"/>
            <a:ext cx="4803262" cy="1723639"/>
          </a:xfrm>
          <a:prstGeom prst="wedgeRoundRectCallout">
            <a:avLst>
              <a:gd name="adj1" fmla="val -71853"/>
              <a:gd name="adj2" fmla="val 23027"/>
              <a:gd name="adj3" fmla="val 16667"/>
            </a:avLst>
          </a:prstGeom>
          <a:solidFill>
            <a:srgbClr val="FF7C80">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rot="178794">
            <a:off x="5751007" y="4528852"/>
            <a:ext cx="3951555" cy="1754326"/>
          </a:xfrm>
          <a:prstGeom prst="rect">
            <a:avLst/>
          </a:prstGeom>
        </p:spPr>
        <p:txBody>
          <a:bodyPr wrap="square">
            <a:spAutoFit/>
          </a:bodyPr>
          <a:lstStyle/>
          <a:p>
            <a:pPr lvl="0"/>
            <a:r>
              <a:rPr lang="en-GB" dirty="0" smtClean="0">
                <a:solidFill>
                  <a:prstClr val="white"/>
                </a:solidFill>
                <a:latin typeface="Comic Sans MS" panose="030F0702030302020204" pitchFamily="66" charset="0"/>
              </a:rPr>
              <a:t>The Indus is a living thing. You cannot chain a river through dams. We should </a:t>
            </a:r>
            <a:r>
              <a:rPr lang="en-GB" dirty="0" smtClean="0">
                <a:solidFill>
                  <a:srgbClr val="FFFF00"/>
                </a:solidFill>
                <a:latin typeface="Comic Sans MS" panose="030F0702030302020204" pitchFamily="66" charset="0"/>
              </a:rPr>
              <a:t>revive</a:t>
            </a:r>
            <a:r>
              <a:rPr lang="en-GB" dirty="0" smtClean="0">
                <a:solidFill>
                  <a:prstClr val="white"/>
                </a:solidFill>
                <a:latin typeface="Comic Sans MS" panose="030F0702030302020204" pitchFamily="66" charset="0"/>
              </a:rPr>
              <a:t> the Indus River. It’s the right of the river… I believe in the </a:t>
            </a:r>
            <a:r>
              <a:rPr lang="en-GB" dirty="0" smtClean="0">
                <a:solidFill>
                  <a:srgbClr val="FFFF00"/>
                </a:solidFill>
                <a:latin typeface="Comic Sans MS" panose="030F0702030302020204" pitchFamily="66" charset="0"/>
              </a:rPr>
              <a:t>natural flow </a:t>
            </a:r>
            <a:r>
              <a:rPr lang="en-GB" dirty="0" smtClean="0">
                <a:solidFill>
                  <a:prstClr val="white"/>
                </a:solidFill>
                <a:latin typeface="Comic Sans MS" panose="030F0702030302020204" pitchFamily="66" charset="0"/>
              </a:rPr>
              <a:t>of the river.</a:t>
            </a:r>
            <a:endParaRPr lang="en-GB"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3254436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220" y="170378"/>
            <a:ext cx="12007780" cy="2677656"/>
          </a:xfrm>
          <a:prstGeom prst="rect">
            <a:avLst/>
          </a:prstGeom>
        </p:spPr>
        <p:txBody>
          <a:bodyPr wrap="square">
            <a:spAutoFit/>
          </a:bodyPr>
          <a:lstStyle/>
          <a:p>
            <a:r>
              <a:rPr lang="en-GB" sz="2400" dirty="0">
                <a:solidFill>
                  <a:schemeClr val="bg1"/>
                </a:solidFill>
                <a:latin typeface="Comic Sans MS" panose="030F0702030302020204" pitchFamily="66" charset="0"/>
              </a:rPr>
              <a:t>When geographers study places, they listen to the people who live and work there. Listening carefully, we find out how lives have been changed by the changing River Indus. As you can hear, some of them are also very concerned about the river itself. The River Indus is home to many living things. It is full of beautiful plants. About 60,000 birds </a:t>
            </a:r>
            <a:r>
              <a:rPr lang="en-GB" sz="2400" dirty="0" smtClean="0">
                <a:solidFill>
                  <a:srgbClr val="FFFF00"/>
                </a:solidFill>
                <a:latin typeface="Comic Sans MS" panose="030F0702030302020204" pitchFamily="66" charset="0"/>
              </a:rPr>
              <a:t>migrate</a:t>
            </a:r>
            <a:r>
              <a:rPr lang="en-GB" sz="2400" dirty="0" smtClean="0">
                <a:solidFill>
                  <a:schemeClr val="bg1"/>
                </a:solidFill>
                <a:latin typeface="Comic Sans MS" panose="030F0702030302020204" pitchFamily="66" charset="0"/>
              </a:rPr>
              <a:t> to </a:t>
            </a:r>
            <a:r>
              <a:rPr lang="en-GB" sz="2400" dirty="0">
                <a:solidFill>
                  <a:schemeClr val="bg1"/>
                </a:solidFill>
                <a:latin typeface="Comic Sans MS" panose="030F0702030302020204" pitchFamily="66" charset="0"/>
              </a:rPr>
              <a:t>the Indus every year. The River Indus even has its own dolphins! These dolphins are called blind river dolphins because they cannot see.</a:t>
            </a:r>
          </a:p>
        </p:txBody>
      </p:sp>
      <p:pic>
        <p:nvPicPr>
          <p:cNvPr id="3" name="Picture 2"/>
          <p:cNvPicPr>
            <a:picLocks noChangeAspect="1"/>
          </p:cNvPicPr>
          <p:nvPr/>
        </p:nvPicPr>
        <p:blipFill>
          <a:blip r:embed="rId2"/>
          <a:stretch>
            <a:fillRect/>
          </a:stretch>
        </p:blipFill>
        <p:spPr>
          <a:xfrm>
            <a:off x="1545332" y="2657399"/>
            <a:ext cx="8010651" cy="4200601"/>
          </a:xfrm>
          <a:prstGeom prst="rect">
            <a:avLst/>
          </a:prstGeom>
        </p:spPr>
      </p:pic>
    </p:spTree>
    <p:extLst>
      <p:ext uri="{BB962C8B-B14F-4D97-AF65-F5344CB8AC3E}">
        <p14:creationId xmlns:p14="http://schemas.microsoft.com/office/powerpoint/2010/main" val="5199705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TotalTime>
  <Words>1418</Words>
  <Application>Microsoft Office PowerPoint</Application>
  <PresentationFormat>Widescreen</PresentationFormat>
  <Paragraphs>51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PowerPoint Presentation</vt:lpstr>
      <vt:lpstr>The changing River Indus</vt:lpstr>
      <vt:lpstr>Key 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&amp; Francine</dc:creator>
  <cp:lastModifiedBy>Catherine &amp; Francine</cp:lastModifiedBy>
  <cp:revision>29</cp:revision>
  <dcterms:created xsi:type="dcterms:W3CDTF">2020-12-29T17:57:24Z</dcterms:created>
  <dcterms:modified xsi:type="dcterms:W3CDTF">2021-01-10T19:43:54Z</dcterms:modified>
</cp:coreProperties>
</file>