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8"/>
  </p:notesMasterIdLst>
  <p:handoutMasterIdLst>
    <p:handoutMasterId r:id="rId9"/>
  </p:handoutMasterIdLst>
  <p:sldIdLst>
    <p:sldId id="258" r:id="rId2"/>
    <p:sldId id="264" r:id="rId3"/>
    <p:sldId id="287" r:id="rId4"/>
    <p:sldId id="276" r:id="rId5"/>
    <p:sldId id="288" r:id="rId6"/>
    <p:sldId id="291" r:id="rId7"/>
  </p:sldIdLst>
  <p:sldSz cx="9144000" cy="6858000" type="screen4x3"/>
  <p:notesSz cx="6858000" cy="9144000"/>
  <p:embeddedFontLst>
    <p:embeddedFont>
      <p:font typeface="Calibri" panose="020F0502020204030204" pitchFamily="34" charset="0"/>
      <p:regular r:id="rId10"/>
      <p:bold r:id="rId11"/>
      <p:italic r:id="rId12"/>
      <p:boldItalic r:id="rId13"/>
    </p:embeddedFont>
    <p:embeddedFont>
      <p:font typeface="Twinkl" panose="020B0604020202020204" pitchFamily="2" charset="0"/>
      <p:regular r:id="rId14"/>
      <p:bold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6B0"/>
    <a:srgbClr val="DE1E5A"/>
    <a:srgbClr val="85BD33"/>
    <a:srgbClr val="643C90"/>
    <a:srgbClr val="9D9CCD"/>
    <a:srgbClr val="8C368C"/>
    <a:srgbClr val="00A8E7"/>
    <a:srgbClr val="CFB6D8"/>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2" d="100"/>
          <a:sy n="72" d="100"/>
        </p:scale>
        <p:origin x="1308" y="66"/>
      </p:cViewPr>
      <p:guideLst>
        <p:guide orient="horz" pos="2160"/>
        <p:guide pos="2880"/>
        <p:guide pos="340"/>
        <p:guide orient="horz" pos="3974"/>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4.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2550275"/>
            <a:ext cx="7632700" cy="1449216"/>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2000" dirty="0">
                <a:latin typeface="Twinkl" pitchFamily="2" charset="0"/>
              </a:rPr>
              <a:t>There are different ways of writing to persuade, such as:</a:t>
            </a:r>
          </a:p>
          <a:p>
            <a:pPr marL="342900" indent="-342900">
              <a:buFont typeface="Arial" panose="020B0604020202020204" pitchFamily="34" charset="0"/>
              <a:buChar char="•"/>
            </a:pPr>
            <a:r>
              <a:rPr lang="en-GB" sz="2000" dirty="0">
                <a:latin typeface="Twinkl" pitchFamily="2" charset="0"/>
              </a:rPr>
              <a:t>adverts or posters;</a:t>
            </a:r>
          </a:p>
          <a:p>
            <a:pPr marL="342900" indent="-342900">
              <a:buFont typeface="Arial" panose="020B0604020202020204" pitchFamily="34" charset="0"/>
              <a:buChar char="•"/>
            </a:pPr>
            <a:r>
              <a:rPr lang="en-GB" sz="2000" dirty="0">
                <a:latin typeface="Twinkl" pitchFamily="2" charset="0"/>
              </a:rPr>
              <a:t>a persuasive talk or speech;</a:t>
            </a:r>
          </a:p>
          <a:p>
            <a:pPr marL="342900" indent="-342900">
              <a:buFont typeface="Arial" panose="020B0604020202020204" pitchFamily="34" charset="0"/>
              <a:buChar char="•"/>
            </a:pPr>
            <a:r>
              <a:rPr lang="en-GB" sz="2000" dirty="0">
                <a:latin typeface="Twinkl" pitchFamily="2" charset="0"/>
              </a:rPr>
              <a:t>a campaign.</a:t>
            </a:r>
          </a:p>
        </p:txBody>
      </p:sp>
      <p:sp>
        <p:nvSpPr>
          <p:cNvPr id="21" name="Title 20"/>
          <p:cNvSpPr>
            <a:spLocks noGrp="1"/>
          </p:cNvSpPr>
          <p:nvPr>
            <p:ph type="title"/>
          </p:nvPr>
        </p:nvSpPr>
        <p:spPr/>
        <p:txBody>
          <a:bodyPr/>
          <a:lstStyle/>
          <a:p>
            <a:r>
              <a:rPr lang="en-GB" sz="3600" dirty="0"/>
              <a:t>Writing to Persuade</a:t>
            </a:r>
            <a:endParaRPr lang="en-GB" sz="3600" dirty="0">
              <a:latin typeface="+mn-lt"/>
            </a:endParaRPr>
          </a:p>
        </p:txBody>
      </p:sp>
      <p:sp>
        <p:nvSpPr>
          <p:cNvPr id="5" name="Rectangle 4"/>
          <p:cNvSpPr/>
          <p:nvPr/>
        </p:nvSpPr>
        <p:spPr>
          <a:xfrm>
            <a:off x="755650" y="1379707"/>
            <a:ext cx="7632700" cy="830997"/>
          </a:xfrm>
          <a:prstGeom prst="rect">
            <a:avLst/>
          </a:prstGeom>
        </p:spPr>
        <p:txBody>
          <a:bodyPr wrap="square" lIns="0" tIns="0" rIns="0" bIns="0">
            <a:spAutoFit/>
          </a:bodyPr>
          <a:lstStyle/>
          <a:p>
            <a:pPr algn="ctr"/>
            <a:r>
              <a:rPr lang="en-GB" dirty="0">
                <a:latin typeface="Twinkl" pitchFamily="2" charset="0"/>
              </a:rPr>
              <a:t>Writing to persuade means that you want to convince your reader that what you’re saying is true. You’ll need to do this by thinking carefully about the language you use and the information that you provide.</a:t>
            </a:r>
          </a:p>
        </p:txBody>
      </p:sp>
      <p:grpSp>
        <p:nvGrpSpPr>
          <p:cNvPr id="12" name="Group 11">
            <a:extLst>
              <a:ext uri="{FF2B5EF4-FFF2-40B4-BE49-F238E27FC236}">
                <a16:creationId xmlns:a16="http://schemas.microsoft.com/office/drawing/2014/main" id="{1B889993-0695-4EDC-AFAD-B0478083EFB0}"/>
              </a:ext>
            </a:extLst>
          </p:cNvPr>
          <p:cNvGrpSpPr/>
          <p:nvPr/>
        </p:nvGrpSpPr>
        <p:grpSpPr>
          <a:xfrm>
            <a:off x="4631725" y="3044496"/>
            <a:ext cx="4259548" cy="2039231"/>
            <a:chOff x="4631725" y="3044496"/>
            <a:chExt cx="4259548" cy="2039231"/>
          </a:xfrm>
        </p:grpSpPr>
        <p:pic>
          <p:nvPicPr>
            <p:cNvPr id="9" name="Picture 8">
              <a:extLst>
                <a:ext uri="{FF2B5EF4-FFF2-40B4-BE49-F238E27FC236}">
                  <a16:creationId xmlns:a16="http://schemas.microsoft.com/office/drawing/2014/main" id="{38CCF8B9-D4C6-40A8-AC5D-5B60CD86CB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631725" y="3044496"/>
              <a:ext cx="4259548" cy="2039231"/>
            </a:xfrm>
            <a:prstGeom prst="rect">
              <a:avLst/>
            </a:prstGeom>
          </p:spPr>
        </p:pic>
        <p:sp>
          <p:nvSpPr>
            <p:cNvPr id="11" name="TextBox 10">
              <a:extLst>
                <a:ext uri="{FF2B5EF4-FFF2-40B4-BE49-F238E27FC236}">
                  <a16:creationId xmlns:a16="http://schemas.microsoft.com/office/drawing/2014/main" id="{97FA1014-E70D-44A3-A69F-89FBE9FDD380}"/>
                </a:ext>
              </a:extLst>
            </p:cNvPr>
            <p:cNvSpPr txBox="1"/>
            <p:nvPr/>
          </p:nvSpPr>
          <p:spPr>
            <a:xfrm>
              <a:off x="4962381" y="3286387"/>
              <a:ext cx="3598235" cy="1477328"/>
            </a:xfrm>
            <a:prstGeom prst="rect">
              <a:avLst/>
            </a:prstGeom>
            <a:noFill/>
          </p:spPr>
          <p:txBody>
            <a:bodyPr wrap="square" rtlCol="0">
              <a:spAutoFit/>
            </a:bodyPr>
            <a:lstStyle/>
            <a:p>
              <a:pPr algn="ctr"/>
              <a:r>
                <a:rPr lang="en-GB" dirty="0">
                  <a:latin typeface="Twinkl" pitchFamily="2" charset="0"/>
                </a:rPr>
                <a:t>Can you think of </a:t>
              </a:r>
              <a:br>
                <a:rPr lang="en-GB" dirty="0">
                  <a:latin typeface="Twinkl" pitchFamily="2" charset="0"/>
                </a:rPr>
              </a:br>
              <a:r>
                <a:rPr lang="en-GB" dirty="0">
                  <a:latin typeface="Twinkl" pitchFamily="2" charset="0"/>
                </a:rPr>
                <a:t>a time when you’ve had to persuade someone? Think about what you said and the words that you used. </a:t>
              </a:r>
            </a:p>
          </p:txBody>
        </p:sp>
      </p:grpSp>
      <p:pic>
        <p:nvPicPr>
          <p:cNvPr id="7" name="Picture 6">
            <a:extLst>
              <a:ext uri="{FF2B5EF4-FFF2-40B4-BE49-F238E27FC236}">
                <a16:creationId xmlns:a16="http://schemas.microsoft.com/office/drawing/2014/main" id="{AAC59B91-A09C-4951-8B33-C3CD22B964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4398" y="3999490"/>
            <a:ext cx="3476615" cy="2858511"/>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89570"/>
            <a:ext cx="8220075" cy="994306"/>
          </a:xfrm>
        </p:spPr>
        <p:txBody>
          <a:bodyPr/>
          <a:lstStyle/>
          <a:p>
            <a:r>
              <a:rPr lang="en-GB" sz="3600" dirty="0"/>
              <a:t>Features of Writing to Persuade</a:t>
            </a:r>
            <a:endParaRPr lang="en-GB" sz="3600" dirty="0">
              <a:latin typeface="+mn-lt"/>
            </a:endParaRPr>
          </a:p>
        </p:txBody>
      </p:sp>
      <p:grpSp>
        <p:nvGrpSpPr>
          <p:cNvPr id="6" name="Group 5">
            <a:extLst>
              <a:ext uri="{FF2B5EF4-FFF2-40B4-BE49-F238E27FC236}">
                <a16:creationId xmlns:a16="http://schemas.microsoft.com/office/drawing/2014/main" id="{1E590677-DBBF-451A-B2C8-C86C4E841F23}"/>
              </a:ext>
            </a:extLst>
          </p:cNvPr>
          <p:cNvGrpSpPr/>
          <p:nvPr/>
        </p:nvGrpSpPr>
        <p:grpSpPr>
          <a:xfrm>
            <a:off x="537009" y="1202201"/>
            <a:ext cx="7846415" cy="1200329"/>
            <a:chOff x="537009" y="1202201"/>
            <a:chExt cx="7846415" cy="1200329"/>
          </a:xfrm>
        </p:grpSpPr>
        <p:sp>
          <p:nvSpPr>
            <p:cNvPr id="8" name="Rectangle 7">
              <a:extLst>
                <a:ext uri="{FF2B5EF4-FFF2-40B4-BE49-F238E27FC236}">
                  <a16:creationId xmlns:a16="http://schemas.microsoft.com/office/drawing/2014/main" id="{6E741E54-990B-462C-A4A5-9C0E9F8EE25F}"/>
                </a:ext>
              </a:extLst>
            </p:cNvPr>
            <p:cNvSpPr/>
            <p:nvPr/>
          </p:nvSpPr>
          <p:spPr>
            <a:xfrm>
              <a:off x="1242040" y="1202201"/>
              <a:ext cx="7141384" cy="1200329"/>
            </a:xfrm>
            <a:prstGeom prst="rect">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Imperative verbs tell the reader what to do. They help to get your message across really clearly.</a:t>
              </a:r>
            </a:p>
            <a:p>
              <a:r>
                <a:rPr lang="en-GB" b="1" dirty="0">
                  <a:solidFill>
                    <a:schemeClr val="tx1"/>
                  </a:solidFill>
                  <a:latin typeface="Twinkl" pitchFamily="2" charset="0"/>
                </a:rPr>
                <a:t>Buy</a:t>
              </a:r>
              <a:r>
                <a:rPr lang="en-GB" dirty="0">
                  <a:solidFill>
                    <a:schemeClr val="tx1"/>
                  </a:solidFill>
                  <a:latin typeface="Twinkl" pitchFamily="2" charset="0"/>
                </a:rPr>
                <a:t> this floating fence post today!</a:t>
              </a:r>
            </a:p>
            <a:p>
              <a:r>
                <a:rPr lang="en-GB" b="1" dirty="0">
                  <a:solidFill>
                    <a:schemeClr val="tx1"/>
                  </a:solidFill>
                  <a:latin typeface="Twinkl" pitchFamily="2" charset="0"/>
                </a:rPr>
                <a:t>Improve</a:t>
              </a:r>
              <a:r>
                <a:rPr lang="en-GB" dirty="0">
                  <a:solidFill>
                    <a:schemeClr val="tx1"/>
                  </a:solidFill>
                  <a:latin typeface="Twinkl" pitchFamily="2" charset="0"/>
                </a:rPr>
                <a:t> the places that you love.</a:t>
              </a:r>
              <a:endParaRPr lang="en-GB" sz="2000" dirty="0">
                <a:solidFill>
                  <a:schemeClr val="tx1"/>
                </a:solidFill>
                <a:latin typeface="Twinkl" pitchFamily="2" charset="0"/>
              </a:endParaRPr>
            </a:p>
          </p:txBody>
        </p:sp>
        <p:sp>
          <p:nvSpPr>
            <p:cNvPr id="12" name="Rectangle 11">
              <a:extLst>
                <a:ext uri="{FF2B5EF4-FFF2-40B4-BE49-F238E27FC236}">
                  <a16:creationId xmlns:a16="http://schemas.microsoft.com/office/drawing/2014/main" id="{3B21A424-4072-4205-AE3B-DDD917008307}"/>
                </a:ext>
              </a:extLst>
            </p:cNvPr>
            <p:cNvSpPr/>
            <p:nvPr/>
          </p:nvSpPr>
          <p:spPr>
            <a:xfrm rot="16200000">
              <a:off x="234202" y="1540755"/>
              <a:ext cx="1128834" cy="523220"/>
            </a:xfrm>
            <a:prstGeom prst="rect">
              <a:avLst/>
            </a:prstGeom>
            <a:ln>
              <a:solidFill>
                <a:srgbClr val="0076B0"/>
              </a:solidFill>
            </a:ln>
          </p:spPr>
          <p:txBody>
            <a:bodyPr wrap="none">
              <a:spAutoFit/>
            </a:bodyPr>
            <a:lstStyle/>
            <a:p>
              <a:pPr algn="ctr"/>
              <a:r>
                <a:rPr lang="en-GB" sz="1400" b="1" dirty="0">
                  <a:latin typeface="Twinkl" pitchFamily="2" charset="0"/>
                </a:rPr>
                <a:t>Imperative </a:t>
              </a:r>
              <a:br>
                <a:rPr lang="en-GB" sz="1400" b="1" dirty="0">
                  <a:latin typeface="Twinkl" pitchFamily="2" charset="0"/>
                </a:rPr>
              </a:br>
              <a:r>
                <a:rPr lang="en-GB" sz="1400" b="1" dirty="0">
                  <a:latin typeface="Twinkl" pitchFamily="2" charset="0"/>
                </a:rPr>
                <a:t>Verbs </a:t>
              </a:r>
            </a:p>
          </p:txBody>
        </p:sp>
      </p:grpSp>
      <p:grpSp>
        <p:nvGrpSpPr>
          <p:cNvPr id="4" name="Group 3">
            <a:extLst>
              <a:ext uri="{FF2B5EF4-FFF2-40B4-BE49-F238E27FC236}">
                <a16:creationId xmlns:a16="http://schemas.microsoft.com/office/drawing/2014/main" id="{8017FDDA-B473-4CF4-86B6-A13E8B213780}"/>
              </a:ext>
            </a:extLst>
          </p:cNvPr>
          <p:cNvGrpSpPr/>
          <p:nvPr/>
        </p:nvGrpSpPr>
        <p:grpSpPr>
          <a:xfrm>
            <a:off x="537010" y="2467606"/>
            <a:ext cx="7846414" cy="1135246"/>
            <a:chOff x="537010" y="2537628"/>
            <a:chExt cx="7846414" cy="1135246"/>
          </a:xfrm>
        </p:grpSpPr>
        <p:sp>
          <p:nvSpPr>
            <p:cNvPr id="13" name="Rectangle 12">
              <a:extLst>
                <a:ext uri="{FF2B5EF4-FFF2-40B4-BE49-F238E27FC236}">
                  <a16:creationId xmlns:a16="http://schemas.microsoft.com/office/drawing/2014/main" id="{8248021E-2D6B-4E65-9F32-A7146A7808B0}"/>
                </a:ext>
              </a:extLst>
            </p:cNvPr>
            <p:cNvSpPr/>
            <p:nvPr/>
          </p:nvSpPr>
          <p:spPr>
            <a:xfrm>
              <a:off x="1242040" y="2643585"/>
              <a:ext cx="7141384" cy="923330"/>
            </a:xfrm>
            <a:prstGeom prst="rect">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To make sure that you really get your point across, you’ll want to repeat important facts or the name of the product.</a:t>
              </a:r>
            </a:p>
            <a:p>
              <a:r>
                <a:rPr lang="en-GB" dirty="0">
                  <a:solidFill>
                    <a:schemeClr val="tx1"/>
                  </a:solidFill>
                  <a:latin typeface="Twinkl" pitchFamily="2" charset="0"/>
                </a:rPr>
                <a:t>Be careful not to make your writing sound too repetitive.</a:t>
              </a:r>
            </a:p>
          </p:txBody>
        </p:sp>
        <p:sp>
          <p:nvSpPr>
            <p:cNvPr id="14" name="Rectangle 13">
              <a:extLst>
                <a:ext uri="{FF2B5EF4-FFF2-40B4-BE49-F238E27FC236}">
                  <a16:creationId xmlns:a16="http://schemas.microsoft.com/office/drawing/2014/main" id="{47FE40D9-1759-4F20-9F1D-11098DC8DC7A}"/>
                </a:ext>
              </a:extLst>
            </p:cNvPr>
            <p:cNvSpPr/>
            <p:nvPr/>
          </p:nvSpPr>
          <p:spPr>
            <a:xfrm rot="16200000">
              <a:off x="230997" y="2843641"/>
              <a:ext cx="1135246" cy="523220"/>
            </a:xfrm>
            <a:prstGeom prst="rect">
              <a:avLst/>
            </a:prstGeom>
            <a:ln>
              <a:solidFill>
                <a:srgbClr val="0076B0"/>
              </a:solidFill>
            </a:ln>
          </p:spPr>
          <p:txBody>
            <a:bodyPr wrap="none">
              <a:spAutoFit/>
            </a:bodyPr>
            <a:lstStyle/>
            <a:p>
              <a:pPr algn="ctr"/>
              <a:r>
                <a:rPr lang="en-GB" sz="1400" b="1" dirty="0">
                  <a:latin typeface="Twinkl" pitchFamily="2" charset="0"/>
                </a:rPr>
                <a:t>Considered </a:t>
              </a:r>
              <a:br>
                <a:rPr lang="en-GB" sz="1400" b="1" dirty="0">
                  <a:latin typeface="Twinkl" pitchFamily="2" charset="0"/>
                </a:rPr>
              </a:br>
              <a:r>
                <a:rPr lang="en-GB" sz="1400" b="1" dirty="0">
                  <a:latin typeface="Twinkl" pitchFamily="2" charset="0"/>
                </a:rPr>
                <a:t>Repetition</a:t>
              </a:r>
            </a:p>
          </p:txBody>
        </p:sp>
      </p:grpSp>
      <p:grpSp>
        <p:nvGrpSpPr>
          <p:cNvPr id="3" name="Group 2">
            <a:extLst>
              <a:ext uri="{FF2B5EF4-FFF2-40B4-BE49-F238E27FC236}">
                <a16:creationId xmlns:a16="http://schemas.microsoft.com/office/drawing/2014/main" id="{92351CA6-8A0E-49AF-A710-5036DB37343A}"/>
              </a:ext>
            </a:extLst>
          </p:cNvPr>
          <p:cNvGrpSpPr/>
          <p:nvPr/>
        </p:nvGrpSpPr>
        <p:grpSpPr>
          <a:xfrm>
            <a:off x="644734" y="3794565"/>
            <a:ext cx="7738690" cy="1053494"/>
            <a:chOff x="644734" y="3877465"/>
            <a:chExt cx="7738690" cy="1053494"/>
          </a:xfrm>
        </p:grpSpPr>
        <p:sp>
          <p:nvSpPr>
            <p:cNvPr id="15" name="Rectangle 14">
              <a:extLst>
                <a:ext uri="{FF2B5EF4-FFF2-40B4-BE49-F238E27FC236}">
                  <a16:creationId xmlns:a16="http://schemas.microsoft.com/office/drawing/2014/main" id="{039475F1-07CB-4BF4-A155-93376F89F161}"/>
                </a:ext>
              </a:extLst>
            </p:cNvPr>
            <p:cNvSpPr/>
            <p:nvPr/>
          </p:nvSpPr>
          <p:spPr>
            <a:xfrm>
              <a:off x="1242040" y="3889327"/>
              <a:ext cx="7141384" cy="923330"/>
            </a:xfrm>
            <a:prstGeom prst="rect">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Use adverbials to engage with your reader.</a:t>
              </a:r>
            </a:p>
            <a:p>
              <a:r>
                <a:rPr lang="en-GB" b="1" dirty="0">
                  <a:solidFill>
                    <a:schemeClr val="tx1"/>
                  </a:solidFill>
                  <a:latin typeface="Twinkl" pitchFamily="2" charset="0"/>
                </a:rPr>
                <a:t>Surely</a:t>
              </a:r>
              <a:r>
                <a:rPr lang="en-GB" dirty="0">
                  <a:solidFill>
                    <a:schemeClr val="tx1"/>
                  </a:solidFill>
                  <a:latin typeface="Twinkl" pitchFamily="2" charset="0"/>
                </a:rPr>
                <a:t>, you can agree…</a:t>
              </a:r>
            </a:p>
            <a:p>
              <a:r>
                <a:rPr lang="en-GB" b="1" dirty="0">
                  <a:solidFill>
                    <a:schemeClr val="tx1"/>
                  </a:solidFill>
                  <a:latin typeface="Twinkl" pitchFamily="2" charset="0"/>
                </a:rPr>
                <a:t>Unbelievably</a:t>
              </a:r>
              <a:r>
                <a:rPr lang="en-GB" dirty="0">
                  <a:solidFill>
                    <a:schemeClr val="tx1"/>
                  </a:solidFill>
                  <a:latin typeface="Twinkl" pitchFamily="2" charset="0"/>
                </a:rPr>
                <a:t>, this product is on sale at the incredibly low price of…</a:t>
              </a:r>
            </a:p>
          </p:txBody>
        </p:sp>
        <p:sp>
          <p:nvSpPr>
            <p:cNvPr id="16" name="Rectangle 15">
              <a:extLst>
                <a:ext uri="{FF2B5EF4-FFF2-40B4-BE49-F238E27FC236}">
                  <a16:creationId xmlns:a16="http://schemas.microsoft.com/office/drawing/2014/main" id="{490CF3F1-4A48-4B62-85C8-341EAD163B76}"/>
                </a:ext>
              </a:extLst>
            </p:cNvPr>
            <p:cNvSpPr/>
            <p:nvPr/>
          </p:nvSpPr>
          <p:spPr>
            <a:xfrm rot="16200000">
              <a:off x="271876" y="4250323"/>
              <a:ext cx="1053494" cy="307777"/>
            </a:xfrm>
            <a:prstGeom prst="rect">
              <a:avLst/>
            </a:prstGeom>
            <a:ln>
              <a:solidFill>
                <a:srgbClr val="0076B0"/>
              </a:solidFill>
            </a:ln>
          </p:spPr>
          <p:txBody>
            <a:bodyPr wrap="none">
              <a:spAutoFit/>
            </a:bodyPr>
            <a:lstStyle/>
            <a:p>
              <a:pPr algn="ctr"/>
              <a:r>
                <a:rPr lang="en-GB" sz="1400" b="1" dirty="0">
                  <a:latin typeface="Twinkl" pitchFamily="2" charset="0"/>
                </a:rPr>
                <a:t>Adverbials</a:t>
              </a:r>
            </a:p>
          </p:txBody>
        </p:sp>
      </p:grpSp>
      <p:grpSp>
        <p:nvGrpSpPr>
          <p:cNvPr id="7" name="Group 6">
            <a:extLst>
              <a:ext uri="{FF2B5EF4-FFF2-40B4-BE49-F238E27FC236}">
                <a16:creationId xmlns:a16="http://schemas.microsoft.com/office/drawing/2014/main" id="{2D80F49A-2CC5-4AF1-9B47-B60AF7CC2842}"/>
              </a:ext>
            </a:extLst>
          </p:cNvPr>
          <p:cNvGrpSpPr/>
          <p:nvPr/>
        </p:nvGrpSpPr>
        <p:grpSpPr>
          <a:xfrm>
            <a:off x="537011" y="5099084"/>
            <a:ext cx="7846413" cy="1200329"/>
            <a:chOff x="537011" y="5099084"/>
            <a:chExt cx="7846413" cy="1200329"/>
          </a:xfrm>
        </p:grpSpPr>
        <p:sp>
          <p:nvSpPr>
            <p:cNvPr id="17" name="Rectangle 16">
              <a:extLst>
                <a:ext uri="{FF2B5EF4-FFF2-40B4-BE49-F238E27FC236}">
                  <a16:creationId xmlns:a16="http://schemas.microsoft.com/office/drawing/2014/main" id="{3A877E1C-6E66-4430-871C-31185B26F468}"/>
                </a:ext>
              </a:extLst>
            </p:cNvPr>
            <p:cNvSpPr/>
            <p:nvPr/>
          </p:nvSpPr>
          <p:spPr>
            <a:xfrm>
              <a:off x="1242040" y="5099084"/>
              <a:ext cx="7141384" cy="1200329"/>
            </a:xfrm>
            <a:prstGeom prst="rect">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Rhetorical questions are questions which don’t need an answer. They can help your reader to feel like you are talking specifically to them.</a:t>
              </a:r>
            </a:p>
            <a:p>
              <a:r>
                <a:rPr lang="en-GB" b="1" dirty="0">
                  <a:solidFill>
                    <a:schemeClr val="tx1"/>
                  </a:solidFill>
                  <a:latin typeface="Twinkl" pitchFamily="2" charset="0"/>
                </a:rPr>
                <a:t>Are you fed up with…?</a:t>
              </a:r>
            </a:p>
          </p:txBody>
        </p:sp>
        <p:sp>
          <p:nvSpPr>
            <p:cNvPr id="18" name="Rectangle 17">
              <a:extLst>
                <a:ext uri="{FF2B5EF4-FFF2-40B4-BE49-F238E27FC236}">
                  <a16:creationId xmlns:a16="http://schemas.microsoft.com/office/drawing/2014/main" id="{F90EC629-9B55-4BB2-885E-8ADE60D8AA0E}"/>
                </a:ext>
              </a:extLst>
            </p:cNvPr>
            <p:cNvSpPr/>
            <p:nvPr/>
          </p:nvSpPr>
          <p:spPr>
            <a:xfrm rot="16200000">
              <a:off x="259851" y="5437638"/>
              <a:ext cx="1077539" cy="523220"/>
            </a:xfrm>
            <a:prstGeom prst="rect">
              <a:avLst/>
            </a:prstGeom>
            <a:ln>
              <a:solidFill>
                <a:srgbClr val="0076B0"/>
              </a:solidFill>
            </a:ln>
          </p:spPr>
          <p:txBody>
            <a:bodyPr wrap="none">
              <a:spAutoFit/>
            </a:bodyPr>
            <a:lstStyle/>
            <a:p>
              <a:pPr algn="ctr"/>
              <a:r>
                <a:rPr lang="en-GB" sz="1400" b="1" dirty="0">
                  <a:latin typeface="Twinkl" pitchFamily="2" charset="0"/>
                </a:rPr>
                <a:t>Rhetorical </a:t>
              </a:r>
              <a:br>
                <a:rPr lang="en-GB" sz="1400" b="1" dirty="0">
                  <a:latin typeface="Twinkl" pitchFamily="2" charset="0"/>
                </a:rPr>
              </a:br>
              <a:r>
                <a:rPr lang="en-GB" sz="1400" b="1" dirty="0">
                  <a:latin typeface="Twinkl" pitchFamily="2" charset="0"/>
                </a:rPr>
                <a:t>Questions</a:t>
              </a:r>
            </a:p>
          </p:txBody>
        </p:sp>
      </p:grpSp>
      <p:sp>
        <p:nvSpPr>
          <p:cNvPr id="19" name="Rectangle 18">
            <a:extLst>
              <a:ext uri="{FF2B5EF4-FFF2-40B4-BE49-F238E27FC236}">
                <a16:creationId xmlns:a16="http://schemas.microsoft.com/office/drawing/2014/main" id="{E8A3F8F3-1CF6-4B34-993C-3B0F6E1F992E}"/>
              </a:ext>
            </a:extLst>
          </p:cNvPr>
          <p:cNvSpPr/>
          <p:nvPr/>
        </p:nvSpPr>
        <p:spPr>
          <a:xfrm>
            <a:off x="755650" y="1344013"/>
            <a:ext cx="7848600" cy="830997"/>
          </a:xfrm>
          <a:prstGeom prst="rect">
            <a:avLst/>
          </a:prstGeom>
        </p:spPr>
        <p:txBody>
          <a:bodyPr wrap="square" lIns="0" tIns="0" rIns="0" bIns="0">
            <a:spAutoFit/>
          </a:bodyPr>
          <a:lstStyle/>
          <a:p>
            <a:r>
              <a:rPr lang="en-GB" dirty="0">
                <a:latin typeface="Twinkl" pitchFamily="2" charset="0"/>
              </a:rPr>
              <a:t>The most important part of writing to persuade is being able to convince your reader of something. To do this effectively, you’ll need to use a range of different features. </a:t>
            </a:r>
          </a:p>
        </p:txBody>
      </p:sp>
    </p:spTree>
    <p:extLst>
      <p:ext uri="{BB962C8B-B14F-4D97-AF65-F5344CB8AC3E}">
        <p14:creationId xmlns:p14="http://schemas.microsoft.com/office/powerpoint/2010/main" val="1341632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B17DD5B-E95B-4258-8A26-32E89F47D9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0554" y="2467507"/>
            <a:ext cx="5795934" cy="3531274"/>
          </a:xfrm>
          <a:prstGeom prst="rect">
            <a:avLst/>
          </a:prstGeom>
        </p:spPr>
      </p:pic>
      <p:sp>
        <p:nvSpPr>
          <p:cNvPr id="21" name="Title 20"/>
          <p:cNvSpPr>
            <a:spLocks noGrp="1"/>
          </p:cNvSpPr>
          <p:nvPr>
            <p:ph type="title"/>
          </p:nvPr>
        </p:nvSpPr>
        <p:spPr>
          <a:xfrm>
            <a:off x="457198" y="478895"/>
            <a:ext cx="8220075" cy="994306"/>
          </a:xfrm>
        </p:spPr>
        <p:txBody>
          <a:bodyPr/>
          <a:lstStyle/>
          <a:p>
            <a:r>
              <a:rPr lang="en-GB" sz="3600" dirty="0"/>
              <a:t>Can You Spot These Features?</a:t>
            </a:r>
            <a:endParaRPr lang="en-GB" sz="3600" dirty="0">
              <a:latin typeface="+mn-lt"/>
            </a:endParaRPr>
          </a:p>
        </p:txBody>
      </p:sp>
      <p:sp>
        <p:nvSpPr>
          <p:cNvPr id="5" name="Rectangle 4"/>
          <p:cNvSpPr/>
          <p:nvPr/>
        </p:nvSpPr>
        <p:spPr>
          <a:xfrm>
            <a:off x="2060712" y="2921085"/>
            <a:ext cx="4037896" cy="1938992"/>
          </a:xfrm>
          <a:prstGeom prst="rect">
            <a:avLst/>
          </a:prstGeom>
        </p:spPr>
        <p:txBody>
          <a:bodyPr wrap="square" lIns="0" tIns="0" rIns="0" bIns="0">
            <a:spAutoFit/>
          </a:bodyPr>
          <a:lstStyle/>
          <a:p>
            <a:pPr marL="457200" indent="-457200">
              <a:buFont typeface="Arial" panose="020B0604020202020204" pitchFamily="34" charset="0"/>
              <a:buChar char="•"/>
            </a:pPr>
            <a:r>
              <a:rPr lang="en-GB" b="1" dirty="0">
                <a:latin typeface="Twinkl" pitchFamily="2" charset="0"/>
              </a:rPr>
              <a:t>imperative verbs</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considered repetition</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adverbials</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rhetorical questions</a:t>
            </a:r>
          </a:p>
        </p:txBody>
      </p:sp>
      <p:sp>
        <p:nvSpPr>
          <p:cNvPr id="6" name="Rectangle 5">
            <a:extLst>
              <a:ext uri="{FF2B5EF4-FFF2-40B4-BE49-F238E27FC236}">
                <a16:creationId xmlns:a16="http://schemas.microsoft.com/office/drawing/2014/main" id="{E59F3E2D-11F7-4D20-A377-BC36AE3910DC}"/>
              </a:ext>
            </a:extLst>
          </p:cNvPr>
          <p:cNvSpPr/>
          <p:nvPr/>
        </p:nvSpPr>
        <p:spPr>
          <a:xfrm>
            <a:off x="539750" y="1473201"/>
            <a:ext cx="8064500" cy="833663"/>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2000" dirty="0">
                <a:latin typeface="Twinkl" pitchFamily="2" charset="0"/>
              </a:rPr>
              <a:t>Have a look at this example of persuasive writing. Can you spot the features?</a:t>
            </a:r>
          </a:p>
        </p:txBody>
      </p:sp>
      <p:pic>
        <p:nvPicPr>
          <p:cNvPr id="8" name="Picture 7">
            <a:extLst>
              <a:ext uri="{FF2B5EF4-FFF2-40B4-BE49-F238E27FC236}">
                <a16:creationId xmlns:a16="http://schemas.microsoft.com/office/drawing/2014/main" id="{E439B844-70F6-47A7-BB93-9EB2E3C1EB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740546" y="3301170"/>
            <a:ext cx="2342742" cy="3556830"/>
          </a:xfrm>
          <a:prstGeom prst="rect">
            <a:avLst/>
          </a:prstGeom>
        </p:spPr>
      </p:pic>
    </p:spTree>
    <p:extLst>
      <p:ext uri="{BB962C8B-B14F-4D97-AF65-F5344CB8AC3E}">
        <p14:creationId xmlns:p14="http://schemas.microsoft.com/office/powerpoint/2010/main" val="213686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75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left)">
                                      <p:cBhvr>
                                        <p:cTn id="12" dur="75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wipe(left)">
                                      <p:cBhvr>
                                        <p:cTn id="17" dur="75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wipe(left)">
                                      <p:cBhvr>
                                        <p:cTn id="22" dur="75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53728"/>
            <a:ext cx="8220075" cy="994306"/>
          </a:xfrm>
        </p:spPr>
        <p:txBody>
          <a:bodyPr/>
          <a:lstStyle/>
          <a:p>
            <a:r>
              <a:rPr lang="en-GB" sz="3600" dirty="0"/>
              <a:t>Advert</a:t>
            </a:r>
            <a:endParaRPr lang="en-GB" sz="3600" dirty="0">
              <a:latin typeface="+mn-lt"/>
            </a:endParaRPr>
          </a:p>
        </p:txBody>
      </p:sp>
      <p:sp>
        <p:nvSpPr>
          <p:cNvPr id="6" name="Rectangle 5">
            <a:extLst>
              <a:ext uri="{FF2B5EF4-FFF2-40B4-BE49-F238E27FC236}">
                <a16:creationId xmlns:a16="http://schemas.microsoft.com/office/drawing/2014/main" id="{95CDEB9C-6ADD-4493-AAC1-89B1922C773C}"/>
              </a:ext>
            </a:extLst>
          </p:cNvPr>
          <p:cNvSpPr/>
          <p:nvPr/>
        </p:nvSpPr>
        <p:spPr>
          <a:xfrm>
            <a:off x="562063" y="1300336"/>
            <a:ext cx="8015676" cy="4619314"/>
          </a:xfrm>
          <a:prstGeom prst="rect">
            <a:avLst/>
          </a:prstGeom>
          <a:solidFill>
            <a:srgbClr val="0076B0"/>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b="1" dirty="0">
                <a:latin typeface="Twinkl" pitchFamily="2" charset="0"/>
              </a:rPr>
              <a:t>Man’s Best Friend’s Best Friend</a:t>
            </a:r>
            <a:endParaRPr lang="en-GB" sz="1600" b="1" dirty="0">
              <a:solidFill>
                <a:schemeClr val="tx1"/>
              </a:solidFill>
              <a:latin typeface="Twinkl" pitchFamily="2" charset="0"/>
            </a:endParaRPr>
          </a:p>
          <a:p>
            <a:r>
              <a:rPr lang="en-GB" dirty="0">
                <a:solidFill>
                  <a:schemeClr val="bg1"/>
                </a:solidFill>
                <a:latin typeface="Twinkl" pitchFamily="2" charset="0"/>
              </a:rPr>
              <a:t>Confused by the title? Unsure as to why man’s best friend needs their own best friend? Let me, </a:t>
            </a:r>
            <a:r>
              <a:rPr lang="en-GB" dirty="0" err="1">
                <a:solidFill>
                  <a:schemeClr val="bg1"/>
                </a:solidFill>
                <a:latin typeface="Twinkl" pitchFamily="2" charset="0"/>
              </a:rPr>
              <a:t>Diggles</a:t>
            </a:r>
            <a:r>
              <a:rPr lang="en-GB" dirty="0">
                <a:solidFill>
                  <a:schemeClr val="bg1"/>
                </a:solidFill>
                <a:latin typeface="Twinkl" pitchFamily="2" charset="0"/>
              </a:rPr>
              <a:t> Digby of 4 Parkview Terrace, explain.</a:t>
            </a:r>
          </a:p>
          <a:p>
            <a:r>
              <a:rPr lang="en-GB" dirty="0">
                <a:solidFill>
                  <a:schemeClr val="bg1"/>
                </a:solidFill>
                <a:latin typeface="Twinkl" pitchFamily="2" charset="0"/>
              </a:rPr>
              <a:t>For centuries, we have stood faithfully by the side of humans. We have provided unrivalled </a:t>
            </a:r>
            <a:r>
              <a:rPr lang="en-GB" dirty="0" err="1">
                <a:solidFill>
                  <a:schemeClr val="bg1"/>
                </a:solidFill>
                <a:latin typeface="Twinkl" pitchFamily="2" charset="0"/>
              </a:rPr>
              <a:t>compansionship</a:t>
            </a:r>
            <a:r>
              <a:rPr lang="en-GB" dirty="0">
                <a:solidFill>
                  <a:schemeClr val="bg1"/>
                </a:solidFill>
                <a:latin typeface="Twinkl" pitchFamily="2" charset="0"/>
              </a:rPr>
              <a:t>, vital support and have survived the multitude of ‘cute’ cat videos which endlessly plague our master’s devices. Of course, my canine compatriots, we do this because we enjoy it. However, there are still days when the words, “Should we get a cat?” ring bitter in the ears of even the strongest of dogs. That’s why I am introducing you to Man’s Best Friend’s Best Friend: the perfect friend for the perfect friend.</a:t>
            </a:r>
          </a:p>
          <a:p>
            <a:r>
              <a:rPr lang="en-GB" dirty="0">
                <a:solidFill>
                  <a:schemeClr val="bg1"/>
                </a:solidFill>
                <a:latin typeface="Twinkl" pitchFamily="2" charset="0"/>
              </a:rPr>
              <a:t>Made with an extra-chewable rubber interior and an exterior which guarantees a minimum moult of 60% onto your owner’s freshly-cleaned carpets, the MBFBF is the product you deserve. What’s more, the ergonomic design is guaranteed to fit all jaws from chihuahua to mastiff. </a:t>
            </a:r>
          </a:p>
          <a:p>
            <a:r>
              <a:rPr lang="en-GB" dirty="0">
                <a:solidFill>
                  <a:schemeClr val="bg1"/>
                </a:solidFill>
                <a:latin typeface="Twinkl" pitchFamily="2" charset="0"/>
              </a:rPr>
              <a:t>So, what are you waiting for? Beg your master for the treat you deserve and ensure that they bring home an MBFBF today.</a:t>
            </a:r>
          </a:p>
        </p:txBody>
      </p:sp>
      <p:grpSp>
        <p:nvGrpSpPr>
          <p:cNvPr id="12" name="Group 11">
            <a:extLst>
              <a:ext uri="{FF2B5EF4-FFF2-40B4-BE49-F238E27FC236}">
                <a16:creationId xmlns:a16="http://schemas.microsoft.com/office/drawing/2014/main" id="{E366AF01-F56D-4B24-AD5B-1D0A14F03864}"/>
              </a:ext>
            </a:extLst>
          </p:cNvPr>
          <p:cNvGrpSpPr/>
          <p:nvPr/>
        </p:nvGrpSpPr>
        <p:grpSpPr>
          <a:xfrm>
            <a:off x="3721151" y="5839064"/>
            <a:ext cx="5137623" cy="778078"/>
            <a:chOff x="2039163" y="5369376"/>
            <a:chExt cx="5137623" cy="778078"/>
          </a:xfrm>
        </p:grpSpPr>
        <p:sp>
          <p:nvSpPr>
            <p:cNvPr id="9" name="Rectangle 8">
              <a:extLst>
                <a:ext uri="{FF2B5EF4-FFF2-40B4-BE49-F238E27FC236}">
                  <a16:creationId xmlns:a16="http://schemas.microsoft.com/office/drawing/2014/main" id="{A3CF6DB0-7A5B-4332-BAC9-5754110D7DDE}"/>
                </a:ext>
              </a:extLst>
            </p:cNvPr>
            <p:cNvSpPr/>
            <p:nvPr/>
          </p:nvSpPr>
          <p:spPr>
            <a:xfrm>
              <a:off x="2039163" y="5579101"/>
              <a:ext cx="4571362" cy="520117"/>
            </a:xfrm>
            <a:prstGeom prst="rect">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Which features did you manage to spot?</a:t>
              </a:r>
            </a:p>
          </p:txBody>
        </p:sp>
        <p:pic>
          <p:nvPicPr>
            <p:cNvPr id="11" name="Picture 10">
              <a:extLst>
                <a:ext uri="{FF2B5EF4-FFF2-40B4-BE49-F238E27FC236}">
                  <a16:creationId xmlns:a16="http://schemas.microsoft.com/office/drawing/2014/main" id="{5D5676D4-BAD2-4C4E-85D3-DAB3A9E1E5C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1215" y="5369376"/>
              <a:ext cx="865571" cy="778078"/>
            </a:xfrm>
            <a:prstGeom prst="rect">
              <a:avLst/>
            </a:prstGeom>
          </p:spPr>
        </p:pic>
      </p:grpSp>
      <p:pic>
        <p:nvPicPr>
          <p:cNvPr id="7" name="Picture 6">
            <a:extLst>
              <a:ext uri="{FF2B5EF4-FFF2-40B4-BE49-F238E27FC236}">
                <a16:creationId xmlns:a16="http://schemas.microsoft.com/office/drawing/2014/main" id="{E9EDEADC-BAE1-4612-A002-DBE598B0DC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2628" y="6387"/>
            <a:ext cx="1759626" cy="1772520"/>
          </a:xfrm>
          <a:prstGeom prst="rect">
            <a:avLst/>
          </a:prstGeom>
        </p:spPr>
      </p:pic>
      <p:pic>
        <p:nvPicPr>
          <p:cNvPr id="10" name="Picture 9">
            <a:extLst>
              <a:ext uri="{FF2B5EF4-FFF2-40B4-BE49-F238E27FC236}">
                <a16:creationId xmlns:a16="http://schemas.microsoft.com/office/drawing/2014/main" id="{418E65B9-BF14-4884-A649-A3E4FCA4F1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67019" y="549275"/>
            <a:ext cx="379736" cy="378231"/>
          </a:xfrm>
          <a:prstGeom prst="rect">
            <a:avLst/>
          </a:prstGeom>
        </p:spPr>
      </p:pic>
    </p:spTree>
    <p:extLst>
      <p:ext uri="{BB962C8B-B14F-4D97-AF65-F5344CB8AC3E}">
        <p14:creationId xmlns:p14="http://schemas.microsoft.com/office/powerpoint/2010/main" val="755248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animEffect transition="in" filter="fade">
                                      <p:cBhvr>
                                        <p:cTn id="18" dur="500"/>
                                        <p:tgtEl>
                                          <p:spTgt spid="6">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t>Did You Spot the Features?</a:t>
            </a:r>
            <a:endParaRPr lang="en-GB" sz="3600" dirty="0">
              <a:latin typeface="+mn-lt"/>
            </a:endParaRPr>
          </a:p>
        </p:txBody>
      </p:sp>
      <p:pic>
        <p:nvPicPr>
          <p:cNvPr id="9" name="Picture 8">
            <a:extLst>
              <a:ext uri="{FF2B5EF4-FFF2-40B4-BE49-F238E27FC236}">
                <a16:creationId xmlns:a16="http://schemas.microsoft.com/office/drawing/2014/main" id="{AE09E2BA-8D04-457D-AB3D-B5D41D48CE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74033" y="1870106"/>
            <a:ext cx="5795934" cy="3531274"/>
          </a:xfrm>
          <a:prstGeom prst="rect">
            <a:avLst/>
          </a:prstGeom>
        </p:spPr>
      </p:pic>
      <p:sp>
        <p:nvSpPr>
          <p:cNvPr id="10" name="Rectangle 9">
            <a:extLst>
              <a:ext uri="{FF2B5EF4-FFF2-40B4-BE49-F238E27FC236}">
                <a16:creationId xmlns:a16="http://schemas.microsoft.com/office/drawing/2014/main" id="{9EBE7CE4-D3E3-42FB-93A1-41850BFAEEBD}"/>
              </a:ext>
            </a:extLst>
          </p:cNvPr>
          <p:cNvSpPr/>
          <p:nvPr/>
        </p:nvSpPr>
        <p:spPr>
          <a:xfrm>
            <a:off x="2144191" y="2323684"/>
            <a:ext cx="4037896" cy="1938992"/>
          </a:xfrm>
          <a:prstGeom prst="rect">
            <a:avLst/>
          </a:prstGeom>
        </p:spPr>
        <p:txBody>
          <a:bodyPr wrap="square" lIns="0" tIns="0" rIns="0" bIns="0">
            <a:spAutoFit/>
          </a:bodyPr>
          <a:lstStyle/>
          <a:p>
            <a:pPr marL="457200" indent="-457200">
              <a:buFont typeface="Arial" panose="020B0604020202020204" pitchFamily="34" charset="0"/>
              <a:buChar char="•"/>
            </a:pPr>
            <a:r>
              <a:rPr lang="en-GB" b="1" dirty="0">
                <a:latin typeface="Twinkl" pitchFamily="2" charset="0"/>
              </a:rPr>
              <a:t>imperative verbs</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considered repetition</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adverbials</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rhetorical questions</a:t>
            </a:r>
          </a:p>
        </p:txBody>
      </p:sp>
      <p:sp>
        <p:nvSpPr>
          <p:cNvPr id="11" name="Rectangle 10">
            <a:extLst>
              <a:ext uri="{FF2B5EF4-FFF2-40B4-BE49-F238E27FC236}">
                <a16:creationId xmlns:a16="http://schemas.microsoft.com/office/drawing/2014/main" id="{2397F6A3-062C-4C74-B838-F8B5DBD080CC}"/>
              </a:ext>
            </a:extLst>
          </p:cNvPr>
          <p:cNvSpPr/>
          <p:nvPr/>
        </p:nvSpPr>
        <p:spPr>
          <a:xfrm>
            <a:off x="539750" y="1298285"/>
            <a:ext cx="8064500" cy="495108"/>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2" charset="0"/>
              </a:rPr>
              <a:t>Did you manage to spot any of these features in the persuasive writing?</a:t>
            </a:r>
          </a:p>
        </p:txBody>
      </p:sp>
      <p:pic>
        <p:nvPicPr>
          <p:cNvPr id="4" name="Picture 3">
            <a:extLst>
              <a:ext uri="{FF2B5EF4-FFF2-40B4-BE49-F238E27FC236}">
                <a16:creationId xmlns:a16="http://schemas.microsoft.com/office/drawing/2014/main" id="{0D0FD8D4-A6D6-4E9D-93D7-2EA2F3812D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966841" y="2344992"/>
            <a:ext cx="3498976" cy="4513008"/>
          </a:xfrm>
          <a:prstGeom prst="rect">
            <a:avLst/>
          </a:prstGeom>
        </p:spPr>
      </p:pic>
      <p:sp>
        <p:nvSpPr>
          <p:cNvPr id="8" name="Rectangle 7">
            <a:extLst>
              <a:ext uri="{FF2B5EF4-FFF2-40B4-BE49-F238E27FC236}">
                <a16:creationId xmlns:a16="http://schemas.microsoft.com/office/drawing/2014/main" id="{102C9AAB-6EA7-4372-81E7-8AC70116B279}"/>
              </a:ext>
            </a:extLst>
          </p:cNvPr>
          <p:cNvSpPr/>
          <p:nvPr/>
        </p:nvSpPr>
        <p:spPr>
          <a:xfrm>
            <a:off x="778084" y="5572708"/>
            <a:ext cx="7578302" cy="520117"/>
          </a:xfrm>
          <a:prstGeom prst="rect">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Were there any other features you spotted which weren’t on this list?</a:t>
            </a:r>
          </a:p>
        </p:txBody>
      </p:sp>
    </p:spTree>
    <p:extLst>
      <p:ext uri="{BB962C8B-B14F-4D97-AF65-F5344CB8AC3E}">
        <p14:creationId xmlns:p14="http://schemas.microsoft.com/office/powerpoint/2010/main" val="609067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75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75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Effect transition="in" filter="wipe(left)">
                                      <p:cBhvr>
                                        <p:cTn id="17" dur="750"/>
                                        <p:tgtEl>
                                          <p:spTgt spid="10">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6" end="6"/>
                                            </p:txEl>
                                          </p:spTgt>
                                        </p:tgtEl>
                                        <p:attrNameLst>
                                          <p:attrName>style.visibility</p:attrName>
                                        </p:attrNameLst>
                                      </p:cBhvr>
                                      <p:to>
                                        <p:strVal val="visible"/>
                                      </p:to>
                                    </p:set>
                                    <p:animEffect transition="in" filter="wipe(left)">
                                      <p:cBhvr>
                                        <p:cTn id="22" dur="750"/>
                                        <p:tgtEl>
                                          <p:spTgt spid="10">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716</TotalTime>
  <Words>558</Words>
  <Application>Microsoft Office PowerPoint</Application>
  <PresentationFormat>On-screen Show (4:3)</PresentationFormat>
  <Paragraphs>49</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Twinkl</vt:lpstr>
      <vt:lpstr>Calibri</vt:lpstr>
      <vt:lpstr>Arial</vt:lpstr>
      <vt:lpstr>Office Theme</vt:lpstr>
      <vt:lpstr>PowerPoint Presentation</vt:lpstr>
      <vt:lpstr>Writing to Persuade</vt:lpstr>
      <vt:lpstr>Features of Writing to Persuade</vt:lpstr>
      <vt:lpstr>Can You Spot These Features?</vt:lpstr>
      <vt:lpstr>Advert</vt:lpstr>
      <vt:lpstr>Did You Spot the Features?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Dale Watson</dc:creator>
  <cp:lastModifiedBy>Hayley Excell</cp:lastModifiedBy>
  <cp:revision>42</cp:revision>
  <dcterms:created xsi:type="dcterms:W3CDTF">2019-08-05T14:55:14Z</dcterms:created>
  <dcterms:modified xsi:type="dcterms:W3CDTF">2021-01-11T21:25:24Z</dcterms:modified>
</cp:coreProperties>
</file>